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24/07/2020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 Parma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7226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38290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per COVID-19,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accentra il 78,1% delle ore autorizzate dall’Inps mentre il 14,1% interessa le costruzioni.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(97,1%).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c</a:t>
            </a:r>
            <a:r>
              <a:rPr lang="it-IT" sz="1700" b="1" dirty="0"/>
              <a:t>ommercio all’ingrosso e al dettaglio </a:t>
            </a:r>
            <a:r>
              <a:rPr lang="it-IT" sz="1700" dirty="0"/>
              <a:t>(33,1%),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(27%)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(15,5%).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27462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6,5 milioni le ore autorizzate nell’ambito dell’i</a:t>
            </a:r>
            <a:r>
              <a:rPr lang="it-IT" sz="1700" b="1" dirty="0"/>
              <a:t>ndustria in senso stretto </a:t>
            </a:r>
            <a:r>
              <a:rPr lang="it-IT" sz="1700" dirty="0"/>
              <a:t>(pari al 61,7% del totale), 2,8 milioni nel </a:t>
            </a:r>
            <a:r>
              <a:rPr lang="it-IT" sz="1700" b="1" dirty="0"/>
              <a:t>terziario</a:t>
            </a:r>
            <a:r>
              <a:rPr lang="it-IT" sz="1700" dirty="0"/>
              <a:t> (26,8%) mentre le </a:t>
            </a:r>
            <a:r>
              <a:rPr lang="it-IT" sz="1700" b="1" dirty="0"/>
              <a:t>costruzioni</a:t>
            </a:r>
            <a:r>
              <a:rPr lang="it-IT" sz="1700" dirty="0"/>
              <a:t> concentrano 1,1 milioni di ore circa (10,8%).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88" y="2811203"/>
            <a:ext cx="4743001" cy="2841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8FD809-5973-4867-A7E7-034617B3A0A4}"/>
              </a:ext>
            </a:extLst>
          </p:cNvPr>
          <p:cNvSpPr txBox="1"/>
          <p:nvPr/>
        </p:nvSpPr>
        <p:spPr>
          <a:xfrm>
            <a:off x="436728" y="218152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Parma</a:t>
            </a:r>
          </a:p>
        </p:txBody>
      </p:sp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Parma gli occupati erano 204 mila mentre i disoccupati erano 10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68,8%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62,2%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 4,9%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(5,9%) e i giovani (16,0%)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BBCDAFE-607C-486D-815A-154D0B13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2.354 assunzioni (-62,7%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2.809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(-3.787).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94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Parma, si sono perse 2.809 delle 38.061 posizioni dipendenti andate perdute nella regione presa nel suo complesso (ossia il 7,4% del totale). Tale perdita si è concentrata principalmente nei servizi e, nello specifico, nei macrosettori commercio, alberghi e ristoranti (-1.067) e altre attività dei servizi (-754)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anche per effetto del rinvio di rilevanti iniziative nel settore culturale in programma per il 2020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968 posizioni dipendenti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verosimilmente concentrate nel comparto della meccanica generale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significativa variazione congiunturale positiva (42,1% in più rispetto al mese di aprile)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 67,0% del livello registrato a febbraio (ossia prima del «lockdown»)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 nei servizi le attivazioni dei rapporti di lavoro ancora si attestano al 50,4% del livello anteriore all’emergenza COVID-19, date le più complesse condizioni per la ripartenza delle attività.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11200" y="1059440"/>
            <a:ext cx="782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Parma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Simile anomalia si è registrata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col progressivo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significativo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1F1AF7A-F089-4D36-8401-B3E3D2D3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B942FF-196D-4C1A-A820-793ABAED1245}"/>
              </a:ext>
            </a:extLst>
          </p:cNvPr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crescita ininterrotta,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723 posizioni in meno a marzo e 1.558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2.354, il 62,7%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(42,1%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modo che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 mese di riferimento si è ridotta a 527 unità (al netto dei fenomeni di stagionalità)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ADEFFF-C9A2-4D19-A8A7-2477C4BA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6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86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2.809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-3.787)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949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425D5A-03C6-4765-92FE-E442D09F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318940"/>
          </a:xfrm>
          <a:prstGeom prst="rect">
            <a:avLst/>
          </a:prstGeom>
        </p:spPr>
      </p:pic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43194863-0762-405B-BA3B-897DCCCD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principalmente nei servizi e, nello specifico, nei macrosettori commercio, alberghi e ristoranti (-1.067) e altre attività dei servizi (-754)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fenomeno questo che, a livello locale, è anche spiegato dalla forzata battuta di arresto di rilevanti iniziative nel settore culturale in programma per il 2020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968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 che, secondo prime valutazioni, parrebbe concentrarsi nel comparto della meccanica generale, mentre non si rilevano variazioni di rilievo nelle costruzioni e in agricoltura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399EF3A6-03FE-4656-9257-04F779464FE9}"/>
              </a:ext>
            </a:extLst>
          </p:cNvPr>
          <p:cNvSpPr/>
          <p:nvPr/>
        </p:nvSpPr>
        <p:spPr>
          <a:xfrm flipH="1" flipV="1">
            <a:off x="6029724" y="4634636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D67141-3DCE-4E74-A0EA-0839613BEF86}"/>
              </a:ext>
            </a:extLst>
          </p:cNvPr>
          <p:cNvSpPr txBox="1"/>
          <p:nvPr/>
        </p:nvSpPr>
        <p:spPr>
          <a:xfrm>
            <a:off x="520700" y="4499995"/>
            <a:ext cx="5499523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la produzione di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metalli di base e prodotti in metallo, esclusi macchine e impianti, si presenta come l’attività manifatturiera al momento più penalizzata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(-3.122 posizioni dipendenti, su base annua, al 31 maggio 2020)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DB0C90-B786-4F09-B1F3-FB011625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476133C5-F481-498C-A75A-2959FF32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provincia di Parma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all’67,0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Ma, a </a:t>
            </a:r>
            <a:r>
              <a:rPr lang="it-IT" dirty="0">
                <a:latin typeface="Calibri" panose="020F0502020204030204" pitchFamily="34" charset="0"/>
              </a:rPr>
              <a:t>maggio, </a:t>
            </a:r>
            <a:r>
              <a:rPr lang="it-IT" b="1" dirty="0">
                <a:latin typeface="Calibri" panose="020F0502020204030204" pitchFamily="34" charset="0"/>
              </a:rPr>
              <a:t>le attivazioni dei rapporti di lavoro nei servizi ancora si attestano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50,4% 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date le più complesse condizioni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1651FC-AA5E-4353-BD6E-83886BF1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79213"/>
            <a:ext cx="5485102" cy="161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</a:t>
            </a:r>
            <a:r>
              <a:rPr lang="it-IT" sz="1700" b="1" dirty="0"/>
              <a:t>tra gennaio e maggio 2020 sono 10.587.926 le ore autorizzate di cassa integrazione </a:t>
            </a:r>
            <a:r>
              <a:rPr lang="it-IT" sz="1700" dirty="0"/>
              <a:t>(CIG) a sostegno del reddito dei lavoratori e delle lavoratrici delle imprese della provincia di Parma.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it-IT" sz="1700" dirty="0"/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97,5% </a:t>
            </a:r>
            <a:r>
              <a:rPr lang="it-IT" sz="1700" dirty="0"/>
              <a:t>del totale di ore autorizzate di CIG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attraverso il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6" y="1305006"/>
            <a:ext cx="4689124" cy="28093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05" y="1290347"/>
            <a:ext cx="4960388" cy="2841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E72D17-319B-4800-A57D-952A7197C903}"/>
              </a:ext>
            </a:extLst>
          </p:cNvPr>
          <p:cNvSpPr txBox="1"/>
          <p:nvPr/>
        </p:nvSpPr>
        <p:spPr>
          <a:xfrm>
            <a:off x="436728" y="218152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Parma</a:t>
            </a:r>
          </a:p>
        </p:txBody>
      </p:sp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1626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Ghirardini Pier Giacomo</cp:lastModifiedBy>
  <cp:revision>604</cp:revision>
  <dcterms:created xsi:type="dcterms:W3CDTF">2017-02-03T11:46:48Z</dcterms:created>
  <dcterms:modified xsi:type="dcterms:W3CDTF">2020-07-24T06:35:13Z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