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</a:t>
            </a:r>
            <a:br>
              <a:rPr lang="it-IT" sz="5400" b="1" dirty="0"/>
            </a:br>
            <a:r>
              <a:rPr lang="it-IT" sz="5400" b="1" dirty="0"/>
              <a:t>Reggio Emilia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72260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10401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causale COVID-19,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accentra l’88,1% delle ore complessivamente autorizzate.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(98%).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(43,1%),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(22%)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(15,2%).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278269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13,1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73,9% del totale), 3,5 milioni nel </a:t>
            </a:r>
            <a:r>
              <a:rPr lang="it-IT" sz="1700" b="1" dirty="0"/>
              <a:t>terziario</a:t>
            </a:r>
            <a:r>
              <a:rPr lang="it-IT" sz="1700" dirty="0"/>
              <a:t> (20,1%) mentre le </a:t>
            </a:r>
            <a:r>
              <a:rPr lang="it-IT" sz="1700" b="1" dirty="0"/>
              <a:t>costruzioni</a:t>
            </a:r>
            <a:r>
              <a:rPr lang="it-IT" sz="1700" dirty="0"/>
              <a:t> concentrano 1 milione di ore circa (5,8%).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11" y="2803638"/>
            <a:ext cx="4743001" cy="28416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38869FA-62B1-4A9C-BE5F-CCBA3C5DD1A8}"/>
              </a:ext>
            </a:extLst>
          </p:cNvPr>
          <p:cNvSpPr txBox="1"/>
          <p:nvPr/>
        </p:nvSpPr>
        <p:spPr>
          <a:xfrm>
            <a:off x="436728" y="20862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Reggio Emilia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Reggio Emilia gli occupati erano 247 mila e i disoccupati erano 10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70,3%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62,9%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 4,0%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(5,8%) e i giovani (12,0%)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56D4B6B-34AC-48BF-ABB9-A347C2B71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2.274 assunzioni (-61,9%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3.992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(-4.405).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94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Reggio Emilia, si sono perse 3.992 delle 38.061 posizioni dipendenti andate perdute nella regione presa nel suo complesso (ossia il 10,5% del totale). Tale perdita si è concentrata principalmente nei servizi e, nello specifico, nei macrosettori commercio, alberghi e ristoranti (-906) e altre attività dei servizi (-1.287)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 l’impatto sulle attività manifatturiere si è rivelato, in proporzione, superiore alla media regionale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significativa perdita di 1.695 posizioni dipendenti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verosimilmente concentrata nel comparto della meccanica generale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significativa variazione congiunturale positiva (40,5% in più rispetto al mese di aprile)</a:t>
            </a:r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 66,2% del livello registrato a febbraio (ossia prima del «lockdown»)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 nei servizi le attivazioni dei rapporti di lavoro ancora si attestano al 49,7% del livello anteriore all’emergenza COVID-19, date le più complesse condizioni per la ripartenza delle attività.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393700" y="1023382"/>
            <a:ext cx="812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Reggio Emilia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col progressivo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significativo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55DC827-D983-4A95-A4EB-ADFBCB452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B942FF-196D-4C1A-A820-793ABAED1245}"/>
              </a:ext>
            </a:extLst>
          </p:cNvPr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crescita ininterrotta,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1.332 posizioni in meno a marzo e 1.860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2.274, il 61,9%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(40,5%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modo che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 mese di riferimento si è ridotta a 801 unità (al netto dei fenomeni di stagionalità)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376C8F1-75BA-4ADC-8908-22762C154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68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86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3.992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-4.405)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949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286747C-F7AC-4DD8-A1D8-9FA452EC2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318940"/>
          </a:xfrm>
          <a:prstGeom prst="rect">
            <a:avLst/>
          </a:prstGeom>
        </p:spPr>
      </p:pic>
      <p:sp>
        <p:nvSpPr>
          <p:cNvPr id="8" name="Segnaposto numero diapositiva 1">
            <a:extLst>
              <a:ext uri="{FF2B5EF4-FFF2-40B4-BE49-F238E27FC236}">
                <a16:creationId xmlns:a16="http://schemas.microsoft.com/office/drawing/2014/main" id="{19AD28BF-C313-4BE1-B44F-33875452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sì concentrata principalmente nei servizi e, nello specifico, nei macrosettori commercio, alberghi e ristoranti (-906) e altre attività dei servizi (-1.287)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 la vocazione industriale dell’economia locale ha fatto sì che l’impatto sulle attività manifatturiere si sia rivelato, in proporzione, superiore alla media regionale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significativa perdita di 1.695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 che, secondo prime valutazioni, parrebbe concentrarsi nel comparto della meccanica generale, mentre non si rilevano variazioni di rilievo nelle costruzioni e in agricoltura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4" name="Freccia curva 3">
            <a:extLst>
              <a:ext uri="{FF2B5EF4-FFF2-40B4-BE49-F238E27FC236}">
                <a16:creationId xmlns:a16="http://schemas.microsoft.com/office/drawing/2014/main" id="{399EF3A6-03FE-4656-9257-04F779464FE9}"/>
              </a:ext>
            </a:extLst>
          </p:cNvPr>
          <p:cNvSpPr/>
          <p:nvPr/>
        </p:nvSpPr>
        <p:spPr>
          <a:xfrm flipH="1" flipV="1">
            <a:off x="6029724" y="4634636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D67141-3DCE-4E74-A0EA-0839613BEF86}"/>
              </a:ext>
            </a:extLst>
          </p:cNvPr>
          <p:cNvSpPr txBox="1"/>
          <p:nvPr/>
        </p:nvSpPr>
        <p:spPr>
          <a:xfrm>
            <a:off x="520700" y="4499995"/>
            <a:ext cx="5499523" cy="1397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la produzione di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metalli di base e prodotti in metallo, esclusi macchine e impianti, si presenta come l’attività manifatturiera al momento più penalizzata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(-3.122 posizioni dipendenti, su base annua, al 31 maggio 2020)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A85E450-A900-44E6-9260-6A4B90E5A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486836"/>
          </a:xfrm>
          <a:prstGeom prst="rect">
            <a:avLst/>
          </a:prstGeom>
        </p:spPr>
      </p:pic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5BE41A41-E135-4AD6-BEEF-5DB18D0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Reggio Emilia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all’66,2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800" b="0" i="0" u="none" strike="noStrike" dirty="0">
                <a:effectLst/>
                <a:latin typeface="Calibri" panose="020F0502020204030204" pitchFamily="34" charset="0"/>
              </a:rPr>
              <a:t>Ma, a </a:t>
            </a:r>
            <a:r>
              <a:rPr lang="it-IT" dirty="0">
                <a:latin typeface="Calibri" panose="020F0502020204030204" pitchFamily="34" charset="0"/>
              </a:rPr>
              <a:t>maggio, </a:t>
            </a:r>
            <a:r>
              <a:rPr lang="it-IT" b="1" dirty="0">
                <a:latin typeface="Calibri" panose="020F0502020204030204" pitchFamily="34" charset="0"/>
              </a:rPr>
              <a:t>le attivazioni dei rapporti di lavoro nei servizi ancora si attestano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49,7% 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date le più complesse condizioni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20FE68B-8BE9-410E-9C8E-C8A452694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59379"/>
            <a:ext cx="5485102" cy="156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 </a:t>
            </a:r>
            <a:r>
              <a:rPr lang="it-IT" sz="1700" b="1" dirty="0"/>
              <a:t>tra gennaio e maggio 2020 sono 17.662.766 le ore autorizzate di cassa integrazione </a:t>
            </a:r>
            <a:r>
              <a:rPr lang="it-IT" sz="1700" dirty="0"/>
              <a:t>(CIG) per sostenere il reddito dei lavoratori e delle lavoratrici delle imprese della provincia di Reggio Emilia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63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97% </a:t>
            </a:r>
            <a:r>
              <a:rPr lang="it-IT" sz="1700" dirty="0"/>
              <a:t>del totale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attraverso il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15" y="1290347"/>
            <a:ext cx="4743001" cy="28416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305" y="1290347"/>
            <a:ext cx="4960388" cy="2841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F5433BF-26D1-4F61-97FE-A258CB23E967}"/>
              </a:ext>
            </a:extLst>
          </p:cNvPr>
          <p:cNvSpPr txBox="1"/>
          <p:nvPr/>
        </p:nvSpPr>
        <p:spPr>
          <a:xfrm>
            <a:off x="436728" y="22767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Reggio Emilia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1622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614</cp:revision>
  <dcterms:created xsi:type="dcterms:W3CDTF">2017-02-03T11:46:48Z</dcterms:created>
  <dcterms:modified xsi:type="dcterms:W3CDTF">2020-07-24T06:48:38Z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