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343" r:id="rId5"/>
    <p:sldId id="342" r:id="rId6"/>
    <p:sldId id="298" r:id="rId7"/>
    <p:sldId id="336" r:id="rId8"/>
    <p:sldId id="338" r:id="rId9"/>
    <p:sldId id="339" r:id="rId10"/>
    <p:sldId id="340" r:id="rId11"/>
    <p:sldId id="341" r:id="rId12"/>
    <p:sldId id="344" r:id="rId13"/>
    <p:sldId id="34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gante Patrizia" initials="GP" lastIdx="17" clrIdx="0">
    <p:extLst>
      <p:ext uri="{19B8F6BF-5375-455C-9EA6-DF929625EA0E}">
        <p15:presenceInfo xmlns:p15="http://schemas.microsoft.com/office/powerpoint/2012/main" userId="S::Patrizia.Gigante@regione.emilia-romagna.it::2671b789-1cba-4181-b745-680c7824de87" providerId="AD"/>
      </p:ext>
    </p:extLst>
  </p:cmAuthor>
  <p:cmAuthor id="2" name="Ghirardini Pier Giacomo" initials="GPG" lastIdx="1" clrIdx="1">
    <p:extLst>
      <p:ext uri="{19B8F6BF-5375-455C-9EA6-DF929625EA0E}">
        <p15:presenceInfo xmlns:p15="http://schemas.microsoft.com/office/powerpoint/2012/main" userId="Ghirardini Pier Giacom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E30"/>
    <a:srgbClr val="F68E86"/>
    <a:srgbClr val="029F5C"/>
    <a:srgbClr val="F04134"/>
    <a:srgbClr val="EF372A"/>
    <a:srgbClr val="F14F44"/>
    <a:srgbClr val="F04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6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DD3ED-F8EC-4E35-8C57-67E140EFE044}" type="datetimeFigureOut">
              <a:rPr lang="it-IT" smtClean="0"/>
              <a:t>24/07/2020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B2546-FEFC-4B1F-B401-9C9A1B39177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0191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>
            <a:lvl1pPr>
              <a:defRPr sz="2000"/>
            </a:lvl1pPr>
          </a:lstStyle>
          <a:p>
            <a:fld id="{05B08833-B407-3E4C-BDEA-955ACE8F1EA8}" type="slidenum">
              <a:rPr lang="en-US" smtClean="0"/>
              <a:pPr/>
              <a:t>‹N›</a:t>
            </a:fld>
            <a:endParaRPr lang="en-US" dirty="0"/>
          </a:p>
        </p:txBody>
      </p:sp>
      <p:grpSp>
        <p:nvGrpSpPr>
          <p:cNvPr id="10" name="Gruppo 9"/>
          <p:cNvGrpSpPr/>
          <p:nvPr userDrawn="1"/>
        </p:nvGrpSpPr>
        <p:grpSpPr>
          <a:xfrm>
            <a:off x="330200" y="5920806"/>
            <a:ext cx="9144000" cy="838770"/>
            <a:chOff x="252579" y="3022030"/>
            <a:chExt cx="9144000" cy="838770"/>
          </a:xfrm>
        </p:grpSpPr>
        <p:pic>
          <p:nvPicPr>
            <p:cNvPr id="8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4255"/>
            <a:stretch/>
          </p:blipFill>
          <p:spPr>
            <a:xfrm>
              <a:off x="252579" y="3022030"/>
              <a:ext cx="9144000" cy="838770"/>
            </a:xfrm>
            <a:prstGeom prst="rect">
              <a:avLst/>
            </a:prstGeom>
          </p:spPr>
        </p:pic>
        <p:pic>
          <p:nvPicPr>
            <p:cNvPr id="9" name="Immagin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4623" y="3274227"/>
              <a:ext cx="1188000" cy="455537"/>
            </a:xfrm>
            <a:prstGeom prst="rect">
              <a:avLst/>
            </a:prstGeom>
          </p:spPr>
        </p:pic>
      </p:grpSp>
      <p:cxnSp>
        <p:nvCxnSpPr>
          <p:cNvPr id="14" name="Connettore diritto 13"/>
          <p:cNvCxnSpPr/>
          <p:nvPr userDrawn="1"/>
        </p:nvCxnSpPr>
        <p:spPr>
          <a:xfrm>
            <a:off x="520700" y="5910712"/>
            <a:ext cx="11277600" cy="0"/>
          </a:xfrm>
          <a:prstGeom prst="line">
            <a:avLst/>
          </a:prstGeom>
          <a:ln w="31750">
            <a:solidFill>
              <a:srgbClr val="029F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80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460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40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29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30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80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282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1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67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73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08833-B407-3E4C-BDEA-955ACE8F1EA8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3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1471779" y="228030"/>
            <a:ext cx="9144000" cy="1009934"/>
            <a:chOff x="1471779" y="228030"/>
            <a:chExt cx="9144000" cy="1009934"/>
          </a:xfrm>
        </p:grpSpPr>
        <p:pic>
          <p:nvPicPr>
            <p:cNvPr id="4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15" b="81759"/>
            <a:stretch/>
          </p:blipFill>
          <p:spPr>
            <a:xfrm>
              <a:off x="1471779" y="228030"/>
              <a:ext cx="9144000" cy="1009934"/>
            </a:xfrm>
            <a:prstGeom prst="rect">
              <a:avLst/>
            </a:prstGeom>
          </p:spPr>
        </p:pic>
        <p:pic>
          <p:nvPicPr>
            <p:cNvPr id="6" name="Immagin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3823" y="505627"/>
              <a:ext cx="1188000" cy="455537"/>
            </a:xfrm>
            <a:prstGeom prst="rect">
              <a:avLst/>
            </a:prstGeom>
          </p:spPr>
        </p:pic>
      </p:grpSp>
      <p:grpSp>
        <p:nvGrpSpPr>
          <p:cNvPr id="9" name="Gruppo 8"/>
          <p:cNvGrpSpPr/>
          <p:nvPr/>
        </p:nvGrpSpPr>
        <p:grpSpPr>
          <a:xfrm>
            <a:off x="0" y="1992573"/>
            <a:ext cx="12192001" cy="4865427"/>
            <a:chOff x="0" y="1992573"/>
            <a:chExt cx="12192001" cy="4865427"/>
          </a:xfrm>
        </p:grpSpPr>
        <p:sp>
          <p:nvSpPr>
            <p:cNvPr id="8" name="Rettangolo 7"/>
            <p:cNvSpPr/>
            <p:nvPr/>
          </p:nvSpPr>
          <p:spPr>
            <a:xfrm>
              <a:off x="0" y="5308979"/>
              <a:ext cx="7342496" cy="1549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pic>
          <p:nvPicPr>
            <p:cNvPr id="5" name="Picture 3" descr="Agenzia slide1 ppt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478" t="44874"/>
            <a:stretch/>
          </p:blipFill>
          <p:spPr>
            <a:xfrm>
              <a:off x="7187995" y="1992573"/>
              <a:ext cx="5004006" cy="4865427"/>
            </a:xfrm>
            <a:prstGeom prst="rect">
              <a:avLst/>
            </a:prstGeom>
          </p:spPr>
        </p:pic>
      </p:grpSp>
      <p:sp>
        <p:nvSpPr>
          <p:cNvPr id="7" name="CasellaDiTesto 6"/>
          <p:cNvSpPr txBox="1"/>
          <p:nvPr/>
        </p:nvSpPr>
        <p:spPr>
          <a:xfrm>
            <a:off x="459075" y="6159693"/>
            <a:ext cx="6434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/>
              <a:t>Luglio 2020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9075" y="1403637"/>
            <a:ext cx="82361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/>
              <a:t>Prime evidenze sull’impatto dell’emergenza COVID-19 sul lavoro dipendente</a:t>
            </a:r>
            <a:br>
              <a:rPr lang="it-IT" sz="5400" b="1" dirty="0"/>
            </a:br>
            <a:r>
              <a:rPr lang="it-IT" sz="5400" b="1" dirty="0"/>
              <a:t>in provincia di</a:t>
            </a:r>
            <a:br>
              <a:rPr lang="it-IT" sz="5400" b="1" dirty="0"/>
            </a:br>
            <a:r>
              <a:rPr lang="it-IT" sz="5400" b="1" dirty="0"/>
              <a:t>Reggio Emilia</a:t>
            </a:r>
            <a:br>
              <a:rPr lang="it-IT" sz="5400" b="1" dirty="0"/>
            </a:br>
            <a:br>
              <a:rPr lang="it-IT" sz="5400" b="1" dirty="0"/>
            </a:b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05925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asellaDiTesto 7"/>
          <p:cNvSpPr txBox="1"/>
          <p:nvPr/>
        </p:nvSpPr>
        <p:spPr>
          <a:xfrm>
            <a:off x="520700" y="872260"/>
            <a:ext cx="1127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per settore di attività economica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59500" y="1310401"/>
            <a:ext cx="5876471" cy="350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La distribuzione tra interventi ordinari con causale COVID-19, straordinari e in deroga è strettamente connessa alle caratteristiche del singolo istituto. Così, ad esempio, per quanto riguarda la </a:t>
            </a:r>
            <a:r>
              <a:rPr lang="it-IT" sz="1700" b="1" dirty="0"/>
              <a:t>CIG ordinaria</a:t>
            </a:r>
            <a:r>
              <a:rPr lang="it-IT" sz="1700" dirty="0"/>
              <a:t>, l’industria in senso stretto accentra l’88,1% delle ore complessivamente autorizzate. Nel caso della </a:t>
            </a:r>
            <a:r>
              <a:rPr lang="it-IT" sz="1700" b="1" dirty="0"/>
              <a:t>deroga</a:t>
            </a:r>
            <a:r>
              <a:rPr lang="it-IT" sz="1700" dirty="0"/>
              <a:t>, invece, i servizi rappresentano quasi la totalità del monte ore autorizzato (98%). 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Nella CIG in deroga, i settori più rappresentati sono il </a:t>
            </a:r>
            <a:r>
              <a:rPr lang="it-IT" sz="1700" b="1" dirty="0"/>
              <a:t>commercio all’ingrosso e al dettaglio </a:t>
            </a:r>
            <a:r>
              <a:rPr lang="it-IT" sz="1700" dirty="0"/>
              <a:t>(43,1%), seguito dalle </a:t>
            </a:r>
            <a:r>
              <a:rPr lang="it-IT" sz="1700" b="1" dirty="0"/>
              <a:t>attività degli alberghi e ristoranti </a:t>
            </a:r>
            <a:r>
              <a:rPr lang="it-IT" sz="1700" dirty="0"/>
              <a:t>(22%) e dalle </a:t>
            </a:r>
            <a:r>
              <a:rPr lang="it-IT" sz="1700" b="1" dirty="0"/>
              <a:t>attività immobiliari, noleggio, informatica, ricerca, servizi alle imprese</a:t>
            </a:r>
            <a:r>
              <a:rPr lang="it-IT" sz="1700" dirty="0"/>
              <a:t> (15,2%).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520700" y="1278269"/>
            <a:ext cx="5717329" cy="1268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700" dirty="0"/>
              <a:t>A livello settoriale sono 13,1 milioni le ore autorizzate nell’ambito dell’</a:t>
            </a:r>
            <a:r>
              <a:rPr lang="it-IT" sz="1700" b="1" dirty="0"/>
              <a:t>industria in senso stretto </a:t>
            </a:r>
            <a:r>
              <a:rPr lang="it-IT" sz="1700" dirty="0"/>
              <a:t>(pari al 73,9% del totale), 3,5 milioni nel </a:t>
            </a:r>
            <a:r>
              <a:rPr lang="it-IT" sz="1700" b="1" dirty="0"/>
              <a:t>terziario</a:t>
            </a:r>
            <a:r>
              <a:rPr lang="it-IT" sz="1700" dirty="0"/>
              <a:t> (20,1%) mentre le </a:t>
            </a:r>
            <a:r>
              <a:rPr lang="it-IT" sz="1700" b="1" dirty="0"/>
              <a:t>costruzioni</a:t>
            </a:r>
            <a:r>
              <a:rPr lang="it-IT" sz="1700" dirty="0"/>
              <a:t> concentrano 1 milione di ore circa (5,8%).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cxnSp>
        <p:nvCxnSpPr>
          <p:cNvPr id="14" name="Connettore diritto 13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611" y="2803638"/>
            <a:ext cx="4743001" cy="28416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38869FA-62B1-4A9C-BE5F-CCBA3C5DD1A8}"/>
              </a:ext>
            </a:extLst>
          </p:cNvPr>
          <p:cNvSpPr txBox="1"/>
          <p:nvPr/>
        </p:nvSpPr>
        <p:spPr>
          <a:xfrm>
            <a:off x="436728" y="208627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Reggio Emilia</a:t>
            </a:r>
          </a:p>
        </p:txBody>
      </p:sp>
    </p:spTree>
    <p:extLst>
      <p:ext uri="{BB962C8B-B14F-4D97-AF65-F5344CB8AC3E}">
        <p14:creationId xmlns:p14="http://schemas.microsoft.com/office/powerpoint/2010/main" val="4780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984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Il quadro occupazionale provinciale prima della crisi: anno 2019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78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Nell’anno 2019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l’ultimo per il quale risultano disponibili le stime ISTAT relative alle forze di lavoro a livello provinciale,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provincia di Reggio Emilia gli occupati erano 247 mila e i disoccupati erano 10 mila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(medie annue)</a:t>
            </a:r>
            <a:endParaRPr lang="it-IT" sz="1700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occupazione era pari al 70,3%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mentre quello femminile si attestava al 62,9%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tasso di disoccupazione era pari al 4,0%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riflettendo una più elevata disoccupazione per le donne (5,8%) e i giovani (12,0%)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Rilevazione sulle forze di lavoro (RFL) non fornisce aggiornamenti trimestrali o mensili a livello provinciale: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l’unica fonte in grado di restituire informazioni a cadenza infrannuale è data dalle Comunicazioni obbligatorie (CO) del Sistema informativo lavoro (SILER) </a:t>
            </a:r>
          </a:p>
        </p:txBody>
      </p:sp>
      <p:sp>
        <p:nvSpPr>
          <p:cNvPr id="9" name="Rettangolo 8"/>
          <p:cNvSpPr/>
          <p:nvPr/>
        </p:nvSpPr>
        <p:spPr>
          <a:xfrm>
            <a:off x="8398933" y="5915166"/>
            <a:ext cx="34350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ISTAT, medie annue 2019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56D4B6B-34AC-48BF-ABB9-A347C2B71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397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64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0444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L’impatto della crisi: principali evidenze per il lavoro dipendente</a:t>
            </a:r>
          </a:p>
        </p:txBody>
      </p:sp>
      <p:cxnSp>
        <p:nvCxnSpPr>
          <p:cNvPr id="9" name="Connettore diritto 8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436728" y="1151560"/>
            <a:ext cx="5691117" cy="4407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 dati delle attivazioni, trasformazioni e cessazioni dei rapporti di lavoro dipendente (e le variazioni delle </a:t>
            </a:r>
            <a:r>
              <a:rPr lang="it-IT" sz="1400" b="1" dirty="0"/>
              <a:t>posizioni dipendenti </a:t>
            </a:r>
            <a:r>
              <a:rPr lang="it-IT" sz="1400" dirty="0"/>
              <a:t>calcolate a saldo), registrati negli </a:t>
            </a:r>
            <a:r>
              <a:rPr lang="it-IT" sz="1400" b="1" dirty="0"/>
              <a:t>archivi SILER </a:t>
            </a:r>
            <a:r>
              <a:rPr lang="it-IT" sz="1400" dirty="0"/>
              <a:t>(Sistema Informativo Lavoro Emilia-Romagna) delle </a:t>
            </a:r>
            <a:r>
              <a:rPr lang="it-IT" sz="1400" b="1" dirty="0"/>
              <a:t>Comunicazioni obbligatorie (CO)</a:t>
            </a:r>
            <a:r>
              <a:rPr lang="it-IT" sz="1400" dirty="0"/>
              <a:t>, consentono, se professionalmente trattati </a:t>
            </a:r>
            <a:r>
              <a:rPr lang="it-IT" sz="1600" baseline="30000" dirty="0"/>
              <a:t>(a)</a:t>
            </a:r>
            <a:r>
              <a:rPr lang="it-IT" sz="1400" dirty="0"/>
              <a:t>, l’</a:t>
            </a:r>
            <a:r>
              <a:rPr lang="it-IT" sz="1400" b="1" dirty="0"/>
              <a:t>analisi congiunturale del mercato del lavoro dipendente</a:t>
            </a:r>
            <a:r>
              <a:rPr lang="it-IT" sz="1400" dirty="0"/>
              <a:t> con dati aggiornati e ad un elevato livello di dettaglio, settoriale e territoriale:</a:t>
            </a:r>
            <a:br>
              <a:rPr lang="it-IT" sz="1400" dirty="0"/>
            </a:br>
            <a:r>
              <a:rPr lang="it-IT" sz="1400" b="1" u="sng" dirty="0"/>
              <a:t>l’aggiornamento dei dati attualmente consentito è al 31 maggio 2020.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Il </a:t>
            </a:r>
            <a:r>
              <a:rPr lang="it-IT" sz="1400" b="1" dirty="0"/>
              <a:t>«lockdown» </a:t>
            </a:r>
            <a:r>
              <a:rPr lang="it-IT" sz="1400" dirty="0"/>
              <a:t>in risposta all’</a:t>
            </a:r>
            <a:r>
              <a:rPr lang="it-IT" sz="1400" b="1" dirty="0"/>
              <a:t>epidemia di COVID-19 </a:t>
            </a:r>
            <a:r>
              <a:rPr lang="it-IT" sz="1400" dirty="0"/>
              <a:t>ha comportato una </a:t>
            </a:r>
            <a:r>
              <a:rPr lang="it-IT" sz="1400" b="1" dirty="0"/>
              <a:t>anomala caduta delle assunzioni nel mese di marzo</a:t>
            </a:r>
            <a:r>
              <a:rPr lang="it-IT" sz="1400" dirty="0"/>
              <a:t>, toccando un </a:t>
            </a:r>
            <a:r>
              <a:rPr lang="it-IT" sz="1400" b="1" dirty="0"/>
              <a:t>minimo storico ad aprile: 2.274 assunzioni (-61,9% rispetto ad aprile 2019).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dirty="0"/>
              <a:t>La </a:t>
            </a:r>
            <a:r>
              <a:rPr lang="it-IT" sz="1400" b="1" dirty="0"/>
              <a:t>sospensione dei licenziamenti</a:t>
            </a:r>
            <a:r>
              <a:rPr lang="it-IT" sz="1400" dirty="0"/>
              <a:t> (D.L. 17 marzo 2020, n. 18) e il </a:t>
            </a:r>
            <a:r>
              <a:rPr lang="it-IT" sz="1400" b="1" dirty="0"/>
              <a:t>ricorso agli ammortizzatori sociali</a:t>
            </a:r>
            <a:r>
              <a:rPr lang="it-IT" sz="1400" dirty="0"/>
              <a:t>, fino ad oggi, ha impedito la perdita di posizioni dipendenti a tempo indeterminato: </a:t>
            </a:r>
            <a:r>
              <a:rPr lang="it-IT" sz="1400" b="1" dirty="0"/>
              <a:t>per il periodo marzo-maggio 2020 le attuali stime, indicano infatti come la perdita complessiva di posizioni dipendenti, pari a 3.992 unità</a:t>
            </a:r>
            <a:r>
              <a:rPr lang="it-IT" sz="1400" dirty="0"/>
              <a:t> (calcolata come saldo destagionalizzato fra attivazioni e cessazioni), </a:t>
            </a:r>
            <a:r>
              <a:rPr lang="it-IT" sz="1400" b="1" dirty="0"/>
              <a:t>sia totalmente a carico delle posizioni a tempo determinato, nel lavoro somministrato e in apprendistato (-4.405).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306207" y="1143093"/>
            <a:ext cx="5492093" cy="594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2020, in provincia di Reggio Emilia, si sono perse 3.992 delle 38.061 posizioni dipendenti andate perdute nella regione presa nel suo complesso (ossia il 10,5% del totale). Tale perdita si è concentrata principalmente nei servizi e, nello specifico, nei macrosettori commercio, alberghi e ristoranti (-906) e altre attività dei servizi (-1.287)</a:t>
            </a:r>
            <a:r>
              <a:rPr lang="it-IT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l’impatto sulle attività manifatturiere si è rivelato, in proporzione, superiore alla media regionale (dati destagionalizzati).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L’industria in senso stretto ha accusato una significativa perdita di 1.695 posizioni dipendenti</a:t>
            </a:r>
            <a:r>
              <a:rPr lang="it-IT" sz="14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, verosimilmente concentrata nel comparto della meccanica generale </a:t>
            </a:r>
            <a:r>
              <a:rPr lang="it-IT" sz="1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(dato destagionalizzato).</a:t>
            </a: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r>
              <a:rPr lang="it-IT" sz="1400" dirty="0">
                <a:solidFill>
                  <a:srgbClr val="FF3300"/>
                </a:solidFill>
                <a:latin typeface="Wingdings" panose="05000000000000000000" pitchFamily="2" charset="2"/>
              </a:rPr>
              <a:t>¨ 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 maggio le attivazioni dei rapporti di lavoro dipendente hanno registrato una significativa variazione congiunturale positiva (40,5% in più rispetto al mese di aprile)</a:t>
            </a:r>
            <a:r>
              <a:rPr lang="it-IT" sz="1400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it-IT" sz="1400" b="1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nel mese di maggio le assunzioni nell’industria sono risalite al 66,2% del livello registrato a febbraio (ossia prima del «lockdown») </a:t>
            </a:r>
            <a:r>
              <a:rPr lang="it-IT" sz="14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ma nei servizi le attivazioni dei rapporti di lavoro ancora si attestano al 49,7% del livello anteriore all’emergenza COVID-19, date le più complesse condizioni per la ripartenza delle attività.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spcBef>
                <a:spcPts val="300"/>
              </a:spcBef>
              <a:spcAft>
                <a:spcPts val="300"/>
              </a:spcAft>
            </a:pPr>
            <a:endParaRPr lang="it-IT" sz="1400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E593137-EA31-4357-B4BE-34D3DBE919D4}"/>
              </a:ext>
            </a:extLst>
          </p:cNvPr>
          <p:cNvSpPr txBox="1"/>
          <p:nvPr/>
        </p:nvSpPr>
        <p:spPr>
          <a:xfrm>
            <a:off x="520700" y="5623355"/>
            <a:ext cx="5785507" cy="261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Destagionalizzazione dei dati con modello </a:t>
            </a:r>
            <a:r>
              <a:rPr lang="it-IT" sz="1100" b="1" dirty="0"/>
              <a:t>TRAMO-SEATS</a:t>
            </a:r>
            <a:r>
              <a:rPr lang="it-IT" sz="1100" dirty="0"/>
              <a:t> (software </a:t>
            </a:r>
            <a:r>
              <a:rPr lang="it-IT" sz="1100" b="1" dirty="0"/>
              <a:t>JDemetra+</a:t>
            </a:r>
            <a:r>
              <a:rPr lang="it-IT" sz="1100" dirty="0"/>
              <a:t> 2.2.2). </a:t>
            </a:r>
          </a:p>
        </p:txBody>
      </p:sp>
    </p:spTree>
    <p:extLst>
      <p:ext uri="{BB962C8B-B14F-4D97-AF65-F5344CB8AC3E}">
        <p14:creationId xmlns:p14="http://schemas.microsoft.com/office/powerpoint/2010/main" val="3578757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3205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dinamica del lavoro dipendente nei primi cinque mesi del 2020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393700" y="1023382"/>
            <a:ext cx="81230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i="1" dirty="0"/>
              <a:t>Attivazioni e cessazioni dei rapporti di lavoro dipendente in provincia di Reggio Emilia</a:t>
            </a:r>
          </a:p>
          <a:p>
            <a:pPr algn="ctr"/>
            <a:r>
              <a:rPr lang="it-IT" i="1" dirty="0"/>
              <a:t> nel totale economia </a:t>
            </a:r>
            <a:r>
              <a:rPr lang="it-IT" baseline="30000" dirty="0"/>
              <a:t>(a) </a:t>
            </a:r>
            <a:r>
              <a:rPr lang="it-IT" i="1" dirty="0"/>
              <a:t>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crisi innescata dall’epidemia di COVID-19 ha comportato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caduta delle assunzioni nei mesi di marzo e aprile 2020, interessati dal «lockdown» 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Simile anomalia si è registrata per le cessazioni dei rapporti di lavoro, anche per effetto della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sospensione dei licenziamenti (D.L. 17 marzo 2020, n. 18)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dati destagionalizzati indicano che, col progressivo riavvio della attività economica, si è rilevato un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primo significativo recupero delle attivazioni dei rapporti di lavoro nel mese di maggio 2020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20700" y="5623355"/>
            <a:ext cx="64962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escluse le attività svolte da famiglie e convivenze (lavoro domestico) ed escluso il lavoro intermittente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55DC827-D983-4A95-A4EB-ADFBCB452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92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0270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Un bilancio al 31 maggio 2020 necessariamente provvisorio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49B942FF-196D-4C1A-A820-793ABAED1245}"/>
              </a:ext>
            </a:extLst>
          </p:cNvPr>
          <p:cNvSpPr/>
          <p:nvPr/>
        </p:nvSpPr>
        <p:spPr>
          <a:xfrm>
            <a:off x="7332955" y="1116968"/>
            <a:ext cx="4465345" cy="4713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Dopo un quinquennio di crescita ininterrotta,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primi cinque mesi del 2020 le posizioni dipendenti registrano una severa variazione negativa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misurata dai saldi destagionalizzati fra attivazioni e cessazioni: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1.332 posizioni in meno a marzo e 1.860 ad aprile</a:t>
            </a:r>
            <a:endParaRPr lang="it-IT" sz="1700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assunzioni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hanno infatti toccato un punto di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minimo storico ad aprile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2.274, il 61,9% in meno rispetto al mese di aprile del 2019</a:t>
            </a:r>
            <a:endParaRPr lang="it-IT" sz="17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maggio le attivazioni dei rapporti di lavoro dipendente hanno registrato una variazione congiunturale significativamente positiva (40,5% in più rispetto al mese di aprile)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 modo che la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di posizioni dipendenti nel mese di riferimento si è ridotta a 801 unità (al netto dei fenomeni di stagionalità)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376C8F1-75BA-4ADC-8908-22762C154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68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9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1330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tipologia contrattuale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866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periodo marzo-maggio 2020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interessato dall’emergenza COVID-19, le attuali stime, suscettibili di revisione, indicano una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perdita complessiva di posizioni dipendenti pari a 3.992 unità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come dato destagionalizzato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 perdita di posizioni dipendenti è stata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totalmente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carico delle posizioni a tempo determinato, nel lavoro somministrato e in apprendistato (complessivamente -4.405)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lavoro a tempo indeterminato risulta al momento ancora al riparo della protezione offerta dagli ammortizzatori sociali, nonché dalla sospensione dei licenziamenti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rileva, in aggiunta, una perdita di 949 posizioni nel lavoro intermittente, al netto dei fenomeni di stagionalità</a:t>
            </a: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286747C-F7AC-4DD8-A1D8-9FA452EC2C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4318940"/>
          </a:xfrm>
          <a:prstGeom prst="rect">
            <a:avLst/>
          </a:prstGeom>
        </p:spPr>
      </p:pic>
      <p:sp>
        <p:nvSpPr>
          <p:cNvPr id="8" name="Segnaposto numero diapositiva 1">
            <a:extLst>
              <a:ext uri="{FF2B5EF4-FFF2-40B4-BE49-F238E27FC236}">
                <a16:creationId xmlns:a16="http://schemas.microsoft.com/office/drawing/2014/main" id="{19AD28BF-C313-4BE1-B44F-338754526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52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36728" y="327546"/>
            <a:ext cx="1079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La variazione delle posizioni dipendenti per attività economica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7332955" y="1116968"/>
            <a:ext cx="4465345" cy="463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periodo marzo-maggio 2020 la perdita complessiva di posizioni dipendenti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è sì concentrata principalmente nei servizi e, nello specifico, nei macrosettori commercio, alberghi e ristoranti (-906) e altre attività dei servizi (-1.287)</a:t>
            </a: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la vocazione industriale dell’economia locale ha fatto sì che l’impatto sulle attività manifatturiere si sia rivelato, in proporzione, superiore alla media regionale</a:t>
            </a: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b="1" dirty="0">
                <a:latin typeface="Calibri" panose="020F0502020204030204" pitchFamily="34" charset="0"/>
                <a:cs typeface="Times New Roman" panose="02020603050405020304" pitchFamily="18" charset="0"/>
              </a:rPr>
              <a:t>L’industria in senso stretto ha accusato una significativa perdita di 1.695 posizioni dipendenti </a:t>
            </a:r>
            <a:r>
              <a:rPr lang="it-IT" sz="1700" dirty="0">
                <a:latin typeface="Calibri" panose="020F0502020204030204" pitchFamily="34" charset="0"/>
                <a:cs typeface="Times New Roman" panose="02020603050405020304" pitchFamily="18" charset="0"/>
              </a:rPr>
              <a:t>(dato destagionalizzato) che, secondo prime valutazioni, parrebbe concentrarsi nel comparto della meccanica generale, mentre non si rilevano variazioni di rilievo nelle costruzioni e in agricoltura</a:t>
            </a:r>
            <a:endParaRPr lang="it-IT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4" name="Freccia curva 3">
            <a:extLst>
              <a:ext uri="{FF2B5EF4-FFF2-40B4-BE49-F238E27FC236}">
                <a16:creationId xmlns:a16="http://schemas.microsoft.com/office/drawing/2014/main" id="{399EF3A6-03FE-4656-9257-04F779464FE9}"/>
              </a:ext>
            </a:extLst>
          </p:cNvPr>
          <p:cNvSpPr/>
          <p:nvPr/>
        </p:nvSpPr>
        <p:spPr>
          <a:xfrm flipH="1" flipV="1">
            <a:off x="6029724" y="4634636"/>
            <a:ext cx="915779" cy="862899"/>
          </a:xfrm>
          <a:prstGeom prst="bentArrow">
            <a:avLst>
              <a:gd name="adj1" fmla="val 25000"/>
              <a:gd name="adj2" fmla="val 19404"/>
              <a:gd name="adj3" fmla="val 25000"/>
              <a:gd name="adj4" fmla="val 4375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2D67141-3DCE-4E74-A0EA-0839613BEF86}"/>
              </a:ext>
            </a:extLst>
          </p:cNvPr>
          <p:cNvSpPr txBox="1"/>
          <p:nvPr/>
        </p:nvSpPr>
        <p:spPr>
          <a:xfrm>
            <a:off x="520700" y="4499995"/>
            <a:ext cx="5499523" cy="1397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Scendendo nel </a:t>
            </a:r>
            <a:r>
              <a:rPr lang="it-IT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dettaglio delle sezioni ATECO, nella regione Emilia-Romagna, la produzione di </a:t>
            </a:r>
            <a:r>
              <a:rPr lang="it-IT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metalli di base e prodotti in metallo, esclusi macchine e impianti, si presenta come l’attività manifatturiera al momento più penalizzata </a:t>
            </a: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(-3.122 posizioni dipendenti, su base annua, al 31 maggio 2020)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A85E450-A900-44E6-9260-6A4B90E5A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224000"/>
            <a:ext cx="6424803" cy="3486836"/>
          </a:xfrm>
          <a:prstGeom prst="rect">
            <a:avLst/>
          </a:prstGeom>
        </p:spPr>
      </p:pic>
      <p:sp>
        <p:nvSpPr>
          <p:cNvPr id="11" name="Segnaposto numero diapositiva 1">
            <a:extLst>
              <a:ext uri="{FF2B5EF4-FFF2-40B4-BE49-F238E27FC236}">
                <a16:creationId xmlns:a16="http://schemas.microsoft.com/office/drawing/2014/main" id="{5BE41A41-E135-4AD6-BEEF-5DB18D0DD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53500" y="6222943"/>
            <a:ext cx="2844800" cy="365125"/>
          </a:xfrm>
        </p:spPr>
        <p:txBody>
          <a:bodyPr/>
          <a:lstStyle/>
          <a:p>
            <a:fld id="{05B08833-B407-3E4C-BDEA-955ACE8F1EA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87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36728" y="327546"/>
            <a:ext cx="118361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/>
              <a:t>L’attuale recupero delle assunzioni rispetto ai livelli pre-«lockdown»  </a:t>
            </a:r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1005906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tangolo 5"/>
          <p:cNvSpPr/>
          <p:nvPr/>
        </p:nvSpPr>
        <p:spPr>
          <a:xfrm>
            <a:off x="752332" y="1036962"/>
            <a:ext cx="70964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/>
              <a:t>Attivazioni dei rapporti di lavoro dipendente nell’industria </a:t>
            </a:r>
            <a:r>
              <a:rPr lang="it-IT" baseline="30000" dirty="0"/>
              <a:t>(a) </a:t>
            </a:r>
            <a:r>
              <a:rPr lang="it-IT" i="1" dirty="0"/>
              <a:t>e nei servizi</a:t>
            </a:r>
            <a:r>
              <a:rPr lang="it-IT" i="1" baseline="30000" dirty="0"/>
              <a:t> </a:t>
            </a:r>
            <a:r>
              <a:rPr lang="it-IT" baseline="30000" dirty="0"/>
              <a:t>(b)</a:t>
            </a:r>
            <a:br>
              <a:rPr lang="it-IT" i="1" dirty="0"/>
            </a:br>
            <a:r>
              <a:rPr lang="it-IT" i="1" dirty="0"/>
              <a:t>in provincia di Reggio Emilia (dati destagionalizzati, valori assoluti)</a:t>
            </a:r>
          </a:p>
        </p:txBody>
      </p:sp>
      <p:sp>
        <p:nvSpPr>
          <p:cNvPr id="5" name="Rettangolo 4"/>
          <p:cNvSpPr/>
          <p:nvPr/>
        </p:nvSpPr>
        <p:spPr>
          <a:xfrm>
            <a:off x="8489576" y="1116968"/>
            <a:ext cx="3308724" cy="479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destagionalizzazione dei dati consente la comparazione dei medesimi fra qualsiasi mese dell’anno: </a:t>
            </a:r>
            <a:r>
              <a:rPr lang="it-IT" sz="17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nel mese di maggio 2020 le attivazioni dei rapporti di lavoro nell’industria sono risalite all’66,2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% del livello registrato a febbraio (ossia prima del «lockdown»)</a:t>
            </a:r>
            <a:endParaRPr lang="it-IT" dirty="0">
              <a:latin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800" b="0" i="0" u="none" strike="noStrike" dirty="0">
                <a:effectLst/>
                <a:latin typeface="Calibri" panose="020F0502020204030204" pitchFamily="34" charset="0"/>
              </a:rPr>
              <a:t>Ma, a </a:t>
            </a:r>
            <a:r>
              <a:rPr lang="it-IT" dirty="0">
                <a:latin typeface="Calibri" panose="020F0502020204030204" pitchFamily="34" charset="0"/>
              </a:rPr>
              <a:t>maggio, </a:t>
            </a:r>
            <a:r>
              <a:rPr lang="it-IT" b="1" dirty="0">
                <a:latin typeface="Calibri" panose="020F0502020204030204" pitchFamily="34" charset="0"/>
              </a:rPr>
              <a:t>le attivazioni dei rapporti di lavoro nei servizi ancora si attestano al </a:t>
            </a:r>
            <a:r>
              <a:rPr lang="it-IT" sz="1800" b="1" i="0" u="none" strike="noStrike" dirty="0">
                <a:effectLst/>
                <a:latin typeface="Calibri" panose="020F0502020204030204" pitchFamily="34" charset="0"/>
              </a:rPr>
              <a:t>49,7% del livello anteriore all’emergenza COVID-19</a:t>
            </a:r>
            <a:r>
              <a:rPr lang="it-IT" sz="1800" i="0" u="none" strike="noStrike" dirty="0">
                <a:effectLst/>
                <a:latin typeface="Calibri" panose="020F0502020204030204" pitchFamily="34" charset="0"/>
              </a:rPr>
              <a:t>, date le più complesse condizioni per la ripartenza delle attività</a:t>
            </a:r>
            <a:endParaRPr lang="it-IT" sz="1700" dirty="0">
              <a:highlight>
                <a:srgbClr val="FF00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71138" y="5915166"/>
            <a:ext cx="30627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i="1" dirty="0"/>
              <a:t>Elaborazioni su dati SILER, maggio 2020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5D05902-558E-4A55-83FE-51497C8359EB}"/>
              </a:ext>
            </a:extLst>
          </p:cNvPr>
          <p:cNvSpPr txBox="1"/>
          <p:nvPr/>
        </p:nvSpPr>
        <p:spPr>
          <a:xfrm>
            <a:off x="541538" y="5623355"/>
            <a:ext cx="755969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100" dirty="0"/>
              <a:t>(a) industria in senso stretto e costruzioni; (b) commercio, alberghi e ristoranti e altre attività dei servizi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20FE68B-8BE9-410E-9C8E-C8A452694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00" y="1663200"/>
            <a:ext cx="7560564" cy="391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08833-B407-3E4C-BDEA-955ACE8F1EA8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10" name="Connettore diritto 9"/>
          <p:cNvCxnSpPr/>
          <p:nvPr/>
        </p:nvCxnSpPr>
        <p:spPr>
          <a:xfrm>
            <a:off x="520700" y="839647"/>
            <a:ext cx="11277600" cy="0"/>
          </a:xfrm>
          <a:prstGeom prst="line">
            <a:avLst/>
          </a:prstGeom>
          <a:ln w="31750">
            <a:solidFill>
              <a:srgbClr val="EF37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3332139" y="868999"/>
            <a:ext cx="5197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i="1" dirty="0"/>
              <a:t>Ore autorizzate nel 2020 (totale gennaio-maggio)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359965" y="4259379"/>
            <a:ext cx="5485102" cy="1566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Sulla base dei dati INPS si rileva che  </a:t>
            </a:r>
            <a:r>
              <a:rPr lang="it-IT" sz="1700" b="1" dirty="0"/>
              <a:t>tra gennaio e maggio 2020 sono 17.662.766 le ore autorizzate di cassa integrazione </a:t>
            </a:r>
            <a:r>
              <a:rPr lang="it-IT" sz="1700" dirty="0"/>
              <a:t>(CIG) per sostenere il reddito dei lavoratori e delle lavoratrici delle imprese della provincia di Reggio Emilia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907770" y="5913994"/>
            <a:ext cx="30364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i="1" dirty="0"/>
              <a:t>Elaborazioni su dati INPS, maggio 2020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6223608" y="4278665"/>
            <a:ext cx="5459783" cy="163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Ben il </a:t>
            </a:r>
            <a:r>
              <a:rPr lang="it-IT" sz="1700" b="1" dirty="0"/>
              <a:t>97% </a:t>
            </a:r>
            <a:r>
              <a:rPr lang="it-IT" sz="1700" dirty="0"/>
              <a:t>del totale </a:t>
            </a:r>
            <a:r>
              <a:rPr lang="it-IT" sz="1700" b="1" dirty="0"/>
              <a:t>si concentra nei mesi di aprile e maggio</a:t>
            </a:r>
            <a:r>
              <a:rPr lang="it-IT" sz="1700" dirty="0"/>
              <a:t>. </a:t>
            </a:r>
          </a:p>
          <a:p>
            <a:pPr marL="285750" indent="-285750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it-IT" sz="1700" dirty="0"/>
              <a:t>La straordinarietà del volume di ore autorizzate di CIG nei primi 5 mesi del 2020 si evince attraverso il </a:t>
            </a:r>
            <a:r>
              <a:rPr lang="it-IT" sz="1700" b="1" dirty="0"/>
              <a:t>confronto temporale con i dati annuali precedenti</a:t>
            </a:r>
            <a:r>
              <a:rPr lang="it-IT" sz="1700" dirty="0"/>
              <a:t>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15" y="1290347"/>
            <a:ext cx="4743001" cy="284160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305" y="1290347"/>
            <a:ext cx="4960388" cy="28416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F5433BF-26D1-4F61-97FE-A258CB23E967}"/>
              </a:ext>
            </a:extLst>
          </p:cNvPr>
          <p:cNvSpPr txBox="1"/>
          <p:nvPr/>
        </p:nvSpPr>
        <p:spPr>
          <a:xfrm>
            <a:off x="436728" y="227677"/>
            <a:ext cx="1136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Il ricorso alla cassa integrazione nella provincia di Reggio Emilia</a:t>
            </a:r>
          </a:p>
        </p:txBody>
      </p:sp>
    </p:spTree>
    <p:extLst>
      <p:ext uri="{BB962C8B-B14F-4D97-AF65-F5344CB8AC3E}">
        <p14:creationId xmlns:p14="http://schemas.microsoft.com/office/powerpoint/2010/main" val="1531906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C66F9A7D754B040903C9F60AE0448C1" ma:contentTypeVersion="11" ma:contentTypeDescription="Creare un nuovo documento." ma:contentTypeScope="" ma:versionID="bc0821d6c0298cbec3261ba79d7c3b52">
  <xsd:schema xmlns:xsd="http://www.w3.org/2001/XMLSchema" xmlns:xs="http://www.w3.org/2001/XMLSchema" xmlns:p="http://schemas.microsoft.com/office/2006/metadata/properties" xmlns:ns3="a8b22163-a684-4d95-ac21-99b58d252318" xmlns:ns4="54235d7d-53ef-49f0-af50-945a336d4273" targetNamespace="http://schemas.microsoft.com/office/2006/metadata/properties" ma:root="true" ma:fieldsID="e906af7c62a60118327e17c65ef62df7" ns3:_="" ns4:_="">
    <xsd:import namespace="a8b22163-a684-4d95-ac21-99b58d252318"/>
    <xsd:import namespace="54235d7d-53ef-49f0-af50-945a336d4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22163-a684-4d95-ac21-99b58d2523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235d7d-53ef-49f0-af50-945a336d4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E98FB10-63D4-4653-BDE9-25D8CB7FA0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b22163-a684-4d95-ac21-99b58d252318"/>
    <ds:schemaRef ds:uri="54235d7d-53ef-49f0-af50-945a336d4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FCC36B-4DB5-498C-A15C-467A0213C0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7FD531-3996-4D1B-8D0C-EE6BEB71BAAE}">
  <ds:schemaRefs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a8b22163-a684-4d95-ac21-99b58d252318"/>
    <ds:schemaRef ds:uri="http://purl.org/dc/elements/1.1/"/>
    <ds:schemaRef ds:uri="http://schemas.openxmlformats.org/package/2006/metadata/core-properties"/>
    <ds:schemaRef ds:uri="54235d7d-53ef-49f0-af50-945a336d4273"/>
    <ds:schemaRef ds:uri="http://www.w3.org/XML/1998/namespace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1622</Words>
  <Application>Microsoft Office PowerPoint</Application>
  <PresentationFormat>Widescreen</PresentationFormat>
  <Paragraphs>69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pablo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palmieri</dc:creator>
  <cp:lastModifiedBy>Ghirardini Pier Giacomo</cp:lastModifiedBy>
  <cp:revision>614</cp:revision>
  <dcterms:created xsi:type="dcterms:W3CDTF">2017-02-03T11:46:48Z</dcterms:created>
  <dcterms:modified xsi:type="dcterms:W3CDTF">2020-07-24T06:48:38Z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0x010100FC66F9A7D754B040903C9F60AE0448C1</vt:lpwstr>
  </property>
</Properties>
</file>