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Modena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5321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28765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</a:t>
            </a:r>
            <a:r>
              <a:rPr lang="it-IT" sz="1700"/>
              <a:t>causale COVID-19</a:t>
            </a:r>
            <a:r>
              <a:rPr lang="it-IT" sz="1700" dirty="0"/>
              <a:t>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concentra quasi l’83,4% delle ore complessive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(97,1%).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(41,3%),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(22,5%)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(16%).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17937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21,6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71,7% del totale), 5,7 milioni nel </a:t>
            </a:r>
            <a:r>
              <a:rPr lang="it-IT" sz="1700" b="1" dirty="0"/>
              <a:t>terziario</a:t>
            </a:r>
            <a:r>
              <a:rPr lang="it-IT" sz="1700" dirty="0"/>
              <a:t> (18,9%) mentre le </a:t>
            </a:r>
            <a:r>
              <a:rPr lang="it-IT" sz="1700" b="1" dirty="0"/>
              <a:t>costruzioni</a:t>
            </a:r>
            <a:r>
              <a:rPr lang="it-IT" sz="1700" dirty="0"/>
              <a:t> concentrano 2,8 milioni di ore circa (9,3%).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95" y="2771743"/>
            <a:ext cx="4743001" cy="2841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774045-14EE-489A-9533-7AD9E49C1357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Modena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Modena gli occupati erano 320 mila mentre i disoccupati erano 22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69,8%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63,5%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6,5%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(7,5%) e i giovani (18,8%)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7D836C-4F6E-4240-9959-DEE47520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3.096 assunzioni (-65,0%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3.653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(-4.933).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94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Modena, si sono perse 3.653 delle 38.061 posizioni dipendenti andate perdute nella regione presa nel suo complesso (ossia il 9,6% del totale). Tale perdita si è concentrata principalmente nei servizi e, nello specifico, nei macrosettori commercio, alberghi e ristoranti (-1.306) e altre attività dei servizi (-1.097)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l’impatto sulle attività manifatturiere si è rivelato comunque cospicuo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1.227 posizioni dipendenti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verosimilmente concentrata nel comparto della meccanica generale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significativa variazione congiunturale positiva (47,1%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 74,8%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 nei servizi le attivazioni dei rapporti di lavoro ancora si attestano al 45,4%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93700" y="1023382"/>
            <a:ext cx="812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Modena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FE14A9-7FEF-408C-B722-1A4D97B2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1.610 posizioni in meno a marzo e 1.810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3.096, il 65,0%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(47,1%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233 unità (al netto dei fenomeni di stagionalità)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886E1A-2C3C-40AA-B44C-6C1D2F0D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3.653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-4.933)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1.491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19AD28BF-C313-4BE1-B44F-33875452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E36975-C068-4E34-BC40-5C483A7B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sì concentrata principalmente nei servizi e, nello specifico, nei macrosettori commercio, alberghi e ristoranti (-1.306) e altre attività dei servizi (-1.097)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la vocazione industriale dell’economia locale ha fatto sì che l’impatto sulle attività manifatturiere si sia rivelato comunque cospicuo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1.227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 che, secondo prime valutazioni, parrebbe concentrarsi nel comparto della meccanica generale, mentre non si rilevano variazioni di rilievo nelle costruzioni e in agricoltura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399EF3A6-03FE-4656-9257-04F779464FE9}"/>
              </a:ext>
            </a:extLst>
          </p:cNvPr>
          <p:cNvSpPr/>
          <p:nvPr/>
        </p:nvSpPr>
        <p:spPr>
          <a:xfrm flipH="1" flipV="1">
            <a:off x="6029724" y="4634636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7141-3DCE-4E74-A0EA-0839613BEF86}"/>
              </a:ext>
            </a:extLst>
          </p:cNvPr>
          <p:cNvSpPr txBox="1"/>
          <p:nvPr/>
        </p:nvSpPr>
        <p:spPr>
          <a:xfrm>
            <a:off x="520700" y="4499995"/>
            <a:ext cx="5499523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la produzione di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metalli di base e prodotti in metallo, esclusi macchine e impianti, si presenta come l’attività manifatturiera al momento più penalizzata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(-3.122 posizioni dipendenti, 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5BE41A41-E135-4AD6-BEEF-5DB18D0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FB362CC-2056-40A3-8117-5551E5AF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Modena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 74,8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Ma, 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ancora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45,4%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D84A066-5721-4698-9F96-BD46732A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88738"/>
            <a:ext cx="5485102" cy="12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 </a:t>
            </a:r>
            <a:r>
              <a:rPr lang="it-IT" sz="1700" b="1" dirty="0"/>
              <a:t>tra gennaio e maggio 2020 sono 30.104.218 le ore autorizzate di cassa integrazione </a:t>
            </a:r>
            <a:r>
              <a:rPr lang="it-IT" sz="1700" dirty="0"/>
              <a:t>(CIG) a sostegno del reddito dei lavoratori e delle lavoratrici delle aziende della provincia di Modena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1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95% </a:t>
            </a:r>
            <a:r>
              <a:rPr lang="it-IT" sz="1700" dirty="0"/>
              <a:t>circa 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attraverso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295481"/>
            <a:ext cx="4743001" cy="28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82" y="1290347"/>
            <a:ext cx="4812169" cy="2841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DBDDE8-3E52-47CB-81E6-A3C7BBBB4D78}"/>
              </a:ext>
            </a:extLst>
          </p:cNvPr>
          <p:cNvSpPr txBox="1"/>
          <p:nvPr/>
        </p:nvSpPr>
        <p:spPr>
          <a:xfrm>
            <a:off x="436728" y="2276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Modena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623</cp:revision>
  <dcterms:created xsi:type="dcterms:W3CDTF">2017-02-03T11:46:48Z</dcterms:created>
  <dcterms:modified xsi:type="dcterms:W3CDTF">2020-07-24T07:02:39Z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