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43" r:id="rId5"/>
    <p:sldId id="342" r:id="rId6"/>
    <p:sldId id="298" r:id="rId7"/>
    <p:sldId id="336" r:id="rId8"/>
    <p:sldId id="338" r:id="rId9"/>
    <p:sldId id="339" r:id="rId10"/>
    <p:sldId id="340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0"/>
    <a:srgbClr val="F68E86"/>
    <a:srgbClr val="029F5C"/>
    <a:srgbClr val="F04134"/>
    <a:srgbClr val="EF372A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24/07/2020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6159693"/>
            <a:ext cx="6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Luglio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2361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Prime evidenze sull’impatto dell’emergenza COVID-19 sul lavoro dipendente</a:t>
            </a:r>
            <a:br>
              <a:rPr lang="it-IT" sz="5400" b="1" dirty="0"/>
            </a:br>
            <a:r>
              <a:rPr lang="it-IT" sz="5400" b="1" dirty="0"/>
              <a:t>in provincia di Ravenna</a:t>
            </a:r>
            <a:br>
              <a:rPr lang="it-IT" sz="5400" b="1" dirty="0"/>
            </a:br>
            <a:br>
              <a:rPr lang="it-IT" sz="54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85321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59500" y="1329896"/>
            <a:ext cx="5876471" cy="343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La distribuzione tra interventi ordinari con causale COVID-19, straordinari e in deroga è strettamente connessa alle caratteristiche del singolo istituto. Così, ad esempio, per quanto riguarda la </a:t>
            </a:r>
            <a:r>
              <a:rPr lang="it-IT" sz="1700" b="1" dirty="0"/>
              <a:t>CIG ordinaria</a:t>
            </a:r>
            <a:r>
              <a:rPr lang="it-IT" sz="1700" dirty="0"/>
              <a:t>, l’industria in senso stretto accentra il 78,5% delle ore autorizzate. Nel caso della </a:t>
            </a:r>
            <a:r>
              <a:rPr lang="it-IT" sz="1700" b="1" dirty="0"/>
              <a:t>deroga</a:t>
            </a:r>
            <a:r>
              <a:rPr lang="it-IT" sz="1700" dirty="0"/>
              <a:t>, invece, i servizi rappresentano quasi la totalità del monte ore autorizzato (97%).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Nella CIG in deroga, i settori più rappresentati sono il </a:t>
            </a:r>
            <a:r>
              <a:rPr lang="it-IT" sz="1700" b="1" dirty="0"/>
              <a:t>commercio all’ingrosso e al dettaglio </a:t>
            </a:r>
            <a:r>
              <a:rPr lang="it-IT" sz="1700" dirty="0"/>
              <a:t>(36,9%), seguito dalle </a:t>
            </a:r>
            <a:r>
              <a:rPr lang="it-IT" sz="1700" b="1" dirty="0"/>
              <a:t>attività degli alberghi e ristoranti </a:t>
            </a:r>
            <a:r>
              <a:rPr lang="it-IT" sz="1700" dirty="0"/>
              <a:t>(25,1%) e dalle </a:t>
            </a:r>
            <a:r>
              <a:rPr lang="it-IT" sz="1700" b="1" dirty="0"/>
              <a:t>attività immobiliari, noleggio, informatica, ricerca, servizi alle imprese</a:t>
            </a:r>
            <a:r>
              <a:rPr lang="it-IT" sz="1700" dirty="0"/>
              <a:t> (14,2%).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0700" y="1328911"/>
            <a:ext cx="5717329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 sono 5,3 milioni le ore autorizzate nell’ambito dell’</a:t>
            </a:r>
            <a:r>
              <a:rPr lang="it-IT" sz="1700" b="1" dirty="0"/>
              <a:t>industria in senso stretto </a:t>
            </a:r>
            <a:r>
              <a:rPr lang="it-IT" sz="1700" dirty="0"/>
              <a:t>(pari al 56% del totale), 3 milioni circa nel </a:t>
            </a:r>
            <a:r>
              <a:rPr lang="it-IT" sz="1700" b="1" dirty="0"/>
              <a:t>terziario</a:t>
            </a:r>
            <a:r>
              <a:rPr lang="it-IT" sz="1700" dirty="0"/>
              <a:t> (31,6%) mentre le </a:t>
            </a:r>
            <a:r>
              <a:rPr lang="it-IT" sz="1700" b="1" dirty="0"/>
              <a:t>costruzioni</a:t>
            </a:r>
            <a:r>
              <a:rPr lang="it-IT" sz="1700" dirty="0"/>
              <a:t> concentrano 1,1 milioni di ore (11,7%).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cxnSp>
        <p:nvCxnSpPr>
          <p:cNvPr id="14" name="Connettore diritto 13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12" y="2837198"/>
            <a:ext cx="4743001" cy="28416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EA8113-2ED8-4034-BD75-A4A16ACD2196}"/>
              </a:ext>
            </a:extLst>
          </p:cNvPr>
          <p:cNvSpPr txBox="1"/>
          <p:nvPr/>
        </p:nvSpPr>
        <p:spPr>
          <a:xfrm>
            <a:off x="436728" y="20862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Ravenna</a:t>
            </a:r>
          </a:p>
        </p:txBody>
      </p:sp>
    </p:spTree>
    <p:extLst>
      <p:ext uri="{BB962C8B-B14F-4D97-AF65-F5344CB8AC3E}">
        <p14:creationId xmlns:p14="http://schemas.microsoft.com/office/powerpoint/2010/main" val="4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9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quadro occupazionale provinciale prima della crisi: anno 2019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Nell’anno 2019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l’ultimo per il quale risultano disponibili le stime ISTAT relative alle forze di lavoro a livello provinciale,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provincia di Ravenna gli occupati erano 176 mila mentre i disoccupati erano 8 mila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(medie annue)</a:t>
            </a:r>
            <a:endParaRPr lang="it-IT" sz="17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occupazione era pari al 70,6%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quello femminile si attestava al 64,5%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disoccupazione era pari al 4,6%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riflettendo una più elevata disoccupazione per le donne (6,3%) e i giovani (19,9%)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 sulle forze di lavoro (RFL) non fornisce aggiornamenti trimestrali o mensili a livello provinciale: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l’unica fonte in grado di restituire informazioni a cadenza infrannuale è data dalle Comunicazioni obbligatorie (CO) del Sistema informativo lavoro (SILER)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98933" y="5915166"/>
            <a:ext cx="343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ISTAT, medie annue 2019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1BAEE3-45F4-464F-BEF3-42AA66E2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9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0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L’impatto della crisi: principali evidenze per il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51560"/>
            <a:ext cx="5691117" cy="440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6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r>
              <a:rPr lang="it-IT" sz="1400" b="1" u="sng" dirty="0"/>
              <a:t>l’aggiornamento dei dati attualmente consentito è al 31 maggio 2020.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Il </a:t>
            </a:r>
            <a:r>
              <a:rPr lang="it-IT" sz="1400" b="1" dirty="0"/>
              <a:t>«lockdown» </a:t>
            </a:r>
            <a:r>
              <a:rPr lang="it-IT" sz="1400" dirty="0"/>
              <a:t>in risposta all’</a:t>
            </a:r>
            <a:r>
              <a:rPr lang="it-IT" sz="1400" b="1" dirty="0"/>
              <a:t>epidemia di COVID-19 </a:t>
            </a:r>
            <a:r>
              <a:rPr lang="it-IT" sz="1400" dirty="0"/>
              <a:t>ha comportato una </a:t>
            </a:r>
            <a:r>
              <a:rPr lang="it-IT" sz="1400" b="1" dirty="0"/>
              <a:t>anomala caduta delle assunzioni nel mese di marzo</a:t>
            </a:r>
            <a:r>
              <a:rPr lang="it-IT" sz="1400" dirty="0"/>
              <a:t>, toccando un </a:t>
            </a:r>
            <a:r>
              <a:rPr lang="it-IT" sz="1400" b="1" dirty="0"/>
              <a:t>minimo storico ad aprile: 2.365 assunzioni (-77,0% rispetto ad aprile 2019).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La </a:t>
            </a:r>
            <a:r>
              <a:rPr lang="it-IT" sz="1400" b="1" dirty="0"/>
              <a:t>sospensione dei licenziamenti</a:t>
            </a:r>
            <a:r>
              <a:rPr lang="it-IT" sz="1400" dirty="0"/>
              <a:t> (D.L. 17 marzo 2020, n. 18) e il </a:t>
            </a:r>
            <a:r>
              <a:rPr lang="it-IT" sz="1400" b="1" dirty="0"/>
              <a:t>ricorso agli ammortizzatori sociali</a:t>
            </a:r>
            <a:r>
              <a:rPr lang="it-IT" sz="1400" dirty="0"/>
              <a:t>, fino ad oggi, ha impedito la perdita di posizioni dipendenti a tempo indeterminato: </a:t>
            </a:r>
            <a:r>
              <a:rPr lang="it-IT" sz="1400" b="1" dirty="0"/>
              <a:t>per il periodo marzo-maggio 2020 le attuali stime, indicano infatti come la perdita complessiva di posizioni dipendenti, pari a 4.495 unità</a:t>
            </a:r>
            <a:r>
              <a:rPr lang="it-IT" sz="1400" dirty="0"/>
              <a:t> (calcolata come saldo destagionalizzato fra attivazioni e cessazioni), </a:t>
            </a:r>
            <a:r>
              <a:rPr lang="it-IT" sz="1400" b="1" dirty="0"/>
              <a:t>sia totalmente a carico delle posizioni a tempo determinato, nel lavoro somministrato e in apprendistato (-5.204).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626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2020, in provincia di Ravenna, si sono perse ben 4.495 delle 38.061 posizioni dipendenti andate perdute nella regione presa nel suo complesso (ossia l’11,8% del totale). Tale perdita si è concentrata innanzitutto nei macrosettori agricoltura, silvicoltura e pesca (-2.290) e commercio alberghi e ristoranti (-1.230)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variazione in agricoltura è sicuramente significativa, benché la stima risenta di margini di incertezza; si rileva inoltre l’impatto sulla non secondaria componente turistica dell’economia locale (dati destagionalizzati).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L’industria in senso stretto ha accusato una perdita di 423 posizioni dipendenti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(dato destagionalizzato).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variazione congiunturale significativamente positiva (35,8% in più rispetto al mese di aprile)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nel mese di maggio le assunzioni nell’industria sono risalite al 70,3% del livello registrato a febbraio (ossia prima del «</a:t>
            </a:r>
            <a:r>
              <a:rPr lang="it-IT" sz="14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lockdown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») e, </a:t>
            </a:r>
            <a:r>
              <a:rPr lang="it-IT" sz="1400" dirty="0">
                <a:latin typeface="Calibri" panose="020F0502020204030204" pitchFamily="34" charset="0"/>
              </a:rPr>
              <a:t>similmente,</a:t>
            </a:r>
            <a:r>
              <a:rPr lang="it-IT" sz="1400" b="1" dirty="0">
                <a:latin typeface="Calibri" panose="020F0502020204030204" pitchFamily="34" charset="0"/>
              </a:rPr>
              <a:t> le attivazioni dei rapporti di lavoro nei servizi a maggio sono ritornate al 61,6% </a:t>
            </a:r>
            <a:r>
              <a:rPr lang="it-IT" sz="1400" b="1" i="0" u="none" strike="noStrike" dirty="0">
                <a:effectLst/>
                <a:latin typeface="Calibri" panose="020F0502020204030204" pitchFamily="34" charset="0"/>
              </a:rPr>
              <a:t>del livello anteriore all’emergenza COVID-19</a:t>
            </a:r>
            <a:r>
              <a:rPr lang="it-IT" sz="1400" i="0" u="none" strike="noStrike" dirty="0">
                <a:effectLst/>
                <a:latin typeface="Calibri" panose="020F0502020204030204" pitchFamily="34" charset="0"/>
              </a:rPr>
              <a:t>, nonostante le difficoltà per la ripartenza delle attività.</a:t>
            </a:r>
            <a:endParaRPr lang="it-IT" sz="14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93137-EA31-4357-B4BE-34D3DBE919D4}"/>
              </a:ext>
            </a:extLst>
          </p:cNvPr>
          <p:cNvSpPr txBox="1"/>
          <p:nvPr/>
        </p:nvSpPr>
        <p:spPr>
          <a:xfrm>
            <a:off x="520700" y="5623355"/>
            <a:ext cx="5785507" cy="2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Destagionalizzazione dei dati con modello </a:t>
            </a:r>
            <a:r>
              <a:rPr lang="it-IT" sz="1100" b="1" dirty="0"/>
              <a:t>TRAMO-SEATS</a:t>
            </a:r>
            <a:r>
              <a:rPr lang="it-IT" sz="1100" dirty="0"/>
              <a:t> (software </a:t>
            </a:r>
            <a:r>
              <a:rPr lang="it-IT" sz="1100" b="1" dirty="0"/>
              <a:t>JDemetra+</a:t>
            </a:r>
            <a:r>
              <a:rPr lang="it-IT" sz="1100" dirty="0"/>
              <a:t> 2.2.2). </a:t>
            </a:r>
          </a:p>
        </p:txBody>
      </p:sp>
    </p:spTree>
    <p:extLst>
      <p:ext uri="{BB962C8B-B14F-4D97-AF65-F5344CB8AC3E}">
        <p14:creationId xmlns:p14="http://schemas.microsoft.com/office/powerpoint/2010/main" val="35787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32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lavoro dipendente nei primi cinque mesi del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11200" y="1059440"/>
            <a:ext cx="782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provincia di Ravenna</a:t>
            </a:r>
          </a:p>
          <a:p>
            <a:pPr algn="ctr"/>
            <a:r>
              <a:rPr lang="it-IT" i="1" dirty="0"/>
              <a:t> nel totale economia </a:t>
            </a:r>
            <a:r>
              <a:rPr lang="it-IT" baseline="30000" dirty="0"/>
              <a:t>(a) </a:t>
            </a:r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crisi innescata dall’epidemia di COVID-19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2020, interessati dal «lockdown» 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Simile anomalia si è registrata per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indicano che, con il difficile riavvio della attività economica, si è rilevato un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(limitato) recupero delle attivazioni dei rapporti di lavoro nel mese di maggio 2020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D650DE-9233-46DA-920B-846090A9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27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bilancio al 31 maggio 2020 necessariamente provvisorio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un quinquennio di significativa ripresa,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cinque mesi del 2020 le posizioni dipendenti registrano una severa variazione negativa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misurata dai saldi destagionalizzati fra attivazioni e cessazioni: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1.794 posizioni in meno a marzo e 1.871 ad aprile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assunzioni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infatti toccato un punto di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storico ad aprile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2.365, ben il 77% in meno rispetto al mese di aprile del 2019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variazione congiunturale significativamente positiva (35,8% in più rispetto al mese di aprile)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modo che la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posizioni dipendenti nel mese di riferimento si è ridotta a 830 unità (al netto dei fenomeni di stagionalità)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E73987-30C0-480D-936F-3719FE5A4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6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133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tipologia contrattuale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interessato dall’emergenza COVID-19, le attuali stime, suscettibili di revisione, indicano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complessiva di posizioni dipendenti pari a 4.495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dato destagionalizzato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perdita di posizioni dipendenti è stata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delle posizioni a tempo determinato, nel lavoro somministrato e in apprendistato (complessivamente -5.204)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risulta al momento ancora al riparo della protezione offerta dagli ammortizzatori sociali, nonché dalla sospensione dei licenziamenti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rileva, in aggiunta, una perdita di 690 posizioni nel lavoro intermittente, al netto dei fenomeni di stagionalità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063FC141-5C4D-4010-A847-58067236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9ED1588-0980-4AF3-88AF-B9FD1152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3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079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attività economica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 la perdita complessiva di posizioni dipendenti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concentrata innanzitutto nei macrosettori agricoltura, silvicoltura e pesca (-2.290) e  commercio alberghi e ristoranti (-1.230)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perdita di posizioni dipendenti in agricoltura è sicuramente significativa, benché la stima risenta di margini di incertezza superiori alla media, a causa della destabilizzazione del «pattern» stagionale dei flussi di lavoro; si rileva inoltre l’impatto sulla non secondaria componente turistica dell’economia locale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L’industria in senso stretto ha accusato una perdita di 423 posizioni dipendenti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(dato destagionalizzato), mentre non si rilevano variazioni di rilievo nelle costruzioni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8" name="Freccia curva 7">
            <a:extLst>
              <a:ext uri="{FF2B5EF4-FFF2-40B4-BE49-F238E27FC236}">
                <a16:creationId xmlns:a16="http://schemas.microsoft.com/office/drawing/2014/main" id="{FEA46525-5E0F-4F28-94CD-1A8C7EFC1B45}"/>
              </a:ext>
            </a:extLst>
          </p:cNvPr>
          <p:cNvSpPr/>
          <p:nvPr/>
        </p:nvSpPr>
        <p:spPr>
          <a:xfrm flipH="1" flipV="1">
            <a:off x="6020222" y="4753760"/>
            <a:ext cx="915779" cy="862899"/>
          </a:xfrm>
          <a:prstGeom prst="bentArrow">
            <a:avLst>
              <a:gd name="adj1" fmla="val 25000"/>
              <a:gd name="adj2" fmla="val 19404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735BAD-8326-45AE-ACD8-DE63BA5F4F32}"/>
              </a:ext>
            </a:extLst>
          </p:cNvPr>
          <p:cNvSpPr txBox="1"/>
          <p:nvPr/>
        </p:nvSpPr>
        <p:spPr>
          <a:xfrm>
            <a:off x="520700" y="4576195"/>
            <a:ext cx="5499523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Nel complesso della regione Emilia-Romagna,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per le attività relative alla sezione ATECO agricoltura, silvicoltura e pesca si registra una perdita tendenziale di posizioni dipendenti  pari a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-2.692 unità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 base annua, al 31 maggio 2020)</a:t>
            </a:r>
          </a:p>
        </p:txBody>
      </p:sp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73B3FA58-B3AC-4F53-850F-C4F519D7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EB8452-C3CF-4A87-9797-E2D7948B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4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83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L’attuale recupero delle assunzioni rispetto ai livelli pre-«lockdown» 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36962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in provincia di Ravenna 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destagionalizzazione dei dati consente la comparazione dei medesimi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maggio 2020 le attivazioni dei rapporti di lavoro nell’industria sono risalite al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70,3% del livello registrato a febbraio (ossia prima del «lockdown»)</a:t>
            </a:r>
            <a:endParaRPr lang="it-IT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</a:rPr>
              <a:t>Similmente,</a:t>
            </a:r>
            <a:r>
              <a:rPr lang="it-IT" b="1" dirty="0">
                <a:latin typeface="Calibri" panose="020F0502020204030204" pitchFamily="34" charset="0"/>
              </a:rPr>
              <a:t> le attivazioni dei rapporti di lavoro nei servizi a maggio sono ritornate al 61,6%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del livello anteriore all’emergenza COVID-19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nonostante le difficoltà per la ripartenza delle attività</a:t>
            </a:r>
            <a:endParaRPr lang="it-IT" sz="17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038551-0859-49A9-B817-A3ED1381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332139" y="868999"/>
            <a:ext cx="5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2020 (totale gennaio-maggio)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84700"/>
            <a:ext cx="5485102" cy="156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 si rileva che  </a:t>
            </a:r>
            <a:r>
              <a:rPr lang="it-IT" sz="1700" b="1" dirty="0"/>
              <a:t>tra gennaio e maggio 2020 sono 9.540.398 le ore autorizzate di cassa integrazione </a:t>
            </a:r>
            <a:r>
              <a:rPr lang="it-IT" sz="1700" dirty="0"/>
              <a:t>(CIG) per il sostegno al reddito dei lavoratori e delle lavoratrici delle imprese della provincia di Ravenna.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23608" y="4278665"/>
            <a:ext cx="5459783" cy="163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Ben il </a:t>
            </a:r>
            <a:r>
              <a:rPr lang="it-IT" sz="1700" b="1" dirty="0"/>
              <a:t>96% </a:t>
            </a:r>
            <a:r>
              <a:rPr lang="it-IT" sz="1700" dirty="0"/>
              <a:t>del totale di ore autorizzate di CIG </a:t>
            </a:r>
            <a:r>
              <a:rPr lang="it-IT" sz="1700" b="1" dirty="0"/>
              <a:t>si concentra nei mesi di aprile e maggio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straordinarietà del volume di ore autorizzate di CIG nei primi 5 mesi del 2020 si evince dal </a:t>
            </a:r>
            <a:r>
              <a:rPr lang="it-IT" sz="1700" b="1" dirty="0"/>
              <a:t>confronto temporale con i dati annuali precedenti</a:t>
            </a:r>
            <a:r>
              <a:rPr lang="it-IT" sz="1700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5" y="1313594"/>
            <a:ext cx="4743001" cy="2841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414" y="1290347"/>
            <a:ext cx="4812169" cy="28416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1497B28-1AA8-4972-88D8-C3294E9377D9}"/>
              </a:ext>
            </a:extLst>
          </p:cNvPr>
          <p:cNvSpPr txBox="1"/>
          <p:nvPr/>
        </p:nvSpPr>
        <p:spPr>
          <a:xfrm>
            <a:off x="436728" y="218152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Ravenna</a:t>
            </a:r>
          </a:p>
        </p:txBody>
      </p:sp>
    </p:spTree>
    <p:extLst>
      <p:ext uri="{BB962C8B-B14F-4D97-AF65-F5344CB8AC3E}">
        <p14:creationId xmlns:p14="http://schemas.microsoft.com/office/powerpoint/2010/main" val="153190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7FD531-3996-4D1B-8D0C-EE6BEB71BAAE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8b22163-a684-4d95-ac21-99b58d252318"/>
    <ds:schemaRef ds:uri="http://purl.org/dc/elements/1.1/"/>
    <ds:schemaRef ds:uri="http://schemas.openxmlformats.org/package/2006/metadata/core-properties"/>
    <ds:schemaRef ds:uri="54235d7d-53ef-49f0-af50-945a336d4273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Ghirardini Pier Giacomo</cp:lastModifiedBy>
  <cp:revision>585</cp:revision>
  <dcterms:created xsi:type="dcterms:W3CDTF">2017-02-03T11:46:48Z</dcterms:created>
  <dcterms:modified xsi:type="dcterms:W3CDTF">2020-07-24T07:01:15Z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