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6" r:id="rId5"/>
    <p:sldId id="276" r:id="rId6"/>
    <p:sldId id="277" r:id="rId7"/>
    <p:sldId id="306" r:id="rId8"/>
    <p:sldId id="287" r:id="rId9"/>
    <p:sldId id="344" r:id="rId10"/>
    <p:sldId id="345" r:id="rId11"/>
    <p:sldId id="299" r:id="rId12"/>
    <p:sldId id="294" r:id="rId13"/>
    <p:sldId id="327" r:id="rId14"/>
    <p:sldId id="328" r:id="rId15"/>
    <p:sldId id="329" r:id="rId16"/>
    <p:sldId id="330" r:id="rId17"/>
    <p:sldId id="331" r:id="rId18"/>
    <p:sldId id="332" r:id="rId19"/>
    <p:sldId id="292" r:id="rId20"/>
    <p:sldId id="337" r:id="rId21"/>
    <p:sldId id="338" r:id="rId22"/>
    <p:sldId id="339" r:id="rId23"/>
    <p:sldId id="340" r:id="rId24"/>
    <p:sldId id="341" r:id="rId25"/>
    <p:sldId id="342" r:id="rId26"/>
    <p:sldId id="343" r:id="rId27"/>
    <p:sldId id="289" r:id="rId28"/>
    <p:sldId id="304" r:id="rId29"/>
    <p:sldId id="310" r:id="rId30"/>
    <p:sldId id="325" r:id="rId31"/>
    <p:sldId id="309" r:id="rId32"/>
    <p:sldId id="311" r:id="rId33"/>
    <p:sldId id="308" r:id="rId34"/>
    <p:sldId id="312" r:id="rId35"/>
    <p:sldId id="313" r:id="rId36"/>
    <p:sldId id="315" r:id="rId37"/>
    <p:sldId id="318" r:id="rId38"/>
    <p:sldId id="316" r:id="rId39"/>
    <p:sldId id="31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gante Patrizia" initials="GP" lastIdx="17" clrIdx="0">
    <p:extLst>
      <p:ext uri="{19B8F6BF-5375-455C-9EA6-DF929625EA0E}">
        <p15:presenceInfo xmlns:p15="http://schemas.microsoft.com/office/powerpoint/2012/main" userId="S::Patrizia.Gigante@regione.emilia-romagna.it::2671b789-1cba-4181-b745-680c7824de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E86"/>
    <a:srgbClr val="029F5C"/>
    <a:srgbClr val="F04134"/>
    <a:srgbClr val="EF372A"/>
    <a:srgbClr val="F03E30"/>
    <a:srgbClr val="F14F44"/>
    <a:srgbClr val="F04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6" autoAdjust="0"/>
    <p:restoredTop sz="94660"/>
  </p:normalViewPr>
  <p:slideViewPr>
    <p:cSldViewPr snapToGrid="0" snapToObjects="1">
      <p:cViewPr varScale="1">
        <p:scale>
          <a:sx n="72" d="100"/>
          <a:sy n="72" d="100"/>
        </p:scale>
        <p:origin x="660"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DD3ED-F8EC-4E35-8C57-67E140EFE044}" type="datetimeFigureOut">
              <a:rPr lang="it-IT" smtClean="0"/>
              <a:t>13/07/2020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B2546-FEFC-4B1F-B401-9C9A1B391778}" type="slidenum">
              <a:rPr lang="it-IT" smtClean="0"/>
              <a:t>‹N›</a:t>
            </a:fld>
            <a:endParaRPr lang="it-IT"/>
          </a:p>
        </p:txBody>
      </p:sp>
    </p:spTree>
    <p:extLst>
      <p:ext uri="{BB962C8B-B14F-4D97-AF65-F5344CB8AC3E}">
        <p14:creationId xmlns:p14="http://schemas.microsoft.com/office/powerpoint/2010/main" val="219019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53500" y="6222943"/>
            <a:ext cx="2844800" cy="365125"/>
          </a:xfrm>
        </p:spPr>
        <p:txBody>
          <a:bodyPr/>
          <a:lstStyle>
            <a:lvl1pPr>
              <a:defRPr sz="2000"/>
            </a:lvl1pPr>
          </a:lstStyle>
          <a:p>
            <a:fld id="{05B08833-B407-3E4C-BDEA-955ACE8F1EA8}" type="slidenum">
              <a:rPr lang="en-US" smtClean="0"/>
              <a:pPr/>
              <a:t>‹N›</a:t>
            </a:fld>
            <a:endParaRPr lang="en-US"/>
          </a:p>
        </p:txBody>
      </p:sp>
      <p:grpSp>
        <p:nvGrpSpPr>
          <p:cNvPr id="10" name="Gruppo 9"/>
          <p:cNvGrpSpPr/>
          <p:nvPr userDrawn="1"/>
        </p:nvGrpSpPr>
        <p:grpSpPr>
          <a:xfrm>
            <a:off x="330200" y="5920806"/>
            <a:ext cx="9144000" cy="838770"/>
            <a:chOff x="252579" y="3022030"/>
            <a:chExt cx="9144000" cy="838770"/>
          </a:xfrm>
        </p:grpSpPr>
        <p:pic>
          <p:nvPicPr>
            <p:cNvPr id="8"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t="3515" b="84255"/>
            <a:stretch/>
          </p:blipFill>
          <p:spPr>
            <a:xfrm>
              <a:off x="252579" y="3022030"/>
              <a:ext cx="9144000" cy="838770"/>
            </a:xfrm>
            <a:prstGeom prst="rect">
              <a:avLst/>
            </a:prstGeom>
          </p:spPr>
        </p:pic>
        <p:pic>
          <p:nvPicPr>
            <p:cNvPr id="9" name="Immagine 8"/>
            <p:cNvPicPr>
              <a:picLocks noChangeAspect="1"/>
            </p:cNvPicPr>
            <p:nvPr/>
          </p:nvPicPr>
          <p:blipFill>
            <a:blip r:embed="rId3"/>
            <a:stretch>
              <a:fillRect/>
            </a:stretch>
          </p:blipFill>
          <p:spPr>
            <a:xfrm>
              <a:off x="7084623" y="3274227"/>
              <a:ext cx="1188000" cy="455537"/>
            </a:xfrm>
            <a:prstGeom prst="rect">
              <a:avLst/>
            </a:prstGeom>
          </p:spPr>
        </p:pic>
      </p:grpSp>
      <p:cxnSp>
        <p:nvCxnSpPr>
          <p:cNvPr id="14" name="Connettore diritto 13"/>
          <p:cNvCxnSpPr/>
          <p:nvPr userDrawn="1"/>
        </p:nvCxnSpPr>
        <p:spPr>
          <a:xfrm>
            <a:off x="520700" y="5910712"/>
            <a:ext cx="11277600" cy="0"/>
          </a:xfrm>
          <a:prstGeom prst="line">
            <a:avLst/>
          </a:prstGeom>
          <a:ln w="31750">
            <a:solidFill>
              <a:srgbClr val="029F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80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376846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266674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99429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325530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140698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191628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375541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377867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19381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358173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08833-B407-3E4C-BDEA-955ACE8F1EA8}" type="slidenum">
              <a:rPr lang="en-US" smtClean="0"/>
              <a:t>‹N›</a:t>
            </a:fld>
            <a:endParaRPr lang="en-US"/>
          </a:p>
        </p:txBody>
      </p:sp>
    </p:spTree>
    <p:extLst>
      <p:ext uri="{BB962C8B-B14F-4D97-AF65-F5344CB8AC3E}">
        <p14:creationId xmlns:p14="http://schemas.microsoft.com/office/powerpoint/2010/main" val="327037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1471779" y="228030"/>
            <a:ext cx="9144000" cy="1009934"/>
            <a:chOff x="1471779" y="228030"/>
            <a:chExt cx="9144000" cy="1009934"/>
          </a:xfrm>
        </p:grpSpPr>
        <p:pic>
          <p:nvPicPr>
            <p:cNvPr id="4"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t="3515" b="81759"/>
            <a:stretch/>
          </p:blipFill>
          <p:spPr>
            <a:xfrm>
              <a:off x="1471779" y="228030"/>
              <a:ext cx="9144000" cy="1009934"/>
            </a:xfrm>
            <a:prstGeom prst="rect">
              <a:avLst/>
            </a:prstGeom>
          </p:spPr>
        </p:pic>
        <p:pic>
          <p:nvPicPr>
            <p:cNvPr id="6" name="Immagine 5"/>
            <p:cNvPicPr>
              <a:picLocks noChangeAspect="1"/>
            </p:cNvPicPr>
            <p:nvPr/>
          </p:nvPicPr>
          <p:blipFill>
            <a:blip r:embed="rId3"/>
            <a:stretch>
              <a:fillRect/>
            </a:stretch>
          </p:blipFill>
          <p:spPr>
            <a:xfrm>
              <a:off x="8303823" y="505627"/>
              <a:ext cx="1188000" cy="455537"/>
            </a:xfrm>
            <a:prstGeom prst="rect">
              <a:avLst/>
            </a:prstGeom>
          </p:spPr>
        </p:pic>
      </p:grpSp>
      <p:grpSp>
        <p:nvGrpSpPr>
          <p:cNvPr id="9" name="Gruppo 8"/>
          <p:cNvGrpSpPr/>
          <p:nvPr/>
        </p:nvGrpSpPr>
        <p:grpSpPr>
          <a:xfrm>
            <a:off x="0" y="1992573"/>
            <a:ext cx="12192001" cy="4865427"/>
            <a:chOff x="0" y="1992573"/>
            <a:chExt cx="12192001" cy="4865427"/>
          </a:xfrm>
        </p:grpSpPr>
        <p:sp>
          <p:nvSpPr>
            <p:cNvPr id="8" name="Rettangolo 7"/>
            <p:cNvSpPr/>
            <p:nvPr/>
          </p:nvSpPr>
          <p:spPr>
            <a:xfrm>
              <a:off x="0" y="5308979"/>
              <a:ext cx="7342496" cy="15490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7187995" y="1992573"/>
              <a:ext cx="5004006" cy="4865427"/>
            </a:xfrm>
            <a:prstGeom prst="rect">
              <a:avLst/>
            </a:prstGeom>
          </p:spPr>
        </p:pic>
      </p:grpSp>
      <p:sp>
        <p:nvSpPr>
          <p:cNvPr id="7" name="CasellaDiTesto 6"/>
          <p:cNvSpPr txBox="1"/>
          <p:nvPr/>
        </p:nvSpPr>
        <p:spPr>
          <a:xfrm>
            <a:off x="459075" y="6159693"/>
            <a:ext cx="6434905" cy="461665"/>
          </a:xfrm>
          <a:prstGeom prst="rect">
            <a:avLst/>
          </a:prstGeom>
          <a:noFill/>
        </p:spPr>
        <p:txBody>
          <a:bodyPr wrap="square" rtlCol="0">
            <a:spAutoFit/>
          </a:bodyPr>
          <a:lstStyle/>
          <a:p>
            <a:r>
              <a:rPr lang="it-IT" sz="2400" i="1" dirty="0"/>
              <a:t>Luglio 2020</a:t>
            </a:r>
          </a:p>
        </p:txBody>
      </p:sp>
      <p:sp>
        <p:nvSpPr>
          <p:cNvPr id="2" name="CasellaDiTesto 1"/>
          <p:cNvSpPr txBox="1"/>
          <p:nvPr/>
        </p:nvSpPr>
        <p:spPr>
          <a:xfrm>
            <a:off x="459075" y="1403637"/>
            <a:ext cx="7956505" cy="4247317"/>
          </a:xfrm>
          <a:prstGeom prst="rect">
            <a:avLst/>
          </a:prstGeom>
          <a:noFill/>
        </p:spPr>
        <p:txBody>
          <a:bodyPr wrap="square" rtlCol="0">
            <a:spAutoFit/>
          </a:bodyPr>
          <a:lstStyle/>
          <a:p>
            <a:r>
              <a:rPr lang="it-IT" sz="5400" b="1" dirty="0"/>
              <a:t>Prime evidenze sul mercato del lavoro dell’Emilia-Romagna a seguito dell’emergenza</a:t>
            </a:r>
          </a:p>
          <a:p>
            <a:r>
              <a:rPr lang="it-IT" sz="5400" b="1" dirty="0"/>
              <a:t>Covid-19</a:t>
            </a:r>
            <a:endParaRPr lang="it-IT" sz="2800" b="1" dirty="0"/>
          </a:p>
        </p:txBody>
      </p:sp>
    </p:spTree>
    <p:extLst>
      <p:ext uri="{BB962C8B-B14F-4D97-AF65-F5344CB8AC3E}">
        <p14:creationId xmlns:p14="http://schemas.microsoft.com/office/powerpoint/2010/main" val="405925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10</a:t>
            </a:fld>
            <a:endParaRPr lang="en-US"/>
          </a:p>
        </p:txBody>
      </p:sp>
      <p:sp>
        <p:nvSpPr>
          <p:cNvPr id="3" name="CasellaDiTesto 2"/>
          <p:cNvSpPr txBox="1"/>
          <p:nvPr/>
        </p:nvSpPr>
        <p:spPr>
          <a:xfrm>
            <a:off x="436728" y="327546"/>
            <a:ext cx="8475525" cy="584775"/>
          </a:xfrm>
          <a:prstGeom prst="rect">
            <a:avLst/>
          </a:prstGeom>
          <a:noFill/>
        </p:spPr>
        <p:txBody>
          <a:bodyPr wrap="none" rtlCol="0">
            <a:spAutoFit/>
          </a:bodyPr>
          <a:lstStyle/>
          <a:p>
            <a:r>
              <a:rPr lang="it-IT" sz="3200" b="1" dirty="0"/>
              <a:t>SEGNALI DAL MERCATO DEL LAVORO REGIONALE</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520699" y="1109511"/>
            <a:ext cx="11277601" cy="4421339"/>
          </a:xfrm>
          <a:prstGeom prst="rect">
            <a:avLst/>
          </a:prstGeom>
          <a:noFill/>
        </p:spPr>
        <p:txBody>
          <a:bodyPr wrap="square" rtlCol="0">
            <a:spAutoFit/>
          </a:bodyPr>
          <a:lstStyle/>
          <a:p>
            <a:pPr>
              <a:lnSpc>
                <a:spcPct val="114000"/>
              </a:lnSpc>
              <a:spcBef>
                <a:spcPts val="300"/>
              </a:spcBef>
              <a:spcAft>
                <a:spcPts val="300"/>
              </a:spcAft>
            </a:pPr>
            <a:r>
              <a:rPr lang="it-IT" sz="1700" b="1" dirty="0"/>
              <a:t>A livello regionale</a:t>
            </a:r>
            <a:r>
              <a:rPr lang="it-IT" sz="1700" dirty="0"/>
              <a:t> sono ad oggi disponibili i dati sul </a:t>
            </a:r>
            <a:r>
              <a:rPr lang="it-IT" sz="1700" b="1" dirty="0"/>
              <a:t>primo trimestre dell’anno</a:t>
            </a:r>
            <a:r>
              <a:rPr lang="it-IT" sz="1700" dirty="0"/>
              <a:t>. Per la prima volta, dopo sei anni di crescita pressoché ininterrotta, si ha un </a:t>
            </a:r>
            <a:r>
              <a:rPr lang="it-IT" sz="1700" b="1" dirty="0"/>
              <a:t>primo segnale di arresto </a:t>
            </a:r>
            <a:r>
              <a:rPr lang="it-IT" sz="1700" dirty="0"/>
              <a:t>delle dinamiche positive del mercato del lavoro regionale, manifestatosi a partire dall’ultima settimana di febbraio con l’avvio dell’emergenza sanitaria.</a:t>
            </a:r>
          </a:p>
          <a:p>
            <a:pPr>
              <a:lnSpc>
                <a:spcPct val="114000"/>
              </a:lnSpc>
              <a:spcBef>
                <a:spcPts val="300"/>
              </a:spcBef>
              <a:spcAft>
                <a:spcPts val="300"/>
              </a:spcAft>
            </a:pPr>
            <a:r>
              <a:rPr lang="it-IT" sz="1700" dirty="0"/>
              <a:t>Nel primo trimestre del 2020 le conseguenze della pandemia e i provvedimenti adottati per contrastarla (a partire dalle misure di lockdown e sul confinamento abitativo) hanno scoraggiato </a:t>
            </a:r>
            <a:r>
              <a:rPr lang="it-IT" sz="1700" b="1" dirty="0"/>
              <a:t>la partecipazione al mercato del lavoro</a:t>
            </a:r>
            <a:r>
              <a:rPr lang="it-IT" sz="1700" dirty="0"/>
              <a:t> aumentando il </a:t>
            </a:r>
            <a:r>
              <a:rPr lang="it-IT" sz="1700" b="1" dirty="0"/>
              <a:t>numero di inattivi </a:t>
            </a:r>
            <a:r>
              <a:rPr lang="it-IT" sz="1700" dirty="0"/>
              <a:t>rispetto allo stesso periodo del 2019. Il lieve calo degli </a:t>
            </a:r>
            <a:r>
              <a:rPr lang="it-IT" sz="1700" b="1" dirty="0"/>
              <a:t>occupati</a:t>
            </a:r>
            <a:r>
              <a:rPr lang="it-IT" sz="1700" dirty="0"/>
              <a:t> si è accompagnato a una riduzione significativa delle </a:t>
            </a:r>
            <a:r>
              <a:rPr lang="it-IT" sz="1700" b="1" dirty="0"/>
              <a:t>persone in cerca di occupazione</a:t>
            </a:r>
            <a:r>
              <a:rPr lang="it-IT" sz="1700" dirty="0"/>
              <a:t> sempre rispetto al primo trimestre 2019 (-10,2%). Il </a:t>
            </a:r>
            <a:r>
              <a:rPr lang="it-IT" sz="1700" b="1" dirty="0"/>
              <a:t>tasso di attività </a:t>
            </a:r>
            <a:r>
              <a:rPr lang="it-IT" sz="1700" dirty="0"/>
              <a:t>(15-64 anni) è calato di circa un punto percentuale mentre quello di </a:t>
            </a:r>
            <a:r>
              <a:rPr lang="it-IT" sz="1700" b="1" dirty="0"/>
              <a:t>disoccupazione</a:t>
            </a:r>
            <a:r>
              <a:rPr lang="it-IT" sz="1700" dirty="0"/>
              <a:t> (15 anni ed oltre) si è portato al 5,5%, dal 6,1% del primo trimestre 2019. </a:t>
            </a:r>
          </a:p>
          <a:p>
            <a:pPr>
              <a:lnSpc>
                <a:spcPct val="114000"/>
              </a:lnSpc>
              <a:spcBef>
                <a:spcPts val="300"/>
              </a:spcBef>
              <a:spcAft>
                <a:spcPts val="300"/>
              </a:spcAft>
            </a:pPr>
            <a:r>
              <a:rPr lang="it-IT" sz="1700" dirty="0"/>
              <a:t>I dati sui primi mesi del 2020 (in linea con quanto emerso a livello nazionale e internazionale) sembrano indicare che gli effetti</a:t>
            </a:r>
            <a:r>
              <a:rPr lang="it-IT" sz="1700" b="1" dirty="0"/>
              <a:t> </a:t>
            </a:r>
            <a:r>
              <a:rPr lang="it-IT" sz="1700" dirty="0"/>
              <a:t>del Covid-19 </a:t>
            </a:r>
            <a:r>
              <a:rPr lang="it-IT" sz="1700" b="1" dirty="0"/>
              <a:t>abbiano impattato con maggior intensità sul mercato del lavoro e sulle prospettive occupazionali delle donne</a:t>
            </a:r>
            <a:r>
              <a:rPr lang="it-IT" sz="1700" dirty="0"/>
              <a:t>, che risultano impiegate in settori più esposti al rischio sanitario durante la fase acuta dell’epidemia e in alcuni dei settori più colpiti dalla crisi economica (si pensi tra gli altri al settore Alberghi e ristoranti, all’Industria della Moda, al Commercio al dettaglio).</a:t>
            </a:r>
          </a:p>
        </p:txBody>
      </p:sp>
    </p:spTree>
    <p:extLst>
      <p:ext uri="{BB962C8B-B14F-4D97-AF65-F5344CB8AC3E}">
        <p14:creationId xmlns:p14="http://schemas.microsoft.com/office/powerpoint/2010/main" val="209568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11</a:t>
            </a:fld>
            <a:endParaRPr lang="en-US"/>
          </a:p>
        </p:txBody>
      </p:sp>
      <p:sp>
        <p:nvSpPr>
          <p:cNvPr id="3" name="CasellaDiTesto 2"/>
          <p:cNvSpPr txBox="1"/>
          <p:nvPr/>
        </p:nvSpPr>
        <p:spPr>
          <a:xfrm>
            <a:off x="436728" y="327546"/>
            <a:ext cx="7817333" cy="584775"/>
          </a:xfrm>
          <a:prstGeom prst="rect">
            <a:avLst/>
          </a:prstGeom>
          <a:noFill/>
        </p:spPr>
        <p:txBody>
          <a:bodyPr wrap="none" rtlCol="0">
            <a:spAutoFit/>
          </a:bodyPr>
          <a:lstStyle/>
          <a:p>
            <a:r>
              <a:rPr lang="it-IT" sz="3200" b="1" dirty="0"/>
              <a:t>NUMERO DI OCCUPATI IN EMILIA-ROMAGNA</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pic>
        <p:nvPicPr>
          <p:cNvPr id="5" name="Immagine 4"/>
          <p:cNvPicPr/>
          <p:nvPr/>
        </p:nvPicPr>
        <p:blipFill rotWithShape="1">
          <a:blip r:embed="rId2"/>
          <a:srcRect t="2692"/>
          <a:stretch/>
        </p:blipFill>
        <p:spPr bwMode="auto">
          <a:xfrm>
            <a:off x="436728" y="1562951"/>
            <a:ext cx="7956903" cy="3581214"/>
          </a:xfrm>
          <a:prstGeom prst="rect">
            <a:avLst/>
          </a:prstGeom>
          <a:ln>
            <a:noFill/>
          </a:ln>
          <a:extLst>
            <a:ext uri="{53640926-AAD7-44D8-BBD7-CCE9431645EC}">
              <a14:shadowObscured xmlns:a14="http://schemas.microsoft.com/office/drawing/2010/main"/>
            </a:ext>
          </a:extLst>
        </p:spPr>
      </p:pic>
      <p:sp>
        <p:nvSpPr>
          <p:cNvPr id="4" name="Rettangolo 3"/>
          <p:cNvSpPr/>
          <p:nvPr/>
        </p:nvSpPr>
        <p:spPr>
          <a:xfrm>
            <a:off x="8953500" y="5915166"/>
            <a:ext cx="2962671" cy="307777"/>
          </a:xfrm>
          <a:prstGeom prst="rect">
            <a:avLst/>
          </a:prstGeom>
        </p:spPr>
        <p:txBody>
          <a:bodyPr wrap="none">
            <a:spAutoFit/>
          </a:bodyPr>
          <a:lstStyle/>
          <a:p>
            <a:r>
              <a:rPr lang="it-IT" sz="1400" i="1" dirty="0"/>
              <a:t>Elaborazioni su dati ISTAT, marzo 2020</a:t>
            </a:r>
          </a:p>
        </p:txBody>
      </p:sp>
      <p:sp>
        <p:nvSpPr>
          <p:cNvPr id="6" name="Rettangolo 5"/>
          <p:cNvSpPr/>
          <p:nvPr/>
        </p:nvSpPr>
        <p:spPr>
          <a:xfrm>
            <a:off x="1897759" y="1100033"/>
            <a:ext cx="5290423" cy="369332"/>
          </a:xfrm>
          <a:prstGeom prst="rect">
            <a:avLst/>
          </a:prstGeom>
        </p:spPr>
        <p:txBody>
          <a:bodyPr wrap="none">
            <a:spAutoFit/>
          </a:bodyPr>
          <a:lstStyle/>
          <a:p>
            <a:r>
              <a:rPr lang="it-IT" i="1" dirty="0"/>
              <a:t>Dati trimestrali e media mobile (su 4 periodi) - migliaia</a:t>
            </a:r>
          </a:p>
        </p:txBody>
      </p:sp>
      <p:sp>
        <p:nvSpPr>
          <p:cNvPr id="8" name="Rettangolo 7"/>
          <p:cNvSpPr/>
          <p:nvPr/>
        </p:nvSpPr>
        <p:spPr>
          <a:xfrm>
            <a:off x="8393631" y="1284699"/>
            <a:ext cx="3316941" cy="4088555"/>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Nel primo trimestre 2020 </a:t>
            </a:r>
            <a:r>
              <a:rPr lang="it-IT" sz="1700" b="1" dirty="0">
                <a:latin typeface="Calibri" panose="020F0502020204030204" pitchFamily="34" charset="0"/>
                <a:ea typeface="Calibri" panose="020F0502020204030204" pitchFamily="34" charset="0"/>
                <a:cs typeface="Times New Roman" panose="02020603050405020304" pitchFamily="18" charset="0"/>
              </a:rPr>
              <a:t>il numero degli occupati </a:t>
            </a:r>
            <a:r>
              <a:rPr lang="it-IT" sz="1700" dirty="0">
                <a:latin typeface="Calibri" panose="020F0502020204030204" pitchFamily="34" charset="0"/>
                <a:ea typeface="Calibri" panose="020F0502020204030204" pitchFamily="34" charset="0"/>
                <a:cs typeface="Times New Roman" panose="02020603050405020304" pitchFamily="18" charset="0"/>
              </a:rPr>
              <a:t>regionali è stimato in circa 2.014 mila, in lieve contrazione dello 0,1% rispetto al primo trimestre 2019 (-1,9 mila occupati in valore assoluto).</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La riduzione dell’occupazione interessa in modo esclusivo le donne </a:t>
            </a:r>
            <a:r>
              <a:rPr lang="it-IT" sz="1700" dirty="0">
                <a:latin typeface="Calibri" panose="020F0502020204030204" pitchFamily="34" charset="0"/>
                <a:ea typeface="Calibri" panose="020F0502020204030204" pitchFamily="34" charset="0"/>
                <a:cs typeface="Times New Roman" panose="02020603050405020304" pitchFamily="18" charset="0"/>
              </a:rPr>
              <a:t>(-7,2 mila persone,  pari a -0,8% sul primo trimestre 2019). L’occupazione maschile risulta infatti in leggero aumento nello stesso periodo.</a:t>
            </a:r>
          </a:p>
        </p:txBody>
      </p:sp>
    </p:spTree>
    <p:extLst>
      <p:ext uri="{BB962C8B-B14F-4D97-AF65-F5344CB8AC3E}">
        <p14:creationId xmlns:p14="http://schemas.microsoft.com/office/powerpoint/2010/main" val="174563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12</a:t>
            </a:fld>
            <a:endParaRPr lang="en-US"/>
          </a:p>
        </p:txBody>
      </p:sp>
      <p:sp>
        <p:nvSpPr>
          <p:cNvPr id="3" name="CasellaDiTesto 2"/>
          <p:cNvSpPr txBox="1"/>
          <p:nvPr/>
        </p:nvSpPr>
        <p:spPr>
          <a:xfrm>
            <a:off x="436728" y="327546"/>
            <a:ext cx="10222029" cy="584775"/>
          </a:xfrm>
          <a:prstGeom prst="rect">
            <a:avLst/>
          </a:prstGeom>
          <a:noFill/>
        </p:spPr>
        <p:txBody>
          <a:bodyPr wrap="none" rtlCol="0">
            <a:spAutoFit/>
          </a:bodyPr>
          <a:lstStyle/>
          <a:p>
            <a:r>
              <a:rPr lang="it-IT" sz="3200" b="1" dirty="0"/>
              <a:t>PERSONE IN CERCA DI OCCUPAZIONE IN EMILIA-ROMAGNA</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897759" y="1100033"/>
            <a:ext cx="5290423" cy="369332"/>
          </a:xfrm>
          <a:prstGeom prst="rect">
            <a:avLst/>
          </a:prstGeom>
        </p:spPr>
        <p:txBody>
          <a:bodyPr wrap="none">
            <a:spAutoFit/>
          </a:bodyPr>
          <a:lstStyle/>
          <a:p>
            <a:r>
              <a:rPr lang="it-IT" i="1" dirty="0"/>
              <a:t>Dati trimestrali e media mobile (su 4 periodi) - migliaia</a:t>
            </a:r>
          </a:p>
        </p:txBody>
      </p:sp>
      <p:pic>
        <p:nvPicPr>
          <p:cNvPr id="8" name="Immagine 7"/>
          <p:cNvPicPr/>
          <p:nvPr/>
        </p:nvPicPr>
        <p:blipFill rotWithShape="1">
          <a:blip r:embed="rId2"/>
          <a:srcRect t="2670" b="-1"/>
          <a:stretch/>
        </p:blipFill>
        <p:spPr bwMode="auto">
          <a:xfrm>
            <a:off x="520700" y="1639904"/>
            <a:ext cx="7872931" cy="3543421"/>
          </a:xfrm>
          <a:prstGeom prst="rect">
            <a:avLst/>
          </a:prstGeom>
          <a:ln>
            <a:noFill/>
          </a:ln>
          <a:extLst>
            <a:ext uri="{53640926-AAD7-44D8-BBD7-CCE9431645EC}">
              <a14:shadowObscured xmlns:a14="http://schemas.microsoft.com/office/drawing/2010/main"/>
            </a:ext>
          </a:extLst>
        </p:spPr>
      </p:pic>
      <p:sp>
        <p:nvSpPr>
          <p:cNvPr id="5" name="Rettangolo 4"/>
          <p:cNvSpPr/>
          <p:nvPr/>
        </p:nvSpPr>
        <p:spPr>
          <a:xfrm>
            <a:off x="8489576" y="1288380"/>
            <a:ext cx="3308724" cy="3236335"/>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Nel trimestre le </a:t>
            </a:r>
            <a:r>
              <a:rPr lang="it-IT" sz="1700" b="1" dirty="0">
                <a:latin typeface="Calibri" panose="020F0502020204030204" pitchFamily="34" charset="0"/>
                <a:ea typeface="Calibri" panose="020F0502020204030204" pitchFamily="34" charset="0"/>
                <a:cs typeface="Times New Roman" panose="02020603050405020304" pitchFamily="18" charset="0"/>
              </a:rPr>
              <a:t>persone in cerca di lavoro </a:t>
            </a:r>
            <a:r>
              <a:rPr lang="it-IT" sz="1700" dirty="0">
                <a:latin typeface="Calibri" panose="020F0502020204030204" pitchFamily="34" charset="0"/>
                <a:ea typeface="Calibri" panose="020F0502020204030204" pitchFamily="34" charset="0"/>
                <a:cs typeface="Times New Roman" panose="02020603050405020304" pitchFamily="18" charset="0"/>
              </a:rPr>
              <a:t>sono 117,9 mila, con una contrazione rispetto ad un anno prima di 13,4 mila persone (-10,2%).</a:t>
            </a:r>
          </a:p>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Tale calo è determinato principalmente </a:t>
            </a:r>
            <a:r>
              <a:rPr lang="it-IT" sz="1700" b="1" dirty="0">
                <a:latin typeface="Calibri" panose="020F0502020204030204" pitchFamily="34" charset="0"/>
                <a:ea typeface="Calibri" panose="020F0502020204030204" pitchFamily="34" charset="0"/>
                <a:cs typeface="Times New Roman" panose="02020603050405020304" pitchFamily="18" charset="0"/>
              </a:rPr>
              <a:t>dalla dinamica della componente maschile </a:t>
            </a:r>
            <a:r>
              <a:rPr lang="it-IT" sz="1700" dirty="0">
                <a:latin typeface="Calibri" panose="020F0502020204030204" pitchFamily="34" charset="0"/>
                <a:ea typeface="Calibri" panose="020F0502020204030204" pitchFamily="34" charset="0"/>
                <a:cs typeface="Times New Roman" panose="02020603050405020304" pitchFamily="18" charset="0"/>
              </a:rPr>
              <a:t>(-11,3 mila, pari a -18,4%), più che femminile (-2,2 mila, pari a -3,1%). </a:t>
            </a:r>
          </a:p>
        </p:txBody>
      </p:sp>
      <p:sp>
        <p:nvSpPr>
          <p:cNvPr id="9" name="Rettangolo 8"/>
          <p:cNvSpPr/>
          <p:nvPr/>
        </p:nvSpPr>
        <p:spPr>
          <a:xfrm>
            <a:off x="8953500" y="5915166"/>
            <a:ext cx="2962671" cy="307777"/>
          </a:xfrm>
          <a:prstGeom prst="rect">
            <a:avLst/>
          </a:prstGeom>
        </p:spPr>
        <p:txBody>
          <a:bodyPr wrap="none">
            <a:spAutoFit/>
          </a:bodyPr>
          <a:lstStyle/>
          <a:p>
            <a:r>
              <a:rPr lang="it-IT" sz="1400" i="1" dirty="0"/>
              <a:t>Elaborazioni su dati ISTAT, marzo 2020</a:t>
            </a:r>
          </a:p>
        </p:txBody>
      </p:sp>
    </p:spTree>
    <p:extLst>
      <p:ext uri="{BB962C8B-B14F-4D97-AF65-F5344CB8AC3E}">
        <p14:creationId xmlns:p14="http://schemas.microsoft.com/office/powerpoint/2010/main" val="147906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13</a:t>
            </a:fld>
            <a:endParaRPr lang="en-US"/>
          </a:p>
        </p:txBody>
      </p:sp>
      <p:sp>
        <p:nvSpPr>
          <p:cNvPr id="3" name="CasellaDiTesto 2"/>
          <p:cNvSpPr txBox="1"/>
          <p:nvPr/>
        </p:nvSpPr>
        <p:spPr>
          <a:xfrm>
            <a:off x="436728" y="327546"/>
            <a:ext cx="10406760" cy="584775"/>
          </a:xfrm>
          <a:prstGeom prst="rect">
            <a:avLst/>
          </a:prstGeom>
          <a:noFill/>
        </p:spPr>
        <p:txBody>
          <a:bodyPr wrap="none" rtlCol="0">
            <a:spAutoFit/>
          </a:bodyPr>
          <a:lstStyle/>
          <a:p>
            <a:r>
              <a:rPr lang="it-IT" sz="3200" b="1" dirty="0"/>
              <a:t>POPOLAZIONE INATTIVA (15-64 ANNI) IN EMILIA-ROMAGNA</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897759" y="1268812"/>
            <a:ext cx="5290423" cy="369332"/>
          </a:xfrm>
          <a:prstGeom prst="rect">
            <a:avLst/>
          </a:prstGeom>
        </p:spPr>
        <p:txBody>
          <a:bodyPr wrap="none">
            <a:spAutoFit/>
          </a:bodyPr>
          <a:lstStyle/>
          <a:p>
            <a:r>
              <a:rPr lang="it-IT" i="1" dirty="0"/>
              <a:t>Dati trimestrali e media mobile (su 4 periodi) - migliaia</a:t>
            </a:r>
          </a:p>
        </p:txBody>
      </p:sp>
      <p:sp>
        <p:nvSpPr>
          <p:cNvPr id="12" name="Rettangolo 11"/>
          <p:cNvSpPr/>
          <p:nvPr/>
        </p:nvSpPr>
        <p:spPr>
          <a:xfrm>
            <a:off x="8597899" y="1268812"/>
            <a:ext cx="3318271" cy="4046172"/>
          </a:xfrm>
          <a:prstGeom prst="rect">
            <a:avLst/>
          </a:prstGeom>
        </p:spPr>
        <p:txBody>
          <a:bodyPr wrap="square">
            <a:spAutoFit/>
          </a:bodyPr>
          <a:lstStyle/>
          <a:p>
            <a:pPr marL="285750" indent="-285750">
              <a:lnSpc>
                <a:spcPct val="114000"/>
              </a:lnSpc>
              <a:spcBef>
                <a:spcPts val="300"/>
              </a:spcBef>
              <a:spcAft>
                <a:spcPts val="300"/>
              </a:spcAft>
              <a:buFont typeface="Wingdings" panose="05000000000000000000" pitchFamily="2" charset="2"/>
              <a:buChar char="§"/>
            </a:pPr>
            <a:r>
              <a:rPr lang="it-IT" sz="1700" dirty="0"/>
              <a:t>Nel primo trimestre del 2020,  le conseguenze della pandemia (in primis la restrizione della mobilità delle persone) hanno scoraggiato </a:t>
            </a:r>
            <a:r>
              <a:rPr lang="it-IT" sz="1700" b="1" dirty="0"/>
              <a:t>la partecipazione al mercato del lavoro</a:t>
            </a:r>
            <a:r>
              <a:rPr lang="it-IT" sz="1700" dirty="0"/>
              <a:t> aumentando il </a:t>
            </a:r>
            <a:r>
              <a:rPr lang="it-IT" sz="1700" b="1" dirty="0"/>
              <a:t>numero degli inattivi in età lavorativa </a:t>
            </a:r>
            <a:r>
              <a:rPr lang="it-IT" sz="1700" dirty="0"/>
              <a:t>rispetto allo stesso periodo del 2019: +24,8 mila (+3,5%), per un totale di 734,4 mila persone.</a:t>
            </a:r>
          </a:p>
          <a:p>
            <a:pPr marL="285750" indent="-285750">
              <a:lnSpc>
                <a:spcPct val="114000"/>
              </a:lnSpc>
              <a:spcBef>
                <a:spcPts val="300"/>
              </a:spcBef>
              <a:spcAft>
                <a:spcPts val="300"/>
              </a:spcAft>
              <a:buFont typeface="Wingdings" panose="05000000000000000000" pitchFamily="2" charset="2"/>
              <a:buChar char="§"/>
            </a:pPr>
            <a:r>
              <a:rPr lang="it-IT" sz="1700" dirty="0"/>
              <a:t>L’incremento risulta in questo caso </a:t>
            </a:r>
            <a:r>
              <a:rPr lang="it-IT" sz="1700" dirty="0" err="1"/>
              <a:t>equidistribuito</a:t>
            </a:r>
            <a:r>
              <a:rPr lang="it-IT" sz="1700" dirty="0"/>
              <a:t> tra i generi.</a:t>
            </a:r>
          </a:p>
        </p:txBody>
      </p:sp>
      <p:sp>
        <p:nvSpPr>
          <p:cNvPr id="9" name="Rettangolo 8"/>
          <p:cNvSpPr/>
          <p:nvPr/>
        </p:nvSpPr>
        <p:spPr>
          <a:xfrm>
            <a:off x="8953500" y="5915166"/>
            <a:ext cx="2962671" cy="307777"/>
          </a:xfrm>
          <a:prstGeom prst="rect">
            <a:avLst/>
          </a:prstGeom>
        </p:spPr>
        <p:txBody>
          <a:bodyPr wrap="none">
            <a:spAutoFit/>
          </a:bodyPr>
          <a:lstStyle/>
          <a:p>
            <a:r>
              <a:rPr lang="it-IT" sz="1400" i="1" dirty="0"/>
              <a:t>Elaborazioni su dati ISTAT, marzo 2020</a:t>
            </a:r>
          </a:p>
        </p:txBody>
      </p:sp>
      <p:pic>
        <p:nvPicPr>
          <p:cNvPr id="4" name="Immagine 3"/>
          <p:cNvPicPr>
            <a:picLocks noChangeAspect="1"/>
          </p:cNvPicPr>
          <p:nvPr/>
        </p:nvPicPr>
        <p:blipFill>
          <a:blip r:embed="rId2"/>
          <a:stretch>
            <a:fillRect/>
          </a:stretch>
        </p:blipFill>
        <p:spPr>
          <a:xfrm>
            <a:off x="436728" y="1643285"/>
            <a:ext cx="7933333" cy="3571429"/>
          </a:xfrm>
          <a:prstGeom prst="rect">
            <a:avLst/>
          </a:prstGeom>
        </p:spPr>
      </p:pic>
    </p:spTree>
    <p:extLst>
      <p:ext uri="{BB962C8B-B14F-4D97-AF65-F5344CB8AC3E}">
        <p14:creationId xmlns:p14="http://schemas.microsoft.com/office/powerpoint/2010/main" val="367086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14</a:t>
            </a:fld>
            <a:endParaRPr lang="en-US"/>
          </a:p>
        </p:txBody>
      </p:sp>
      <p:sp>
        <p:nvSpPr>
          <p:cNvPr id="3" name="CasellaDiTesto 2"/>
          <p:cNvSpPr txBox="1"/>
          <p:nvPr/>
        </p:nvSpPr>
        <p:spPr>
          <a:xfrm>
            <a:off x="436728" y="327546"/>
            <a:ext cx="10222029" cy="584775"/>
          </a:xfrm>
          <a:prstGeom prst="rect">
            <a:avLst/>
          </a:prstGeom>
          <a:noFill/>
        </p:spPr>
        <p:txBody>
          <a:bodyPr wrap="none" rtlCol="0">
            <a:spAutoFit/>
          </a:bodyPr>
          <a:lstStyle/>
          <a:p>
            <a:r>
              <a:rPr lang="it-IT" sz="3200" b="1" dirty="0"/>
              <a:t>PRINCIPALI INDICATORI MERCATO DEL LAVORO REGIONALE</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graphicFrame>
        <p:nvGraphicFramePr>
          <p:cNvPr id="6" name="Tabella 5"/>
          <p:cNvGraphicFramePr>
            <a:graphicFrameLocks noGrp="1"/>
          </p:cNvGraphicFramePr>
          <p:nvPr>
            <p:extLst>
              <p:ext uri="{D42A27DB-BD31-4B8C-83A1-F6EECF244321}">
                <p14:modId xmlns:p14="http://schemas.microsoft.com/office/powerpoint/2010/main" val="1780039641"/>
              </p:ext>
            </p:extLst>
          </p:nvPr>
        </p:nvGraphicFramePr>
        <p:xfrm>
          <a:off x="502395" y="1192300"/>
          <a:ext cx="8162633" cy="4453750"/>
        </p:xfrm>
        <a:graphic>
          <a:graphicData uri="http://schemas.openxmlformats.org/drawingml/2006/table">
            <a:tbl>
              <a:tblPr firstRow="1" firstCol="1" bandRow="1"/>
              <a:tblGrid>
                <a:gridCol w="2597697">
                  <a:extLst>
                    <a:ext uri="{9D8B030D-6E8A-4147-A177-3AD203B41FA5}">
                      <a16:colId xmlns:a16="http://schemas.microsoft.com/office/drawing/2014/main" val="3352133213"/>
                    </a:ext>
                  </a:extLst>
                </a:gridCol>
                <a:gridCol w="695617">
                  <a:extLst>
                    <a:ext uri="{9D8B030D-6E8A-4147-A177-3AD203B41FA5}">
                      <a16:colId xmlns:a16="http://schemas.microsoft.com/office/drawing/2014/main" val="3057546745"/>
                    </a:ext>
                  </a:extLst>
                </a:gridCol>
                <a:gridCol w="695617">
                  <a:extLst>
                    <a:ext uri="{9D8B030D-6E8A-4147-A177-3AD203B41FA5}">
                      <a16:colId xmlns:a16="http://schemas.microsoft.com/office/drawing/2014/main" val="2148121541"/>
                    </a:ext>
                  </a:extLst>
                </a:gridCol>
                <a:gridCol w="695617">
                  <a:extLst>
                    <a:ext uri="{9D8B030D-6E8A-4147-A177-3AD203B41FA5}">
                      <a16:colId xmlns:a16="http://schemas.microsoft.com/office/drawing/2014/main" val="113547762"/>
                    </a:ext>
                  </a:extLst>
                </a:gridCol>
                <a:gridCol w="695617">
                  <a:extLst>
                    <a:ext uri="{9D8B030D-6E8A-4147-A177-3AD203B41FA5}">
                      <a16:colId xmlns:a16="http://schemas.microsoft.com/office/drawing/2014/main" val="2669261294"/>
                    </a:ext>
                  </a:extLst>
                </a:gridCol>
                <a:gridCol w="695617">
                  <a:extLst>
                    <a:ext uri="{9D8B030D-6E8A-4147-A177-3AD203B41FA5}">
                      <a16:colId xmlns:a16="http://schemas.microsoft.com/office/drawing/2014/main" val="2292205805"/>
                    </a:ext>
                  </a:extLst>
                </a:gridCol>
                <a:gridCol w="695617">
                  <a:extLst>
                    <a:ext uri="{9D8B030D-6E8A-4147-A177-3AD203B41FA5}">
                      <a16:colId xmlns:a16="http://schemas.microsoft.com/office/drawing/2014/main" val="2027079121"/>
                    </a:ext>
                  </a:extLst>
                </a:gridCol>
                <a:gridCol w="695617">
                  <a:extLst>
                    <a:ext uri="{9D8B030D-6E8A-4147-A177-3AD203B41FA5}">
                      <a16:colId xmlns:a16="http://schemas.microsoft.com/office/drawing/2014/main" val="1292522666"/>
                    </a:ext>
                  </a:extLst>
                </a:gridCol>
                <a:gridCol w="695617">
                  <a:extLst>
                    <a:ext uri="{9D8B030D-6E8A-4147-A177-3AD203B41FA5}">
                      <a16:colId xmlns:a16="http://schemas.microsoft.com/office/drawing/2014/main" val="874342705"/>
                    </a:ext>
                  </a:extLst>
                </a:gridCol>
              </a:tblGrid>
              <a:tr h="229755">
                <a:tc rowSpan="2">
                  <a:txBody>
                    <a:bodyPr/>
                    <a:lstStyle/>
                    <a:p>
                      <a:pPr algn="l" fontAlgn="ctr"/>
                      <a:r>
                        <a:rPr lang="it-IT"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4">
                  <a:txBody>
                    <a:bodyPr/>
                    <a:lstStyle/>
                    <a:p>
                      <a:pPr algn="ctr" fontAlgn="ctr"/>
                      <a:r>
                        <a:rPr lang="it-IT" sz="1200" b="1" i="1" u="none" strike="noStrike" dirty="0">
                          <a:solidFill>
                            <a:srgbClr val="FFFFFF"/>
                          </a:solidFill>
                          <a:effectLst/>
                          <a:latin typeface="Calibri" panose="020F0502020204030204" pitchFamily="34" charset="0"/>
                        </a:rPr>
                        <a:t>Emilia-Romagna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fontAlgn="ctr"/>
                      <a:r>
                        <a:rPr lang="it-IT" sz="1200" b="1" i="1" u="none" strike="noStrike" dirty="0">
                          <a:solidFill>
                            <a:srgbClr val="FFFFFF"/>
                          </a:solidFill>
                          <a:effectLst/>
                          <a:latin typeface="Calibri" panose="020F0502020204030204" pitchFamily="34"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it-IT"/>
                    </a:p>
                  </a:txBody>
                  <a:tcPr/>
                </a:tc>
                <a:tc gridSpan="2">
                  <a:txBody>
                    <a:bodyPr/>
                    <a:lstStyle/>
                    <a:p>
                      <a:pPr algn="ctr" fontAlgn="ctr"/>
                      <a:r>
                        <a:rPr lang="it-IT" sz="1200" b="1" i="1" u="none" strike="noStrike" dirty="0">
                          <a:solidFill>
                            <a:srgbClr val="FFFFFF"/>
                          </a:solidFill>
                          <a:effectLst/>
                          <a:latin typeface="Calibri" panose="020F0502020204030204" pitchFamily="34" charset="0"/>
                        </a:rPr>
                        <a:t>Nord 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it-IT"/>
                    </a:p>
                  </a:txBody>
                  <a:tcPr/>
                </a:tc>
                <a:extLst>
                  <a:ext uri="{0D108BD9-81ED-4DB2-BD59-A6C34878D82A}">
                    <a16:rowId xmlns:a16="http://schemas.microsoft.com/office/drawing/2014/main" val="717462205"/>
                  </a:ext>
                </a:extLst>
              </a:tr>
              <a:tr h="777670">
                <a:tc vMerge="1">
                  <a:txBody>
                    <a:bodyPr/>
                    <a:lstStyle/>
                    <a:p>
                      <a:endParaRPr lang="it-IT"/>
                    </a:p>
                  </a:txBody>
                  <a:tcPr/>
                </a:tc>
                <a:tc>
                  <a:txBody>
                    <a:bodyPr/>
                    <a:lstStyle/>
                    <a:p>
                      <a:pPr algn="ctr" fontAlgn="ctr"/>
                      <a:r>
                        <a:rPr lang="it-IT" sz="1200" b="1" i="0" u="none" strike="noStrike">
                          <a:solidFill>
                            <a:srgbClr val="FFFFFF"/>
                          </a:solidFill>
                          <a:effectLst/>
                          <a:latin typeface="Calibri" panose="020F0502020204030204" pitchFamily="34" charset="0"/>
                        </a:rPr>
                        <a:t>I trim. 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t-IT" sz="1200" b="1" i="0" u="none" strike="noStrike">
                          <a:solidFill>
                            <a:srgbClr val="FFFFFF"/>
                          </a:solidFill>
                          <a:effectLst/>
                          <a:latin typeface="Calibri" panose="020F0502020204030204" pitchFamily="34" charset="0"/>
                        </a:rPr>
                        <a:t>I trim.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t-IT" sz="1200" b="1" i="0" u="none" strike="noStrike">
                          <a:solidFill>
                            <a:srgbClr val="FFFFFF"/>
                          </a:solidFill>
                          <a:effectLst/>
                          <a:latin typeface="Calibri" panose="020F0502020204030204" pitchFamily="34" charset="0"/>
                        </a:rPr>
                        <a:t>I trim.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t-IT" sz="1200" b="1" i="0" u="none" strike="noStrike">
                          <a:solidFill>
                            <a:srgbClr val="FFFFFF"/>
                          </a:solidFill>
                          <a:effectLst/>
                          <a:latin typeface="Calibri" panose="020F0502020204030204" pitchFamily="34" charset="0"/>
                        </a:rPr>
                        <a:t>Var. in punti perc. 2020/19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t-IT" sz="1200" b="1" i="0" u="none" strike="noStrike">
                          <a:solidFill>
                            <a:srgbClr val="FFFFFF"/>
                          </a:solidFill>
                          <a:effectLst/>
                          <a:latin typeface="Calibri" panose="020F0502020204030204" pitchFamily="34" charset="0"/>
                        </a:rPr>
                        <a:t>I trim.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t-IT" sz="1200" b="1" i="0" u="none" strike="noStrike">
                          <a:solidFill>
                            <a:srgbClr val="FFFFFF"/>
                          </a:solidFill>
                          <a:effectLst/>
                          <a:latin typeface="Calibri" panose="020F0502020204030204" pitchFamily="34" charset="0"/>
                        </a:rPr>
                        <a:t>Var. in punti perc. 2020/19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t-IT" sz="1200" b="1" i="0" u="none" strike="noStrike">
                          <a:solidFill>
                            <a:srgbClr val="FFFFFF"/>
                          </a:solidFill>
                          <a:effectLst/>
                          <a:latin typeface="Calibri" panose="020F0502020204030204" pitchFamily="34" charset="0"/>
                        </a:rPr>
                        <a:t>I trim.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t-IT" sz="1200" b="1" i="0" u="none" strike="noStrike" dirty="0" err="1">
                          <a:solidFill>
                            <a:srgbClr val="FFFFFF"/>
                          </a:solidFill>
                          <a:effectLst/>
                          <a:latin typeface="Calibri" panose="020F0502020204030204" pitchFamily="34" charset="0"/>
                        </a:rPr>
                        <a:t>Var</a:t>
                      </a:r>
                      <a:r>
                        <a:rPr lang="it-IT" sz="1200" b="1" i="0" u="none" strike="noStrike" dirty="0">
                          <a:solidFill>
                            <a:srgbClr val="FFFFFF"/>
                          </a:solidFill>
                          <a:effectLst/>
                          <a:latin typeface="Calibri" panose="020F0502020204030204" pitchFamily="34" charset="0"/>
                        </a:rPr>
                        <a:t>. in punti </a:t>
                      </a:r>
                      <a:r>
                        <a:rPr lang="it-IT" sz="1200" b="1" i="0" u="none" strike="noStrike" dirty="0" err="1">
                          <a:solidFill>
                            <a:srgbClr val="FFFFFF"/>
                          </a:solidFill>
                          <a:effectLst/>
                          <a:latin typeface="Calibri" panose="020F0502020204030204" pitchFamily="34" charset="0"/>
                        </a:rPr>
                        <a:t>perc</a:t>
                      </a:r>
                      <a:r>
                        <a:rPr lang="it-IT" sz="1200" b="1" i="0" u="none" strike="noStrike" dirty="0">
                          <a:solidFill>
                            <a:srgbClr val="FFFFFF"/>
                          </a:solidFill>
                          <a:effectLst/>
                          <a:latin typeface="Calibri" panose="020F0502020204030204" pitchFamily="34" charset="0"/>
                        </a:rPr>
                        <a:t>. 2020/19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88797574"/>
                  </a:ext>
                </a:extLst>
              </a:tr>
              <a:tr h="229755">
                <a:tc gridSpan="9">
                  <a:txBody>
                    <a:bodyPr/>
                    <a:lstStyle/>
                    <a:p>
                      <a:pPr algn="ctr" fontAlgn="ctr"/>
                      <a:r>
                        <a:rPr lang="it-IT" sz="1200" b="1" i="0" u="none" strike="noStrike" dirty="0">
                          <a:solidFill>
                            <a:srgbClr val="000000"/>
                          </a:solidFill>
                          <a:effectLst/>
                          <a:latin typeface="Calibri" panose="020F050202020403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352513642"/>
                  </a:ext>
                </a:extLst>
              </a:tr>
              <a:tr h="229755">
                <a:tc>
                  <a:txBody>
                    <a:bodyPr/>
                    <a:lstStyle/>
                    <a:p>
                      <a:pPr algn="l" fontAlgn="ctr"/>
                      <a:r>
                        <a:rPr lang="it-IT" sz="1200" b="0" i="0" u="none" strike="noStrike" dirty="0">
                          <a:solidFill>
                            <a:srgbClr val="000000"/>
                          </a:solidFill>
                          <a:effectLst/>
                          <a:latin typeface="Calibri" panose="020F0502020204030204" pitchFamily="34" charset="0"/>
                        </a:rPr>
                        <a:t>Tasso di attività (15-64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90694"/>
                  </a:ext>
                </a:extLst>
              </a:tr>
              <a:tr h="229755">
                <a:tc>
                  <a:txBody>
                    <a:bodyPr/>
                    <a:lstStyle/>
                    <a:p>
                      <a:pPr algn="l" fontAlgn="ctr"/>
                      <a:r>
                        <a:rPr lang="it-IT" sz="1200" b="0" i="0" u="none" strike="noStrike" dirty="0">
                          <a:solidFill>
                            <a:srgbClr val="000000"/>
                          </a:solidFill>
                          <a:effectLst/>
                          <a:latin typeface="Calibri" panose="020F0502020204030204" pitchFamily="34" charset="0"/>
                        </a:rPr>
                        <a:t>Tasso di inattività (15-64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5489657"/>
                  </a:ext>
                </a:extLst>
              </a:tr>
              <a:tr h="229755">
                <a:tc>
                  <a:txBody>
                    <a:bodyPr/>
                    <a:lstStyle/>
                    <a:p>
                      <a:pPr algn="l" fontAlgn="ctr"/>
                      <a:r>
                        <a:rPr lang="it-IT" sz="1200" b="0" i="0" u="none" strike="noStrike" dirty="0">
                          <a:solidFill>
                            <a:srgbClr val="000000"/>
                          </a:solidFill>
                          <a:effectLst/>
                          <a:latin typeface="Calibri" panose="020F0502020204030204" pitchFamily="34" charset="0"/>
                        </a:rPr>
                        <a:t>Tasso di occupazione (15-64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7505826"/>
                  </a:ext>
                </a:extLst>
              </a:tr>
              <a:tr h="229755">
                <a:tc>
                  <a:txBody>
                    <a:bodyPr/>
                    <a:lstStyle/>
                    <a:p>
                      <a:pPr algn="l" fontAlgn="ctr"/>
                      <a:r>
                        <a:rPr lang="it-IT" sz="1200" b="0" i="0" u="none" strike="noStrike" dirty="0">
                          <a:solidFill>
                            <a:srgbClr val="000000"/>
                          </a:solidFill>
                          <a:effectLst/>
                          <a:latin typeface="Calibri" panose="020F0502020204030204" pitchFamily="34" charset="0"/>
                        </a:rPr>
                        <a:t>Tasso di disoccupazione (15 anni e oltre)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7094772"/>
                  </a:ext>
                </a:extLst>
              </a:tr>
              <a:tr h="229755">
                <a:tc gridSpan="9">
                  <a:txBody>
                    <a:bodyPr/>
                    <a:lstStyle/>
                    <a:p>
                      <a:pPr algn="ctr" fontAlgn="ctr"/>
                      <a:r>
                        <a:rPr lang="it-IT" sz="1200" b="1" i="0" u="none" strike="noStrike" dirty="0">
                          <a:solidFill>
                            <a:srgbClr val="000000"/>
                          </a:solidFill>
                          <a:effectLst/>
                          <a:latin typeface="Calibri" panose="020F0502020204030204" pitchFamily="34" charset="0"/>
                        </a:rPr>
                        <a:t>MASCHI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473298583"/>
                  </a:ext>
                </a:extLst>
              </a:tr>
              <a:tr h="229755">
                <a:tc>
                  <a:txBody>
                    <a:bodyPr/>
                    <a:lstStyle/>
                    <a:p>
                      <a:pPr algn="l" fontAlgn="ctr"/>
                      <a:r>
                        <a:rPr lang="it-IT" sz="1200" b="0" i="0" u="none" strike="noStrike">
                          <a:solidFill>
                            <a:srgbClr val="000000"/>
                          </a:solidFill>
                          <a:effectLst/>
                          <a:latin typeface="Calibri" panose="020F0502020204030204" pitchFamily="34" charset="0"/>
                        </a:rPr>
                        <a:t>Tasso di attività (15-64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79,7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975450"/>
                  </a:ext>
                </a:extLst>
              </a:tr>
              <a:tr h="229755">
                <a:tc>
                  <a:txBody>
                    <a:bodyPr/>
                    <a:lstStyle/>
                    <a:p>
                      <a:pPr algn="l" fontAlgn="ctr"/>
                      <a:r>
                        <a:rPr lang="it-IT" sz="1200" b="0" i="0" u="none" strike="noStrike">
                          <a:solidFill>
                            <a:srgbClr val="000000"/>
                          </a:solidFill>
                          <a:effectLst/>
                          <a:latin typeface="Calibri" panose="020F0502020204030204" pitchFamily="34" charset="0"/>
                        </a:rPr>
                        <a:t>Tasso di inattività (15-64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9525011"/>
                  </a:ext>
                </a:extLst>
              </a:tr>
              <a:tr h="229755">
                <a:tc>
                  <a:txBody>
                    <a:bodyPr/>
                    <a:lstStyle/>
                    <a:p>
                      <a:pPr algn="l" fontAlgn="ctr"/>
                      <a:r>
                        <a:rPr lang="it-IT" sz="1200" b="0" i="0" u="none" strike="noStrike">
                          <a:solidFill>
                            <a:srgbClr val="000000"/>
                          </a:solidFill>
                          <a:effectLst/>
                          <a:latin typeface="Calibri" panose="020F0502020204030204" pitchFamily="34" charset="0"/>
                        </a:rPr>
                        <a:t>Tasso di occupazione (15-64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805558"/>
                  </a:ext>
                </a:extLst>
              </a:tr>
              <a:tr h="229755">
                <a:tc>
                  <a:txBody>
                    <a:bodyPr/>
                    <a:lstStyle/>
                    <a:p>
                      <a:pPr algn="l" fontAlgn="ctr"/>
                      <a:r>
                        <a:rPr lang="it-IT" sz="1200" b="0" i="0" u="none" strike="noStrike">
                          <a:solidFill>
                            <a:srgbClr val="000000"/>
                          </a:solidFill>
                          <a:effectLst/>
                          <a:latin typeface="Calibri" panose="020F0502020204030204" pitchFamily="34" charset="0"/>
                        </a:rPr>
                        <a:t>Tasso di disoccupazione (15 anni e oltre)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2920066"/>
                  </a:ext>
                </a:extLst>
              </a:tr>
              <a:tr h="229755">
                <a:tc gridSpan="9">
                  <a:txBody>
                    <a:bodyPr/>
                    <a:lstStyle/>
                    <a:p>
                      <a:pPr algn="ctr" fontAlgn="ctr"/>
                      <a:r>
                        <a:rPr lang="it-IT" sz="1200" b="1" i="0" u="none" strike="noStrike" dirty="0">
                          <a:solidFill>
                            <a:srgbClr val="000000"/>
                          </a:solidFill>
                          <a:effectLst/>
                          <a:latin typeface="Calibri" panose="020F050202020403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192412079"/>
                  </a:ext>
                </a:extLst>
              </a:tr>
              <a:tr h="229755">
                <a:tc>
                  <a:txBody>
                    <a:bodyPr/>
                    <a:lstStyle/>
                    <a:p>
                      <a:pPr algn="l" fontAlgn="ctr"/>
                      <a:r>
                        <a:rPr lang="it-IT" sz="1200" b="0" i="0" u="none" strike="noStrike">
                          <a:solidFill>
                            <a:srgbClr val="000000"/>
                          </a:solidFill>
                          <a:effectLst/>
                          <a:latin typeface="Calibri" panose="020F0502020204030204" pitchFamily="34" charset="0"/>
                        </a:rPr>
                        <a:t>Tasso di attività (15-64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8573738"/>
                  </a:ext>
                </a:extLst>
              </a:tr>
              <a:tr h="229755">
                <a:tc>
                  <a:txBody>
                    <a:bodyPr/>
                    <a:lstStyle/>
                    <a:p>
                      <a:pPr algn="l" fontAlgn="ctr"/>
                      <a:r>
                        <a:rPr lang="it-IT" sz="1200" b="0" i="0" u="none" strike="noStrike">
                          <a:solidFill>
                            <a:srgbClr val="000000"/>
                          </a:solidFill>
                          <a:effectLst/>
                          <a:latin typeface="Calibri" panose="020F0502020204030204" pitchFamily="34" charset="0"/>
                        </a:rPr>
                        <a:t>Tasso di inattività (15-64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7129173"/>
                  </a:ext>
                </a:extLst>
              </a:tr>
              <a:tr h="229755">
                <a:tc>
                  <a:txBody>
                    <a:bodyPr/>
                    <a:lstStyle/>
                    <a:p>
                      <a:pPr algn="l" fontAlgn="ctr"/>
                      <a:r>
                        <a:rPr lang="it-IT" sz="1200" b="0" i="0" u="none" strike="noStrike">
                          <a:solidFill>
                            <a:srgbClr val="000000"/>
                          </a:solidFill>
                          <a:effectLst/>
                          <a:latin typeface="Calibri" panose="020F0502020204030204" pitchFamily="34" charset="0"/>
                        </a:rPr>
                        <a:t>Tasso di occupazione (15-64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0930861"/>
                  </a:ext>
                </a:extLst>
              </a:tr>
              <a:tr h="229755">
                <a:tc>
                  <a:txBody>
                    <a:bodyPr/>
                    <a:lstStyle/>
                    <a:p>
                      <a:pPr algn="l" fontAlgn="ctr"/>
                      <a:r>
                        <a:rPr lang="it-IT" sz="1200" b="0" i="0" u="none" strike="noStrike">
                          <a:solidFill>
                            <a:srgbClr val="000000"/>
                          </a:solidFill>
                          <a:effectLst/>
                          <a:latin typeface="Calibri" panose="020F0502020204030204" pitchFamily="34" charset="0"/>
                        </a:rPr>
                        <a:t>Tasso di disoccupazione (15 anni e oltre)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a:solidFill>
                            <a:srgbClr val="000000"/>
                          </a:solidFill>
                          <a:effectLst/>
                          <a:latin typeface="Calibri" panose="020F0502020204030204" pitchFamily="34" charset="0"/>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1" u="none" strike="noStrike" dirty="0">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8809776"/>
                  </a:ext>
                </a:extLst>
              </a:tr>
            </a:tbl>
          </a:graphicData>
        </a:graphic>
      </p:graphicFrame>
      <p:sp>
        <p:nvSpPr>
          <p:cNvPr id="12" name="Rettangolo 11"/>
          <p:cNvSpPr/>
          <p:nvPr/>
        </p:nvSpPr>
        <p:spPr>
          <a:xfrm>
            <a:off x="8665029" y="1029085"/>
            <a:ext cx="3251142" cy="4925451"/>
          </a:xfrm>
          <a:prstGeom prst="rect">
            <a:avLst/>
          </a:prstGeom>
        </p:spPr>
        <p:txBody>
          <a:bodyPr wrap="square">
            <a:spAutoFit/>
          </a:bodyPr>
          <a:lstStyle/>
          <a:p>
            <a:pPr marL="285750" indent="-285750">
              <a:lnSpc>
                <a:spcPct val="114000"/>
              </a:lnSpc>
              <a:spcBef>
                <a:spcPts val="300"/>
              </a:spcBef>
              <a:spcAft>
                <a:spcPts val="300"/>
              </a:spcAft>
              <a:buFont typeface="Wingdings" panose="05000000000000000000" pitchFamily="2" charset="2"/>
              <a:buChar char="§"/>
            </a:pPr>
            <a:r>
              <a:rPr lang="it-IT" sz="1600" dirty="0">
                <a:latin typeface="Calibri" panose="020F0502020204030204" pitchFamily="34" charset="0"/>
                <a:ea typeface="Calibri" panose="020F0502020204030204" pitchFamily="34" charset="0"/>
                <a:cs typeface="Times New Roman" panose="02020603050405020304" pitchFamily="18" charset="0"/>
              </a:rPr>
              <a:t>Il calo del </a:t>
            </a:r>
            <a:r>
              <a:rPr lang="it-IT" sz="1600" b="1" dirty="0">
                <a:latin typeface="Calibri" panose="020F0502020204030204" pitchFamily="34" charset="0"/>
                <a:ea typeface="Calibri" panose="020F0502020204030204" pitchFamily="34" charset="0"/>
                <a:cs typeface="Times New Roman" panose="02020603050405020304" pitchFamily="18" charset="0"/>
              </a:rPr>
              <a:t>tasso di disoccupazione </a:t>
            </a:r>
            <a:r>
              <a:rPr lang="it-IT" sz="1600" dirty="0">
                <a:latin typeface="Calibri" panose="020F0502020204030204" pitchFamily="34" charset="0"/>
                <a:ea typeface="Calibri" panose="020F0502020204030204" pitchFamily="34" charset="0"/>
                <a:cs typeface="Times New Roman" panose="02020603050405020304" pitchFamily="18" charset="0"/>
              </a:rPr>
              <a:t>(al 5,5% dal 6,1% del primo trimestre 2019) è da inquadrare in un contesto in cui, in linea con Italia e Nord Est, </a:t>
            </a:r>
            <a:r>
              <a:rPr lang="it-IT" sz="1600" b="1" dirty="0">
                <a:latin typeface="Calibri" panose="020F0502020204030204" pitchFamily="34" charset="0"/>
                <a:ea typeface="Calibri" panose="020F0502020204030204" pitchFamily="34" charset="0"/>
                <a:cs typeface="Times New Roman" panose="02020603050405020304" pitchFamily="18" charset="0"/>
              </a:rPr>
              <a:t>aumenta il tasso di inattività</a:t>
            </a:r>
            <a:r>
              <a:rPr lang="it-IT" sz="1600" dirty="0">
                <a:latin typeface="Calibri" panose="020F0502020204030204" pitchFamily="34" charset="0"/>
                <a:ea typeface="Calibri" panose="020F0502020204030204" pitchFamily="34" charset="0"/>
                <a:cs typeface="Times New Roman" panose="02020603050405020304" pitchFamily="18" charset="0"/>
              </a:rPr>
              <a:t>, che giunge al 26,2%, con un incremento tendenziale di 0,8 punti percentuali, ma resta ugualmente al livello più basso tra le regioni italiane. </a:t>
            </a:r>
          </a:p>
          <a:p>
            <a:pPr marL="285750" indent="-285750">
              <a:lnSpc>
                <a:spcPct val="114000"/>
              </a:lnSpc>
              <a:spcBef>
                <a:spcPts val="300"/>
              </a:spcBef>
              <a:spcAft>
                <a:spcPts val="300"/>
              </a:spcAft>
              <a:buFont typeface="Wingdings" panose="05000000000000000000" pitchFamily="2" charset="2"/>
              <a:buChar char="§"/>
            </a:pPr>
            <a:r>
              <a:rPr lang="it-IT" sz="1600" dirty="0">
                <a:latin typeface="Calibri" panose="020F0502020204030204" pitchFamily="34" charset="0"/>
                <a:ea typeface="Calibri" panose="020F0502020204030204" pitchFamily="34" charset="0"/>
                <a:cs typeface="Times New Roman" panose="02020603050405020304" pitchFamily="18" charset="0"/>
              </a:rPr>
              <a:t>Il </a:t>
            </a:r>
            <a:r>
              <a:rPr lang="it-IT" sz="1600" b="1" dirty="0">
                <a:latin typeface="Calibri" panose="020F0502020204030204" pitchFamily="34" charset="0"/>
                <a:ea typeface="Calibri" panose="020F0502020204030204" pitchFamily="34" charset="0"/>
                <a:cs typeface="Times New Roman" panose="02020603050405020304" pitchFamily="18" charset="0"/>
              </a:rPr>
              <a:t>tasso di inattività femminile</a:t>
            </a:r>
            <a:r>
              <a:rPr lang="it-IT" sz="1600" dirty="0">
                <a:latin typeface="Calibri" panose="020F0502020204030204" pitchFamily="34" charset="0"/>
                <a:ea typeface="Calibri" panose="020F0502020204030204" pitchFamily="34" charset="0"/>
                <a:cs typeface="Times New Roman" panose="02020603050405020304" pitchFamily="18" charset="0"/>
              </a:rPr>
              <a:t> è passato dal 31,3% del primo trimestre 2019 al 32,1% del primo trimestre 2020; in aumento anche il </a:t>
            </a:r>
            <a:r>
              <a:rPr lang="it-IT" sz="1600" b="1" dirty="0">
                <a:latin typeface="Calibri" panose="020F0502020204030204" pitchFamily="34" charset="0"/>
                <a:ea typeface="Calibri" panose="020F0502020204030204" pitchFamily="34" charset="0"/>
                <a:cs typeface="Times New Roman" panose="02020603050405020304" pitchFamily="18" charset="0"/>
              </a:rPr>
              <a:t>tasso maschile</a:t>
            </a:r>
            <a:r>
              <a:rPr lang="it-IT" sz="1600" dirty="0">
                <a:latin typeface="Calibri" panose="020F0502020204030204" pitchFamily="34" charset="0"/>
                <a:ea typeface="Calibri" panose="020F0502020204030204" pitchFamily="34" charset="0"/>
                <a:cs typeface="Times New Roman" panose="02020603050405020304" pitchFamily="18" charset="0"/>
              </a:rPr>
              <a:t>, dal 19,4% al 20,3%.</a:t>
            </a:r>
          </a:p>
        </p:txBody>
      </p:sp>
      <p:sp>
        <p:nvSpPr>
          <p:cNvPr id="8" name="Rettangolo 7"/>
          <p:cNvSpPr/>
          <p:nvPr/>
        </p:nvSpPr>
        <p:spPr>
          <a:xfrm>
            <a:off x="8953500" y="5915166"/>
            <a:ext cx="2962671" cy="307777"/>
          </a:xfrm>
          <a:prstGeom prst="rect">
            <a:avLst/>
          </a:prstGeom>
        </p:spPr>
        <p:txBody>
          <a:bodyPr wrap="none">
            <a:spAutoFit/>
          </a:bodyPr>
          <a:lstStyle/>
          <a:p>
            <a:r>
              <a:rPr lang="it-IT" sz="1400" i="1" dirty="0"/>
              <a:t>Elaborazioni su dati ISTAT, marzo 2020</a:t>
            </a:r>
          </a:p>
        </p:txBody>
      </p:sp>
    </p:spTree>
    <p:extLst>
      <p:ext uri="{BB962C8B-B14F-4D97-AF65-F5344CB8AC3E}">
        <p14:creationId xmlns:p14="http://schemas.microsoft.com/office/powerpoint/2010/main" val="404705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15</a:t>
            </a:fld>
            <a:endParaRPr lang="en-US"/>
          </a:p>
        </p:txBody>
      </p:sp>
      <p:sp>
        <p:nvSpPr>
          <p:cNvPr id="3" name="CasellaDiTesto 2"/>
          <p:cNvSpPr txBox="1"/>
          <p:nvPr/>
        </p:nvSpPr>
        <p:spPr>
          <a:xfrm>
            <a:off x="436728" y="327546"/>
            <a:ext cx="11854848" cy="523220"/>
          </a:xfrm>
          <a:prstGeom prst="rect">
            <a:avLst/>
          </a:prstGeom>
          <a:noFill/>
        </p:spPr>
        <p:txBody>
          <a:bodyPr wrap="none" rtlCol="0">
            <a:spAutoFit/>
          </a:bodyPr>
          <a:lstStyle/>
          <a:p>
            <a:r>
              <a:rPr lang="it-IT" sz="2700" b="1" dirty="0"/>
              <a:t>FATTORI CHE INFLUISCONO SUL ‘CONGELAMENTO’ DEL MERCATO DEL LAVORO</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520700" y="1034934"/>
            <a:ext cx="11277600" cy="4498283"/>
          </a:xfrm>
          <a:prstGeom prst="rect">
            <a:avLst/>
          </a:prstGeom>
          <a:noFill/>
        </p:spPr>
        <p:txBody>
          <a:bodyPr wrap="square" rtlCol="0">
            <a:spAutoFit/>
          </a:bodyPr>
          <a:lstStyle/>
          <a:p>
            <a:pPr>
              <a:lnSpc>
                <a:spcPct val="114000"/>
              </a:lnSpc>
              <a:spcBef>
                <a:spcPts val="300"/>
              </a:spcBef>
              <a:spcAft>
                <a:spcPts val="300"/>
              </a:spcAft>
            </a:pPr>
            <a:r>
              <a:rPr lang="it-IT" sz="1700" dirty="0"/>
              <a:t>Come già evidenziato, la dinamica dell’occupazione e disoccupazione regionale di questi primi mesi del 2020 deve essere più correttamente inquadrata alla luce di alcune misure adottate dal Governo a seguito dell’emergenza sanitaria che, di fatto, stanno producendo </a:t>
            </a:r>
            <a:r>
              <a:rPr lang="it-IT" sz="1700" b="1" dirty="0"/>
              <a:t>un «congelamento provvisorio»</a:t>
            </a:r>
            <a:r>
              <a:rPr lang="it-IT" sz="1700" dirty="0"/>
              <a:t>. In particolare, sulla tenuta del numero di occupati e dunque specularmente sul contenimento del numero di disoccupati stanno agendo: </a:t>
            </a:r>
          </a:p>
          <a:p>
            <a:pPr marL="342900" indent="-342900">
              <a:lnSpc>
                <a:spcPct val="114000"/>
              </a:lnSpc>
              <a:spcBef>
                <a:spcPts val="300"/>
              </a:spcBef>
              <a:spcAft>
                <a:spcPts val="300"/>
              </a:spcAft>
              <a:buAutoNum type="arabicParenR"/>
            </a:pPr>
            <a:r>
              <a:rPr lang="it-IT" sz="1700" b="1" dirty="0"/>
              <a:t>L’ampio ricorso alla Cassa integrazione e agli altri ammortizzatori sociali in costanza di rapporto di lavoro</a:t>
            </a:r>
            <a:r>
              <a:rPr lang="it-IT" sz="1700" dirty="0"/>
              <a:t>, con l’introduzione della causale Covid-19 (anche dal punto di vista statistico, bisogna tenere in considerazione che l’indagine delle forze di lavoro condotta da ISTAT considera come occupato anche chi è assente dal lavoro perché beneficiario di CIG). </a:t>
            </a:r>
          </a:p>
          <a:p>
            <a:pPr marL="342900" indent="-342900">
              <a:lnSpc>
                <a:spcPct val="114000"/>
              </a:lnSpc>
              <a:spcBef>
                <a:spcPts val="300"/>
              </a:spcBef>
              <a:spcAft>
                <a:spcPts val="300"/>
              </a:spcAft>
              <a:buAutoNum type="arabicParenR"/>
            </a:pPr>
            <a:r>
              <a:rPr lang="it-IT" sz="1700" b="1" dirty="0"/>
              <a:t>Il “blocco dei licenziamenti economici”</a:t>
            </a:r>
            <a:r>
              <a:rPr lang="it-IT" sz="1700" dirty="0"/>
              <a:t>, esteso dal D.L. 34/2020 fino alla data del 17 agosto, a cui si aggiunge la norma che vuole favorire la revoca dei licenziamenti individuali per giustificato motivo oggettivo che fossero intervenuti tra il 23 febbraio 2020 e il 17 marzo 2020. </a:t>
            </a:r>
          </a:p>
          <a:p>
            <a:pPr marL="342900" indent="-342900">
              <a:lnSpc>
                <a:spcPct val="114000"/>
              </a:lnSpc>
              <a:spcBef>
                <a:spcPts val="300"/>
              </a:spcBef>
              <a:spcAft>
                <a:spcPts val="300"/>
              </a:spcAft>
              <a:buAutoNum type="arabicParenR"/>
            </a:pPr>
            <a:r>
              <a:rPr lang="it-IT" sz="1700" b="1" dirty="0"/>
              <a:t>Le deroghe alle norme sulle proroghe e rinnovi di contratti a termine</a:t>
            </a:r>
            <a:r>
              <a:rPr lang="it-IT" sz="1700" dirty="0"/>
              <a:t>: i) L’abolizione provvisoria dell’obbligo di indicare la causale per la proroga o il rinnovo (fino al 30 agosto 2020) di contratti di lavoro a tempo determinato (inclusi quelli di lavoro somministrato) già in essere alla data del 23 febbraio; ii) possibilità del rinnovo/proroga dei contratti a termine, compreso il lavoro somministrato, anche ai datori di lavoro che accedono agli ammortizzatori sociali. </a:t>
            </a:r>
          </a:p>
        </p:txBody>
      </p:sp>
    </p:spTree>
    <p:extLst>
      <p:ext uri="{BB962C8B-B14F-4D97-AF65-F5344CB8AC3E}">
        <p14:creationId xmlns:p14="http://schemas.microsoft.com/office/powerpoint/2010/main" val="369606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16</a:t>
            </a:fld>
            <a:endParaRPr lang="en-US"/>
          </a:p>
        </p:txBody>
      </p:sp>
      <p:sp>
        <p:nvSpPr>
          <p:cNvPr id="3" name="CasellaDiTesto 2"/>
          <p:cNvSpPr txBox="1"/>
          <p:nvPr/>
        </p:nvSpPr>
        <p:spPr>
          <a:xfrm>
            <a:off x="436728" y="1187355"/>
            <a:ext cx="7782708" cy="2800767"/>
          </a:xfrm>
          <a:prstGeom prst="rect">
            <a:avLst/>
          </a:prstGeom>
          <a:noFill/>
        </p:spPr>
        <p:txBody>
          <a:bodyPr wrap="none" rtlCol="0">
            <a:spAutoFit/>
          </a:bodyPr>
          <a:lstStyle/>
          <a:p>
            <a:r>
              <a:rPr lang="it-IT" sz="4400" b="1" dirty="0"/>
              <a:t>2. Attivazioni, cessazioni e saldo </a:t>
            </a:r>
          </a:p>
          <a:p>
            <a:r>
              <a:rPr lang="it-IT" sz="4400" b="1" dirty="0"/>
              <a:t>delle posizioni di lavoro </a:t>
            </a:r>
          </a:p>
          <a:p>
            <a:r>
              <a:rPr lang="it-IT" sz="4400" b="1" dirty="0"/>
              <a:t>dipendente nei primi 5 mesi </a:t>
            </a:r>
          </a:p>
          <a:p>
            <a:r>
              <a:rPr lang="it-IT" sz="4400" b="1" dirty="0"/>
              <a:t>del 2020</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pic>
        <p:nvPicPr>
          <p:cNvPr id="10"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8005575" y="2183642"/>
            <a:ext cx="3792725" cy="3687691"/>
          </a:xfrm>
          <a:prstGeom prst="rect">
            <a:avLst/>
          </a:prstGeom>
        </p:spPr>
      </p:pic>
    </p:spTree>
    <p:extLst>
      <p:ext uri="{BB962C8B-B14F-4D97-AF65-F5344CB8AC3E}">
        <p14:creationId xmlns:p14="http://schemas.microsoft.com/office/powerpoint/2010/main" val="199651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17</a:t>
            </a:fld>
            <a:endParaRPr lang="en-US" dirty="0"/>
          </a:p>
        </p:txBody>
      </p:sp>
      <p:sp>
        <p:nvSpPr>
          <p:cNvPr id="3" name="CasellaDiTesto 2"/>
          <p:cNvSpPr txBox="1"/>
          <p:nvPr/>
        </p:nvSpPr>
        <p:spPr>
          <a:xfrm>
            <a:off x="436728" y="327546"/>
            <a:ext cx="11299504" cy="523220"/>
          </a:xfrm>
          <a:prstGeom prst="rect">
            <a:avLst/>
          </a:prstGeom>
          <a:noFill/>
        </p:spPr>
        <p:txBody>
          <a:bodyPr wrap="none" rtlCol="0">
            <a:spAutoFit/>
          </a:bodyPr>
          <a:lstStyle/>
          <a:p>
            <a:r>
              <a:rPr lang="it-IT" sz="2800" b="1" dirty="0"/>
              <a:t>LA DINAMICA DEL LAVORO DIPENDENTE NEI PRIMI CINQUE MESI DEL 2020</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718036" y="1059440"/>
            <a:ext cx="7653607" cy="646331"/>
          </a:xfrm>
          <a:prstGeom prst="rect">
            <a:avLst/>
          </a:prstGeom>
        </p:spPr>
        <p:txBody>
          <a:bodyPr wrap="square">
            <a:spAutoFit/>
          </a:bodyPr>
          <a:lstStyle/>
          <a:p>
            <a:pPr algn="ctr"/>
            <a:r>
              <a:rPr lang="it-IT" i="1" dirty="0"/>
              <a:t>Attivazioni e cessazioni dei rapporti di lavoro dipendente in Emilia-Romagna </a:t>
            </a:r>
            <a:r>
              <a:rPr lang="it-IT" baseline="30000" dirty="0"/>
              <a:t>(a)</a:t>
            </a:r>
          </a:p>
          <a:p>
            <a:pPr algn="ctr"/>
            <a:r>
              <a:rPr lang="it-IT" i="1" dirty="0"/>
              <a:t>(dati destagionalizzati, valori assoluti)</a:t>
            </a:r>
          </a:p>
        </p:txBody>
      </p:sp>
      <p:sp>
        <p:nvSpPr>
          <p:cNvPr id="5" name="Rettangolo 4"/>
          <p:cNvSpPr/>
          <p:nvPr/>
        </p:nvSpPr>
        <p:spPr>
          <a:xfrm>
            <a:off x="8271635" y="1116968"/>
            <a:ext cx="3526665" cy="4725396"/>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La crisi innescata dall’epidemia di COVID-19 ha comportato una </a:t>
            </a:r>
            <a:r>
              <a:rPr lang="it-IT" sz="1700" b="1" dirty="0">
                <a:latin typeface="Calibri" panose="020F0502020204030204" pitchFamily="34" charset="0"/>
                <a:ea typeface="Calibri" panose="020F0502020204030204" pitchFamily="34" charset="0"/>
                <a:cs typeface="Times New Roman" panose="02020603050405020304" pitchFamily="18" charset="0"/>
              </a:rPr>
              <a:t>caduta delle assunzioni nei mesi di marzo e aprile 2020, interessati dal «lockdown».</a:t>
            </a:r>
            <a:endParaRPr lang="it-IT" sz="1700" b="1" i="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Simile anomalia si è registrata per le cessazioni dei rapporti di lavoro, anche per effetto della </a:t>
            </a:r>
            <a:r>
              <a:rPr lang="it-IT" sz="1700" b="1" dirty="0">
                <a:latin typeface="Calibri" panose="020F0502020204030204" pitchFamily="34" charset="0"/>
                <a:ea typeface="Calibri" panose="020F0502020204030204" pitchFamily="34" charset="0"/>
                <a:cs typeface="Times New Roman" panose="02020603050405020304" pitchFamily="18" charset="0"/>
              </a:rPr>
              <a:t>sospensione dei licenziamenti (D.L. 17 marzo 2020, n. 18).</a:t>
            </a:r>
          </a:p>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I dati destagionalizzati indicano che, al progressivo riavvio della attività economica, si è rilevato un </a:t>
            </a:r>
            <a:r>
              <a:rPr lang="it-IT" sz="1700" b="1" dirty="0">
                <a:latin typeface="Calibri" panose="020F0502020204030204" pitchFamily="34" charset="0"/>
                <a:ea typeface="Calibri" panose="020F0502020204030204" pitchFamily="34" charset="0"/>
                <a:cs typeface="Times New Roman" panose="02020603050405020304" pitchFamily="18" charset="0"/>
              </a:rPr>
              <a:t>primo significativo recupero delle attivazioni dei rapporti di lavoro nel mese di maggio 2020.</a:t>
            </a:r>
            <a:endParaRPr lang="it-IT"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8771138" y="5915166"/>
            <a:ext cx="3062796" cy="307777"/>
          </a:xfrm>
          <a:prstGeom prst="rect">
            <a:avLst/>
          </a:prstGeom>
        </p:spPr>
        <p:txBody>
          <a:bodyPr wrap="square">
            <a:spAutoFit/>
          </a:bodyPr>
          <a:lstStyle/>
          <a:p>
            <a:r>
              <a:rPr lang="it-IT" sz="1400" i="1" dirty="0"/>
              <a:t>Elaborazioni su dati SILER, maggio 2020</a:t>
            </a:r>
          </a:p>
        </p:txBody>
      </p:sp>
      <p:pic>
        <p:nvPicPr>
          <p:cNvPr id="7" name="Immagine 6">
            <a:extLst>
              <a:ext uri="{FF2B5EF4-FFF2-40B4-BE49-F238E27FC236}">
                <a16:creationId xmlns:a16="http://schemas.microsoft.com/office/drawing/2014/main" id="{38BF53C2-B8E8-466C-96A8-668298290837}"/>
              </a:ext>
            </a:extLst>
          </p:cNvPr>
          <p:cNvPicPr>
            <a:picLocks noChangeAspect="1"/>
          </p:cNvPicPr>
          <p:nvPr/>
        </p:nvPicPr>
        <p:blipFill>
          <a:blip r:embed="rId2"/>
          <a:stretch>
            <a:fillRect/>
          </a:stretch>
        </p:blipFill>
        <p:spPr>
          <a:xfrm>
            <a:off x="511822" y="1661947"/>
            <a:ext cx="7553599" cy="3907875"/>
          </a:xfrm>
          <a:prstGeom prst="rect">
            <a:avLst/>
          </a:prstGeom>
        </p:spPr>
      </p:pic>
      <p:sp>
        <p:nvSpPr>
          <p:cNvPr id="12" name="CasellaDiTesto 11">
            <a:extLst>
              <a:ext uri="{FF2B5EF4-FFF2-40B4-BE49-F238E27FC236}">
                <a16:creationId xmlns:a16="http://schemas.microsoft.com/office/drawing/2014/main" id="{5D6EA36F-6482-4614-9C3A-E23C7CB24155}"/>
              </a:ext>
            </a:extLst>
          </p:cNvPr>
          <p:cNvSpPr txBox="1"/>
          <p:nvPr/>
        </p:nvSpPr>
        <p:spPr>
          <a:xfrm>
            <a:off x="3047260" y="3246553"/>
            <a:ext cx="6094520" cy="369332"/>
          </a:xfrm>
          <a:prstGeom prst="rect">
            <a:avLst/>
          </a:prstGeom>
          <a:noFill/>
        </p:spPr>
        <p:txBody>
          <a:bodyPr wrap="square">
            <a:spAutoFit/>
          </a:bodyPr>
          <a:lstStyle/>
          <a:p>
            <a:endParaRPr lang="it-IT" dirty="0"/>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Tree>
    <p:extLst>
      <p:ext uri="{BB962C8B-B14F-4D97-AF65-F5344CB8AC3E}">
        <p14:creationId xmlns:p14="http://schemas.microsoft.com/office/powerpoint/2010/main" val="3125898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18</a:t>
            </a:fld>
            <a:endParaRPr lang="en-US" dirty="0"/>
          </a:p>
        </p:txBody>
      </p:sp>
      <p:sp>
        <p:nvSpPr>
          <p:cNvPr id="3" name="CasellaDiTesto 2"/>
          <p:cNvSpPr txBox="1"/>
          <p:nvPr/>
        </p:nvSpPr>
        <p:spPr>
          <a:xfrm>
            <a:off x="436728" y="327546"/>
            <a:ext cx="10469597" cy="523220"/>
          </a:xfrm>
          <a:prstGeom prst="rect">
            <a:avLst/>
          </a:prstGeom>
          <a:noFill/>
        </p:spPr>
        <p:txBody>
          <a:bodyPr wrap="none" rtlCol="0">
            <a:spAutoFit/>
          </a:bodyPr>
          <a:lstStyle/>
          <a:p>
            <a:r>
              <a:rPr lang="it-IT" sz="2800" b="1" dirty="0"/>
              <a:t>UN BILANCIO AL 31 MAGGIO 2020 NECESSARIAMENTE PROVVISORIO</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7332955" y="1116968"/>
            <a:ext cx="4465345" cy="4713021"/>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Dopo un quinquennio di crescita ininterrotta, </a:t>
            </a:r>
            <a:r>
              <a:rPr lang="it-IT" sz="1700" b="1" dirty="0">
                <a:latin typeface="Calibri" panose="020F0502020204030204" pitchFamily="34" charset="0"/>
                <a:ea typeface="Calibri" panose="020F0502020204030204" pitchFamily="34" charset="0"/>
                <a:cs typeface="Times New Roman" panose="02020603050405020304" pitchFamily="18" charset="0"/>
              </a:rPr>
              <a:t>nei primi cinque mesi del 2020 le posizioni dipendenti registrano una severa variazione negativa</a:t>
            </a:r>
            <a:r>
              <a:rPr lang="it-IT" sz="1700" dirty="0">
                <a:latin typeface="Calibri" panose="020F0502020204030204" pitchFamily="34" charset="0"/>
                <a:ea typeface="Calibri" panose="020F0502020204030204" pitchFamily="34" charset="0"/>
                <a:cs typeface="Times New Roman" panose="02020603050405020304" pitchFamily="18" charset="0"/>
              </a:rPr>
              <a:t>, misurata dai saldi destagionalizzati fra attivazioni e cessazioni: </a:t>
            </a:r>
            <a:r>
              <a:rPr lang="it-IT" sz="1700" b="1" dirty="0">
                <a:latin typeface="Calibri" panose="020F0502020204030204" pitchFamily="34" charset="0"/>
                <a:ea typeface="Calibri" panose="020F0502020204030204" pitchFamily="34" charset="0"/>
                <a:cs typeface="Times New Roman" panose="02020603050405020304" pitchFamily="18" charset="0"/>
              </a:rPr>
              <a:t>14.972 posizioni in meno a marzo e 16.339 ad aprile.</a:t>
            </a:r>
            <a:endParaRPr lang="it-IT" sz="1700" b="1" i="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ctr">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Le </a:t>
            </a:r>
            <a:r>
              <a:rPr lang="it-IT" sz="1700" b="1" dirty="0">
                <a:latin typeface="Calibri" panose="020F0502020204030204" pitchFamily="34" charset="0"/>
                <a:ea typeface="Calibri" panose="020F0502020204030204" pitchFamily="34" charset="0"/>
                <a:cs typeface="Times New Roman" panose="02020603050405020304" pitchFamily="18" charset="0"/>
              </a:rPr>
              <a:t>assunzioni</a:t>
            </a:r>
            <a:r>
              <a:rPr lang="it-IT" sz="1700" dirty="0">
                <a:latin typeface="Calibri" panose="020F0502020204030204" pitchFamily="34" charset="0"/>
                <a:ea typeface="Calibri" panose="020F0502020204030204" pitchFamily="34" charset="0"/>
                <a:cs typeface="Times New Roman" panose="02020603050405020304" pitchFamily="18" charset="0"/>
              </a:rPr>
              <a:t> hanno infatti toccato un punto di </a:t>
            </a:r>
            <a:r>
              <a:rPr lang="it-IT" sz="1700" b="1" dirty="0">
                <a:latin typeface="Calibri" panose="020F0502020204030204" pitchFamily="34" charset="0"/>
                <a:ea typeface="Calibri" panose="020F0502020204030204" pitchFamily="34" charset="0"/>
                <a:cs typeface="Times New Roman" panose="02020603050405020304" pitchFamily="18" charset="0"/>
              </a:rPr>
              <a:t>minimo storico ad aprile</a:t>
            </a:r>
            <a:r>
              <a:rPr lang="it-IT" sz="1700" dirty="0">
                <a:latin typeface="Calibri" panose="020F0502020204030204" pitchFamily="34" charset="0"/>
                <a:ea typeface="Calibri" panose="020F0502020204030204" pitchFamily="34" charset="0"/>
                <a:cs typeface="Times New Roman" panose="02020603050405020304" pitchFamily="18" charset="0"/>
              </a:rPr>
              <a:t>: 24.690, il 68,3% in meno rispetto al mese di aprile del 2019.</a:t>
            </a:r>
            <a:endParaRPr lang="it-IT" sz="17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A maggio le attivazioni dei rapporti di lavoro dipendente hanno registrato una variazione congiunturale significativamente positiva (40,4% in più rispetto al mese di aprile)</a:t>
            </a:r>
            <a:r>
              <a:rPr lang="it-IT" sz="1700" dirty="0">
                <a:latin typeface="Calibri" panose="020F0502020204030204" pitchFamily="34" charset="0"/>
                <a:ea typeface="Calibri" panose="020F0502020204030204" pitchFamily="34" charset="0"/>
                <a:cs typeface="Times New Roman" panose="02020603050405020304" pitchFamily="18" charset="0"/>
              </a:rPr>
              <a:t>, di modo che la</a:t>
            </a:r>
            <a:r>
              <a:rPr lang="it-IT" sz="1700" b="1" dirty="0">
                <a:latin typeface="Calibri" panose="020F0502020204030204" pitchFamily="34" charset="0"/>
                <a:ea typeface="Calibri" panose="020F0502020204030204" pitchFamily="34" charset="0"/>
                <a:cs typeface="Times New Roman" panose="02020603050405020304" pitchFamily="18" charset="0"/>
              </a:rPr>
              <a:t> </a:t>
            </a:r>
            <a:r>
              <a:rPr lang="it-IT" sz="1700" dirty="0">
                <a:latin typeface="Calibri" panose="020F0502020204030204" pitchFamily="34" charset="0"/>
                <a:ea typeface="Calibri" panose="020F0502020204030204" pitchFamily="34" charset="0"/>
                <a:cs typeface="Times New Roman" panose="02020603050405020304" pitchFamily="18" charset="0"/>
              </a:rPr>
              <a:t>perdita di posizioni dipendenti nel mese di riferimento si è ridotta a 6.751 unità (al netto dei fenomeni di stagionalità).</a:t>
            </a:r>
          </a:p>
        </p:txBody>
      </p:sp>
      <p:sp>
        <p:nvSpPr>
          <p:cNvPr id="9" name="Rettangolo 8"/>
          <p:cNvSpPr/>
          <p:nvPr/>
        </p:nvSpPr>
        <p:spPr>
          <a:xfrm>
            <a:off x="8771138" y="5915166"/>
            <a:ext cx="3062796" cy="307777"/>
          </a:xfrm>
          <a:prstGeom prst="rect">
            <a:avLst/>
          </a:prstGeom>
        </p:spPr>
        <p:txBody>
          <a:bodyPr wrap="square">
            <a:spAutoFit/>
          </a:bodyPr>
          <a:lstStyle/>
          <a:p>
            <a:r>
              <a:rPr lang="it-IT" sz="1400" i="1" dirty="0"/>
              <a:t>Elaborazioni su dati SILER, maggio 2020</a:t>
            </a:r>
          </a:p>
        </p:txBody>
      </p:sp>
      <p:pic>
        <p:nvPicPr>
          <p:cNvPr id="17" name="Immagine 16">
            <a:extLst>
              <a:ext uri="{FF2B5EF4-FFF2-40B4-BE49-F238E27FC236}">
                <a16:creationId xmlns:a16="http://schemas.microsoft.com/office/drawing/2014/main" id="{0EDCD88D-04B6-447E-8EAE-6E331606C14E}"/>
              </a:ext>
            </a:extLst>
          </p:cNvPr>
          <p:cNvPicPr>
            <a:picLocks noChangeAspect="1"/>
          </p:cNvPicPr>
          <p:nvPr/>
        </p:nvPicPr>
        <p:blipFill rotWithShape="1">
          <a:blip r:embed="rId2"/>
          <a:srcRect b="6481"/>
          <a:stretch/>
        </p:blipFill>
        <p:spPr>
          <a:xfrm>
            <a:off x="520700" y="1160509"/>
            <a:ext cx="6846407" cy="4514575"/>
          </a:xfrm>
          <a:prstGeom prst="rect">
            <a:avLst/>
          </a:prstGeom>
        </p:spPr>
      </p:pic>
    </p:spTree>
    <p:extLst>
      <p:ext uri="{BB962C8B-B14F-4D97-AF65-F5344CB8AC3E}">
        <p14:creationId xmlns:p14="http://schemas.microsoft.com/office/powerpoint/2010/main" val="13311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36728" y="327546"/>
            <a:ext cx="11807591" cy="523220"/>
          </a:xfrm>
          <a:prstGeom prst="rect">
            <a:avLst/>
          </a:prstGeom>
          <a:noFill/>
        </p:spPr>
        <p:txBody>
          <a:bodyPr wrap="none" rtlCol="0">
            <a:spAutoFit/>
          </a:bodyPr>
          <a:lstStyle/>
          <a:p>
            <a:r>
              <a:rPr lang="it-IT" sz="2700" b="1" dirty="0"/>
              <a:t>LA VARIAZIONE DELLE POSIZIONI DIPENDENTI PER TIPOLOGIA CONTRATTUALE</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7332955" y="1116968"/>
            <a:ext cx="4465345" cy="4713021"/>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Nel </a:t>
            </a:r>
            <a:r>
              <a:rPr lang="it-IT" sz="1700" b="1" dirty="0">
                <a:latin typeface="Calibri" panose="020F0502020204030204" pitchFamily="34" charset="0"/>
                <a:ea typeface="Calibri" panose="020F0502020204030204" pitchFamily="34" charset="0"/>
                <a:cs typeface="Times New Roman" panose="02020603050405020304" pitchFamily="18" charset="0"/>
              </a:rPr>
              <a:t>periodo marzo-maggio 2020</a:t>
            </a:r>
            <a:r>
              <a:rPr lang="it-IT" sz="1700" dirty="0">
                <a:latin typeface="Calibri" panose="020F0502020204030204" pitchFamily="34" charset="0"/>
                <a:ea typeface="Calibri" panose="020F0502020204030204" pitchFamily="34" charset="0"/>
                <a:cs typeface="Times New Roman" panose="02020603050405020304" pitchFamily="18" charset="0"/>
              </a:rPr>
              <a:t>, interessato dall’emergenza COVID-19, le attuali stime, suscettibili di revisione, indicano una </a:t>
            </a:r>
            <a:r>
              <a:rPr lang="it-IT" sz="1700" b="1" dirty="0">
                <a:latin typeface="Calibri" panose="020F0502020204030204" pitchFamily="34" charset="0"/>
                <a:ea typeface="Calibri" panose="020F0502020204030204" pitchFamily="34" charset="0"/>
                <a:cs typeface="Times New Roman" panose="02020603050405020304" pitchFamily="18" charset="0"/>
              </a:rPr>
              <a:t>perdita complessiva di posizioni dipendenti pari a 38.061 unità</a:t>
            </a:r>
            <a:r>
              <a:rPr lang="it-IT" sz="1700" dirty="0">
                <a:latin typeface="Calibri" panose="020F0502020204030204" pitchFamily="34" charset="0"/>
                <a:ea typeface="Calibri" panose="020F0502020204030204" pitchFamily="34" charset="0"/>
                <a:cs typeface="Times New Roman" panose="02020603050405020304" pitchFamily="18" charset="0"/>
              </a:rPr>
              <a:t>, come dato destagionalizzato.</a:t>
            </a:r>
            <a:endParaRPr lang="it-IT" sz="1700" i="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Tale perdita di posizioni dipendenti è stata </a:t>
            </a:r>
            <a:r>
              <a:rPr lang="it-IT" sz="1700" b="1" dirty="0">
                <a:latin typeface="Calibri" panose="020F0502020204030204" pitchFamily="34" charset="0"/>
                <a:ea typeface="Calibri" panose="020F0502020204030204" pitchFamily="34" charset="0"/>
                <a:cs typeface="Times New Roman" panose="02020603050405020304" pitchFamily="18" charset="0"/>
              </a:rPr>
              <a:t>prevalentemente</a:t>
            </a:r>
            <a:r>
              <a:rPr lang="it-IT" sz="1700" dirty="0">
                <a:latin typeface="Calibri" panose="020F0502020204030204" pitchFamily="34" charset="0"/>
                <a:ea typeface="Calibri" panose="020F0502020204030204" pitchFamily="34" charset="0"/>
                <a:cs typeface="Times New Roman" panose="02020603050405020304" pitchFamily="18" charset="0"/>
              </a:rPr>
              <a:t> </a:t>
            </a:r>
            <a:r>
              <a:rPr lang="it-IT" sz="1700" b="1" dirty="0">
                <a:latin typeface="Calibri" panose="020F0502020204030204" pitchFamily="34" charset="0"/>
                <a:ea typeface="Calibri" panose="020F0502020204030204" pitchFamily="34" charset="0"/>
                <a:cs typeface="Times New Roman" panose="02020603050405020304" pitchFamily="18" charset="0"/>
              </a:rPr>
              <a:t>a carico delle posizioni a tempo determinato (-30.076) e nel lavoro somministrato </a:t>
            </a:r>
            <a:r>
              <a:rPr lang="it-IT" sz="1700" dirty="0">
                <a:latin typeface="Calibri" panose="020F0502020204030204" pitchFamily="34" charset="0"/>
                <a:ea typeface="Calibri" panose="020F0502020204030204" pitchFamily="34" charset="0"/>
                <a:cs typeface="Times New Roman" panose="02020603050405020304" pitchFamily="18" charset="0"/>
              </a:rPr>
              <a:t>(</a:t>
            </a:r>
            <a:r>
              <a:rPr lang="it-IT" sz="1700" b="1" dirty="0">
                <a:latin typeface="Calibri" panose="020F0502020204030204" pitchFamily="34" charset="0"/>
                <a:ea typeface="Calibri" panose="020F0502020204030204" pitchFamily="34" charset="0"/>
                <a:cs typeface="Times New Roman" panose="02020603050405020304" pitchFamily="18" charset="0"/>
              </a:rPr>
              <a:t>-9.870</a:t>
            </a:r>
            <a:r>
              <a:rPr lang="it-IT" sz="1700" dirty="0">
                <a:latin typeface="Calibri" panose="020F0502020204030204" pitchFamily="34" charset="0"/>
                <a:ea typeface="Calibri" panose="020F0502020204030204" pitchFamily="34" charset="0"/>
                <a:cs typeface="Times New Roman" panose="02020603050405020304" pitchFamily="18" charset="0"/>
              </a:rPr>
              <a:t>,</a:t>
            </a:r>
            <a:r>
              <a:rPr lang="it-IT" sz="1700" b="1" dirty="0">
                <a:latin typeface="Calibri" panose="020F0502020204030204" pitchFamily="34" charset="0"/>
                <a:ea typeface="Calibri" panose="020F0502020204030204" pitchFamily="34" charset="0"/>
                <a:cs typeface="Times New Roman" panose="02020603050405020304" pitchFamily="18" charset="0"/>
              </a:rPr>
              <a:t> </a:t>
            </a:r>
            <a:r>
              <a:rPr lang="it-IT" sz="1700" dirty="0">
                <a:latin typeface="Calibri" panose="020F0502020204030204" pitchFamily="34" charset="0"/>
                <a:ea typeface="Calibri" panose="020F0502020204030204" pitchFamily="34" charset="0"/>
                <a:cs typeface="Times New Roman" panose="02020603050405020304" pitchFamily="18" charset="0"/>
              </a:rPr>
              <a:t>stima quest’ultima associata ad un maggior grado d’incertezza). </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Il lavoro a tempo indeterminato risulta al momento ancora al riparo della protezione offerta dagli ammortizzatori sociali, nonché dalla sospensione dei licenziamenti</a:t>
            </a:r>
            <a:r>
              <a:rPr lang="it-IT" sz="1700" dirty="0">
                <a:latin typeface="Calibri" panose="020F0502020204030204" pitchFamily="34" charset="0"/>
                <a:ea typeface="Calibri" panose="020F0502020204030204" pitchFamily="34" charset="0"/>
                <a:cs typeface="Times New Roman" panose="02020603050405020304" pitchFamily="18" charset="0"/>
              </a:rPr>
              <a:t>,</a:t>
            </a:r>
            <a:r>
              <a:rPr lang="it-IT" sz="1700" b="1" dirty="0">
                <a:latin typeface="Calibri" panose="020F0502020204030204" pitchFamily="34" charset="0"/>
                <a:ea typeface="Calibri" panose="020F0502020204030204" pitchFamily="34" charset="0"/>
                <a:cs typeface="Times New Roman" panose="02020603050405020304" pitchFamily="18" charset="0"/>
              </a:rPr>
              <a:t> </a:t>
            </a:r>
            <a:r>
              <a:rPr lang="it-IT" sz="1700" dirty="0">
                <a:latin typeface="Calibri" panose="020F0502020204030204" pitchFamily="34" charset="0"/>
                <a:ea typeface="Calibri" panose="020F0502020204030204" pitchFamily="34" charset="0"/>
                <a:cs typeface="Times New Roman" panose="02020603050405020304" pitchFamily="18" charset="0"/>
              </a:rPr>
              <a:t>mentre si rileverebbe una più modesta contrazione delle posizioni in apprendistato (-4.350).</a:t>
            </a:r>
          </a:p>
        </p:txBody>
      </p:sp>
      <p:sp>
        <p:nvSpPr>
          <p:cNvPr id="9" name="Rettangolo 8"/>
          <p:cNvSpPr/>
          <p:nvPr/>
        </p:nvSpPr>
        <p:spPr>
          <a:xfrm>
            <a:off x="8771138" y="5915166"/>
            <a:ext cx="3062796" cy="307777"/>
          </a:xfrm>
          <a:prstGeom prst="rect">
            <a:avLst/>
          </a:prstGeom>
        </p:spPr>
        <p:txBody>
          <a:bodyPr wrap="square">
            <a:spAutoFit/>
          </a:bodyPr>
          <a:lstStyle/>
          <a:p>
            <a:r>
              <a:rPr lang="it-IT" sz="1400" i="1" dirty="0"/>
              <a:t>Elaborazioni su dati SILER, maggio 2020</a:t>
            </a:r>
          </a:p>
        </p:txBody>
      </p:sp>
      <p:pic>
        <p:nvPicPr>
          <p:cNvPr id="4" name="Immagine 3">
            <a:extLst>
              <a:ext uri="{FF2B5EF4-FFF2-40B4-BE49-F238E27FC236}">
                <a16:creationId xmlns:a16="http://schemas.microsoft.com/office/drawing/2014/main" id="{EFD1D71C-A267-4FC5-AC0C-CC86C745F89D}"/>
              </a:ext>
            </a:extLst>
          </p:cNvPr>
          <p:cNvPicPr>
            <a:picLocks noChangeAspect="1"/>
          </p:cNvPicPr>
          <p:nvPr/>
        </p:nvPicPr>
        <p:blipFill rotWithShape="1">
          <a:blip r:embed="rId2"/>
          <a:srcRect b="6470"/>
          <a:stretch/>
        </p:blipFill>
        <p:spPr>
          <a:xfrm>
            <a:off x="520700" y="1116968"/>
            <a:ext cx="6424803" cy="4030496"/>
          </a:xfrm>
          <a:prstGeom prst="rect">
            <a:avLst/>
          </a:prstGeom>
        </p:spPr>
      </p:pic>
    </p:spTree>
    <p:extLst>
      <p:ext uri="{BB962C8B-B14F-4D97-AF65-F5344CB8AC3E}">
        <p14:creationId xmlns:p14="http://schemas.microsoft.com/office/powerpoint/2010/main" val="268496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a:t>
            </a:fld>
            <a:endParaRPr lang="en-US"/>
          </a:p>
        </p:txBody>
      </p:sp>
      <p:sp>
        <p:nvSpPr>
          <p:cNvPr id="3" name="CasellaDiTesto 2"/>
          <p:cNvSpPr txBox="1"/>
          <p:nvPr/>
        </p:nvSpPr>
        <p:spPr>
          <a:xfrm>
            <a:off x="436728" y="327546"/>
            <a:ext cx="1350050" cy="584775"/>
          </a:xfrm>
          <a:prstGeom prst="rect">
            <a:avLst/>
          </a:prstGeom>
          <a:noFill/>
        </p:spPr>
        <p:txBody>
          <a:bodyPr wrap="none" rtlCol="0">
            <a:spAutoFit/>
          </a:bodyPr>
          <a:lstStyle/>
          <a:p>
            <a:r>
              <a:rPr lang="it-IT" sz="3200" b="1" dirty="0"/>
              <a:t>INDICE</a:t>
            </a:r>
          </a:p>
        </p:txBody>
      </p:sp>
      <p:cxnSp>
        <p:nvCxnSpPr>
          <p:cNvPr id="8" name="Connettore diritto 7"/>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491036" y="5099294"/>
            <a:ext cx="11307263" cy="723275"/>
          </a:xfrm>
          <a:prstGeom prst="rect">
            <a:avLst/>
          </a:prstGeom>
          <a:noFill/>
        </p:spPr>
        <p:txBody>
          <a:bodyPr wrap="square" rtlCol="0">
            <a:spAutoFit/>
          </a:bodyPr>
          <a:lstStyle/>
          <a:p>
            <a:pPr>
              <a:spcBef>
                <a:spcPts val="300"/>
              </a:spcBef>
              <a:spcAft>
                <a:spcPts val="300"/>
              </a:spcAft>
            </a:pPr>
            <a:r>
              <a:rPr lang="it-IT" i="1" dirty="0"/>
              <a:t>Nota a cura dell’Agenzia regionale per il lavoro dell’Emilia-Romagna, realizzata con il supporto tecnico di ART-ER.</a:t>
            </a:r>
          </a:p>
          <a:p>
            <a:pPr>
              <a:spcBef>
                <a:spcPts val="300"/>
              </a:spcBef>
              <a:spcAft>
                <a:spcPts val="300"/>
              </a:spcAft>
            </a:pPr>
            <a:r>
              <a:rPr lang="it-IT" i="1" dirty="0"/>
              <a:t>La redazione del report è stata ultimata il 10 luglio 2020. Si autorizza la riproduzione con citazione della fonte.</a:t>
            </a:r>
          </a:p>
        </p:txBody>
      </p:sp>
      <p:sp>
        <p:nvSpPr>
          <p:cNvPr id="4" name="CasellaDiTesto 3"/>
          <p:cNvSpPr txBox="1"/>
          <p:nvPr/>
        </p:nvSpPr>
        <p:spPr>
          <a:xfrm>
            <a:off x="440555" y="1796920"/>
            <a:ext cx="5614999" cy="400110"/>
          </a:xfrm>
          <a:prstGeom prst="rect">
            <a:avLst/>
          </a:prstGeom>
          <a:noFill/>
        </p:spPr>
        <p:txBody>
          <a:bodyPr wrap="none" rtlCol="0">
            <a:spAutoFit/>
          </a:bodyPr>
          <a:lstStyle/>
          <a:p>
            <a:r>
              <a:rPr lang="it-IT" sz="2000" dirty="0"/>
              <a:t>Principali evidenze……………………………………………….... </a:t>
            </a:r>
          </a:p>
        </p:txBody>
      </p:sp>
      <p:sp>
        <p:nvSpPr>
          <p:cNvPr id="6" name="CasellaDiTesto 5"/>
          <p:cNvSpPr txBox="1"/>
          <p:nvPr/>
        </p:nvSpPr>
        <p:spPr>
          <a:xfrm>
            <a:off x="5752725" y="1776030"/>
            <a:ext cx="314510" cy="400110"/>
          </a:xfrm>
          <a:prstGeom prst="rect">
            <a:avLst/>
          </a:prstGeom>
          <a:noFill/>
        </p:spPr>
        <p:txBody>
          <a:bodyPr wrap="none" rtlCol="0">
            <a:spAutoFit/>
          </a:bodyPr>
          <a:lstStyle/>
          <a:p>
            <a:r>
              <a:rPr lang="it-IT" sz="2000" dirty="0"/>
              <a:t>5</a:t>
            </a:r>
          </a:p>
        </p:txBody>
      </p:sp>
      <p:sp>
        <p:nvSpPr>
          <p:cNvPr id="13" name="CasellaDiTesto 12"/>
          <p:cNvSpPr txBox="1"/>
          <p:nvPr/>
        </p:nvSpPr>
        <p:spPr>
          <a:xfrm>
            <a:off x="440554" y="1288467"/>
            <a:ext cx="5560946" cy="400110"/>
          </a:xfrm>
          <a:prstGeom prst="rect">
            <a:avLst/>
          </a:prstGeom>
          <a:noFill/>
        </p:spPr>
        <p:txBody>
          <a:bodyPr wrap="none" rtlCol="0">
            <a:spAutoFit/>
          </a:bodyPr>
          <a:lstStyle/>
          <a:p>
            <a:r>
              <a:rPr lang="it-IT" sz="2000" dirty="0"/>
              <a:t>Premessa…………………………………………….………………... </a:t>
            </a:r>
          </a:p>
        </p:txBody>
      </p:sp>
      <p:sp>
        <p:nvSpPr>
          <p:cNvPr id="14" name="CasellaDiTesto 13"/>
          <p:cNvSpPr txBox="1"/>
          <p:nvPr/>
        </p:nvSpPr>
        <p:spPr>
          <a:xfrm>
            <a:off x="5752725" y="1288467"/>
            <a:ext cx="314510" cy="400110"/>
          </a:xfrm>
          <a:prstGeom prst="rect">
            <a:avLst/>
          </a:prstGeom>
          <a:noFill/>
        </p:spPr>
        <p:txBody>
          <a:bodyPr wrap="none" rtlCol="0">
            <a:spAutoFit/>
          </a:bodyPr>
          <a:lstStyle/>
          <a:p>
            <a:r>
              <a:rPr lang="it-IT" sz="2000" dirty="0"/>
              <a:t>3</a:t>
            </a:r>
          </a:p>
        </p:txBody>
      </p:sp>
      <p:sp>
        <p:nvSpPr>
          <p:cNvPr id="19" name="CasellaDiTesto 18"/>
          <p:cNvSpPr txBox="1"/>
          <p:nvPr/>
        </p:nvSpPr>
        <p:spPr>
          <a:xfrm>
            <a:off x="440554" y="2340974"/>
            <a:ext cx="5551456" cy="707886"/>
          </a:xfrm>
          <a:prstGeom prst="rect">
            <a:avLst/>
          </a:prstGeom>
          <a:noFill/>
        </p:spPr>
        <p:txBody>
          <a:bodyPr wrap="none" rtlCol="0">
            <a:spAutoFit/>
          </a:bodyPr>
          <a:lstStyle/>
          <a:p>
            <a:r>
              <a:rPr lang="it-IT" sz="2000" dirty="0"/>
              <a:t>1. Occupazione, disoccupazione e popolazione</a:t>
            </a:r>
          </a:p>
          <a:p>
            <a:r>
              <a:rPr lang="it-IT" sz="2000" dirty="0"/>
              <a:t>inattiva nel I trimestre 2020……………………..…….…….. </a:t>
            </a:r>
          </a:p>
        </p:txBody>
      </p:sp>
      <p:sp>
        <p:nvSpPr>
          <p:cNvPr id="20" name="CasellaDiTesto 19"/>
          <p:cNvSpPr txBox="1"/>
          <p:nvPr/>
        </p:nvSpPr>
        <p:spPr>
          <a:xfrm>
            <a:off x="5607585" y="2648750"/>
            <a:ext cx="429926" cy="400110"/>
          </a:xfrm>
          <a:prstGeom prst="rect">
            <a:avLst/>
          </a:prstGeom>
          <a:noFill/>
        </p:spPr>
        <p:txBody>
          <a:bodyPr wrap="square" rtlCol="0">
            <a:spAutoFit/>
          </a:bodyPr>
          <a:lstStyle/>
          <a:p>
            <a:r>
              <a:rPr lang="it-IT" sz="2000" dirty="0"/>
              <a:t>  9</a:t>
            </a:r>
          </a:p>
        </p:txBody>
      </p:sp>
      <p:sp>
        <p:nvSpPr>
          <p:cNvPr id="21" name="CasellaDiTesto 20"/>
          <p:cNvSpPr txBox="1"/>
          <p:nvPr/>
        </p:nvSpPr>
        <p:spPr>
          <a:xfrm>
            <a:off x="440555" y="3196571"/>
            <a:ext cx="5490799" cy="707886"/>
          </a:xfrm>
          <a:prstGeom prst="rect">
            <a:avLst/>
          </a:prstGeom>
          <a:noFill/>
        </p:spPr>
        <p:txBody>
          <a:bodyPr wrap="none" rtlCol="0">
            <a:spAutoFit/>
          </a:bodyPr>
          <a:lstStyle/>
          <a:p>
            <a:r>
              <a:rPr lang="it-IT" sz="2000" dirty="0"/>
              <a:t>2. Attivazioni, cessazioni e saldo delle posizioni di </a:t>
            </a:r>
          </a:p>
          <a:p>
            <a:r>
              <a:rPr lang="it-IT" sz="2000" dirty="0"/>
              <a:t>lavoro dipendente nei primi 5 mesi del 2020…….…</a:t>
            </a:r>
          </a:p>
        </p:txBody>
      </p:sp>
      <p:sp>
        <p:nvSpPr>
          <p:cNvPr id="25" name="CasellaDiTesto 24"/>
          <p:cNvSpPr txBox="1"/>
          <p:nvPr/>
        </p:nvSpPr>
        <p:spPr>
          <a:xfrm>
            <a:off x="5677203" y="3446745"/>
            <a:ext cx="444352" cy="400110"/>
          </a:xfrm>
          <a:prstGeom prst="rect">
            <a:avLst/>
          </a:prstGeom>
          <a:noFill/>
        </p:spPr>
        <p:txBody>
          <a:bodyPr wrap="none" rtlCol="0">
            <a:spAutoFit/>
          </a:bodyPr>
          <a:lstStyle/>
          <a:p>
            <a:r>
              <a:rPr lang="it-IT" sz="2000" dirty="0"/>
              <a:t>16</a:t>
            </a:r>
          </a:p>
        </p:txBody>
      </p:sp>
      <p:sp>
        <p:nvSpPr>
          <p:cNvPr id="26" name="CasellaDiTesto 25"/>
          <p:cNvSpPr txBox="1"/>
          <p:nvPr/>
        </p:nvSpPr>
        <p:spPr>
          <a:xfrm>
            <a:off x="6147134" y="1303189"/>
            <a:ext cx="5552161" cy="1015663"/>
          </a:xfrm>
          <a:prstGeom prst="rect">
            <a:avLst/>
          </a:prstGeom>
          <a:noFill/>
        </p:spPr>
        <p:txBody>
          <a:bodyPr wrap="none" rtlCol="0">
            <a:spAutoFit/>
          </a:bodyPr>
          <a:lstStyle/>
          <a:p>
            <a:r>
              <a:rPr lang="it-IT" sz="2000" dirty="0"/>
              <a:t>3. Misure per la gestione della fase di emergenza.</a:t>
            </a:r>
          </a:p>
          <a:p>
            <a:r>
              <a:rPr lang="it-IT" sz="2000" dirty="0"/>
              <a:t>Focus su ammortizzatori sociali e alcune altre </a:t>
            </a:r>
          </a:p>
          <a:p>
            <a:r>
              <a:rPr lang="it-IT" sz="2000" dirty="0"/>
              <a:t>misure di sostegno al reddito in Emilia-Romagna……</a:t>
            </a:r>
          </a:p>
        </p:txBody>
      </p:sp>
      <p:sp>
        <p:nvSpPr>
          <p:cNvPr id="27" name="CasellaDiTesto 26"/>
          <p:cNvSpPr txBox="1"/>
          <p:nvPr/>
        </p:nvSpPr>
        <p:spPr>
          <a:xfrm>
            <a:off x="11477119" y="1845582"/>
            <a:ext cx="444352" cy="400110"/>
          </a:xfrm>
          <a:prstGeom prst="rect">
            <a:avLst/>
          </a:prstGeom>
          <a:noFill/>
        </p:spPr>
        <p:txBody>
          <a:bodyPr wrap="none" rtlCol="0">
            <a:spAutoFit/>
          </a:bodyPr>
          <a:lstStyle/>
          <a:p>
            <a:r>
              <a:rPr lang="it-IT" sz="2000" dirty="0"/>
              <a:t>24</a:t>
            </a:r>
          </a:p>
        </p:txBody>
      </p:sp>
    </p:spTree>
    <p:extLst>
      <p:ext uri="{BB962C8B-B14F-4D97-AF65-F5344CB8AC3E}">
        <p14:creationId xmlns:p14="http://schemas.microsoft.com/office/powerpoint/2010/main" val="4257129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36728" y="327546"/>
            <a:ext cx="11776365" cy="553998"/>
          </a:xfrm>
          <a:prstGeom prst="rect">
            <a:avLst/>
          </a:prstGeom>
          <a:noFill/>
        </p:spPr>
        <p:txBody>
          <a:bodyPr wrap="none" rtlCol="0">
            <a:spAutoFit/>
          </a:bodyPr>
          <a:lstStyle/>
          <a:p>
            <a:r>
              <a:rPr lang="it-IT" sz="2900" b="1" dirty="0"/>
              <a:t>LA VARIAZIONE DELLE POSIZIONI DIPENDENTI PER ATTIVITÀ ECONOMICA</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7332955" y="1116968"/>
            <a:ext cx="4465345" cy="2956387"/>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Nel periodo marzo-maggio 2020 la perdita complessiva di posizioni dipendenti</a:t>
            </a:r>
            <a:r>
              <a:rPr lang="it-IT" sz="1700" dirty="0">
                <a:latin typeface="Calibri" panose="020F0502020204030204" pitchFamily="34" charset="0"/>
                <a:ea typeface="Calibri" panose="020F0502020204030204" pitchFamily="34" charset="0"/>
                <a:cs typeface="Times New Roman" panose="02020603050405020304" pitchFamily="18" charset="0"/>
              </a:rPr>
              <a:t> </a:t>
            </a:r>
            <a:r>
              <a:rPr lang="it-IT" sz="1700" b="1" dirty="0">
                <a:latin typeface="Calibri" panose="020F0502020204030204" pitchFamily="34" charset="0"/>
                <a:ea typeface="Calibri" panose="020F0502020204030204" pitchFamily="34" charset="0"/>
                <a:cs typeface="Times New Roman" panose="02020603050405020304" pitchFamily="18" charset="0"/>
              </a:rPr>
              <a:t>si è concentrata principalmente nei macrosettori commercio, alberghi e ristoranti (-16.411), altre attività dei servizi (-9.442) </a:t>
            </a:r>
            <a:r>
              <a:rPr lang="it-IT" sz="1700" dirty="0">
                <a:latin typeface="Calibri" panose="020F0502020204030204" pitchFamily="34" charset="0"/>
                <a:ea typeface="Calibri" panose="020F0502020204030204" pitchFamily="34" charset="0"/>
                <a:cs typeface="Times New Roman" panose="02020603050405020304" pitchFamily="18" charset="0"/>
              </a:rPr>
              <a:t>e industria in senso stretto (-7.718) (dati destagionalizzati).</a:t>
            </a:r>
          </a:p>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Modesta la negativa variazione congiunturale nelle costruzioni e ancora poco significativa quella in agricoltura, data la destabilizzazione del «pattern» stagionale dei flussi di lavoro.</a:t>
            </a:r>
          </a:p>
        </p:txBody>
      </p:sp>
      <p:sp>
        <p:nvSpPr>
          <p:cNvPr id="9" name="Rettangolo 8"/>
          <p:cNvSpPr/>
          <p:nvPr/>
        </p:nvSpPr>
        <p:spPr>
          <a:xfrm>
            <a:off x="8771138" y="5915166"/>
            <a:ext cx="3062796" cy="307777"/>
          </a:xfrm>
          <a:prstGeom prst="rect">
            <a:avLst/>
          </a:prstGeom>
        </p:spPr>
        <p:txBody>
          <a:bodyPr wrap="square">
            <a:spAutoFit/>
          </a:bodyPr>
          <a:lstStyle/>
          <a:p>
            <a:r>
              <a:rPr lang="it-IT" sz="1400" i="1" dirty="0"/>
              <a:t>Elaborazioni su dati SILER, maggio 2020</a:t>
            </a:r>
          </a:p>
        </p:txBody>
      </p:sp>
      <p:pic>
        <p:nvPicPr>
          <p:cNvPr id="7" name="Immagine 6">
            <a:extLst>
              <a:ext uri="{FF2B5EF4-FFF2-40B4-BE49-F238E27FC236}">
                <a16:creationId xmlns:a16="http://schemas.microsoft.com/office/drawing/2014/main" id="{DA2EA6F2-1A1E-4BB4-8892-65954AA6971D}"/>
              </a:ext>
            </a:extLst>
          </p:cNvPr>
          <p:cNvPicPr>
            <a:picLocks noChangeAspect="1"/>
          </p:cNvPicPr>
          <p:nvPr/>
        </p:nvPicPr>
        <p:blipFill rotWithShape="1">
          <a:blip r:embed="rId2"/>
          <a:srcRect b="8630"/>
          <a:stretch/>
        </p:blipFill>
        <p:spPr>
          <a:xfrm>
            <a:off x="520700" y="1074594"/>
            <a:ext cx="6672005" cy="3308504"/>
          </a:xfrm>
          <a:prstGeom prst="rect">
            <a:avLst/>
          </a:prstGeom>
        </p:spPr>
      </p:pic>
      <p:sp>
        <p:nvSpPr>
          <p:cNvPr id="15" name="Freccia curva 14">
            <a:extLst>
              <a:ext uri="{FF2B5EF4-FFF2-40B4-BE49-F238E27FC236}">
                <a16:creationId xmlns:a16="http://schemas.microsoft.com/office/drawing/2014/main" id="{8A04130F-59A0-42E5-B52F-3A7AF04B4B80}"/>
              </a:ext>
            </a:extLst>
          </p:cNvPr>
          <p:cNvSpPr/>
          <p:nvPr/>
        </p:nvSpPr>
        <p:spPr>
          <a:xfrm flipV="1">
            <a:off x="6309897" y="4507461"/>
            <a:ext cx="793195" cy="862899"/>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chemeClr val="tx1"/>
              </a:solidFill>
            </a:endParaRPr>
          </a:p>
        </p:txBody>
      </p:sp>
      <p:sp>
        <p:nvSpPr>
          <p:cNvPr id="17" name="CasellaDiTesto 16">
            <a:extLst>
              <a:ext uri="{FF2B5EF4-FFF2-40B4-BE49-F238E27FC236}">
                <a16:creationId xmlns:a16="http://schemas.microsoft.com/office/drawing/2014/main" id="{E7DF75C7-DDD0-4820-8293-86482777F16C}"/>
              </a:ext>
            </a:extLst>
          </p:cNvPr>
          <p:cNvSpPr txBox="1"/>
          <p:nvPr/>
        </p:nvSpPr>
        <p:spPr>
          <a:xfrm>
            <a:off x="436728" y="4425269"/>
            <a:ext cx="5873169" cy="1492075"/>
          </a:xfrm>
          <a:prstGeom prst="rect">
            <a:avLst/>
          </a:prstGeom>
          <a:noFill/>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Scendendo nel </a:t>
            </a:r>
            <a:r>
              <a:rPr lang="it-IT" sz="1700" dirty="0">
                <a:latin typeface="Calibri" panose="020F0502020204030204" pitchFamily="34" charset="0"/>
                <a:cs typeface="Times New Roman" panose="02020603050405020304" pitchFamily="18" charset="0"/>
              </a:rPr>
              <a:t>dettaglio delle sezioni ATECO, </a:t>
            </a:r>
            <a:r>
              <a:rPr lang="it-IT" sz="1700" b="1" dirty="0">
                <a:latin typeface="Calibri" panose="020F0502020204030204" pitchFamily="34" charset="0"/>
                <a:cs typeface="Times New Roman" panose="02020603050405020304" pitchFamily="18" charset="0"/>
              </a:rPr>
              <a:t>l’area</a:t>
            </a:r>
            <a:r>
              <a:rPr lang="it-IT" sz="1700" dirty="0">
                <a:latin typeface="Calibri" panose="020F0502020204030204" pitchFamily="34" charset="0"/>
                <a:cs typeface="Times New Roman" panose="02020603050405020304" pitchFamily="18" charset="0"/>
              </a:rPr>
              <a:t> </a:t>
            </a:r>
            <a:r>
              <a:rPr lang="it-IT" sz="1700" b="1" dirty="0">
                <a:latin typeface="Calibri" panose="020F0502020204030204" pitchFamily="34" charset="0"/>
                <a:ea typeface="Calibri" panose="020F0502020204030204" pitchFamily="34" charset="0"/>
                <a:cs typeface="Times New Roman" panose="02020603050405020304" pitchFamily="18" charset="0"/>
              </a:rPr>
              <a:t>dei servizi turistici e commerciali si presenta come la più penalizzata</a:t>
            </a:r>
            <a:r>
              <a:rPr lang="it-IT" sz="1700" dirty="0">
                <a:latin typeface="Calibri" panose="020F0502020204030204" pitchFamily="34" charset="0"/>
                <a:ea typeface="Calibri" panose="020F0502020204030204" pitchFamily="34" charset="0"/>
                <a:cs typeface="Times New Roman" panose="02020603050405020304" pitchFamily="18" charset="0"/>
              </a:rPr>
              <a:t>, mentre fra i segnali di contrazione delle posizioni dipendenti nel manifatturiero emerge la riduzione del lavoro a carattere temporaneo nel comparto della </a:t>
            </a:r>
            <a:r>
              <a:rPr lang="it-IT" sz="1700" b="1" dirty="0">
                <a:latin typeface="Calibri" panose="020F0502020204030204" pitchFamily="34" charset="0"/>
                <a:ea typeface="Calibri" panose="020F0502020204030204" pitchFamily="34" charset="0"/>
                <a:cs typeface="Times New Roman" panose="02020603050405020304" pitchFamily="18" charset="0"/>
              </a:rPr>
              <a:t>meccanica generale.</a:t>
            </a:r>
          </a:p>
        </p:txBody>
      </p:sp>
      <p:pic>
        <p:nvPicPr>
          <p:cNvPr id="18" name="Immagine 17">
            <a:extLst>
              <a:ext uri="{FF2B5EF4-FFF2-40B4-BE49-F238E27FC236}">
                <a16:creationId xmlns:a16="http://schemas.microsoft.com/office/drawing/2014/main" id="{074B50A0-9E5D-4257-99B8-CB6AC6B374DC}"/>
              </a:ext>
            </a:extLst>
          </p:cNvPr>
          <p:cNvPicPr>
            <a:picLocks noChangeAspect="1"/>
          </p:cNvPicPr>
          <p:nvPr/>
        </p:nvPicPr>
        <p:blipFill>
          <a:blip r:embed="rId3"/>
          <a:stretch>
            <a:fillRect/>
          </a:stretch>
        </p:blipFill>
        <p:spPr>
          <a:xfrm>
            <a:off x="7235177" y="4258728"/>
            <a:ext cx="4563123" cy="1517956"/>
          </a:xfrm>
          <a:prstGeom prst="rect">
            <a:avLst/>
          </a:prstGeom>
        </p:spPr>
      </p:pic>
    </p:spTree>
    <p:extLst>
      <p:ext uri="{BB962C8B-B14F-4D97-AF65-F5344CB8AC3E}">
        <p14:creationId xmlns:p14="http://schemas.microsoft.com/office/powerpoint/2010/main" val="29386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21</a:t>
            </a:fld>
            <a:endParaRPr lang="en-US" dirty="0"/>
          </a:p>
        </p:txBody>
      </p:sp>
      <p:sp>
        <p:nvSpPr>
          <p:cNvPr id="3" name="CasellaDiTesto 2"/>
          <p:cNvSpPr txBox="1"/>
          <p:nvPr/>
        </p:nvSpPr>
        <p:spPr>
          <a:xfrm>
            <a:off x="436728" y="327546"/>
            <a:ext cx="11159337" cy="523220"/>
          </a:xfrm>
          <a:prstGeom prst="rect">
            <a:avLst/>
          </a:prstGeom>
          <a:noFill/>
        </p:spPr>
        <p:txBody>
          <a:bodyPr wrap="none" rtlCol="0">
            <a:spAutoFit/>
          </a:bodyPr>
          <a:lstStyle/>
          <a:p>
            <a:r>
              <a:rPr lang="it-IT" sz="2800" b="1" dirty="0"/>
              <a:t>L’ASIMMETRIA SETTORIALE DELLA RIPRESA DELLE ASSUNZIONI A MAGGIO</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752332" y="1130099"/>
            <a:ext cx="7096430" cy="646331"/>
          </a:xfrm>
          <a:prstGeom prst="rect">
            <a:avLst/>
          </a:prstGeom>
        </p:spPr>
        <p:txBody>
          <a:bodyPr wrap="none">
            <a:spAutoFit/>
          </a:bodyPr>
          <a:lstStyle/>
          <a:p>
            <a:pPr algn="ctr"/>
            <a:r>
              <a:rPr lang="it-IT" i="1" dirty="0"/>
              <a:t>Attivazioni dei rapporti di lavoro dipendente nell’industria </a:t>
            </a:r>
            <a:r>
              <a:rPr lang="it-IT" baseline="30000" dirty="0"/>
              <a:t>(a) </a:t>
            </a:r>
            <a:r>
              <a:rPr lang="it-IT" i="1" dirty="0"/>
              <a:t>e nei servizi</a:t>
            </a:r>
            <a:r>
              <a:rPr lang="it-IT" i="1" baseline="30000" dirty="0"/>
              <a:t> </a:t>
            </a:r>
            <a:r>
              <a:rPr lang="it-IT" baseline="30000" dirty="0"/>
              <a:t>(b)</a:t>
            </a:r>
            <a:br>
              <a:rPr lang="it-IT" i="1" dirty="0"/>
            </a:br>
            <a:r>
              <a:rPr lang="it-IT" i="1" dirty="0"/>
              <a:t>in Emilia-Romagna (dati destagionalizzati)</a:t>
            </a:r>
          </a:p>
        </p:txBody>
      </p:sp>
      <p:sp>
        <p:nvSpPr>
          <p:cNvPr id="5" name="Rettangolo 4"/>
          <p:cNvSpPr/>
          <p:nvPr/>
        </p:nvSpPr>
        <p:spPr>
          <a:xfrm>
            <a:off x="8489576" y="1116968"/>
            <a:ext cx="3308724" cy="4799455"/>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La destagionalizzazione dei dati consente la comparazione dei medesimi fra qualsiasi mese dell’anno: </a:t>
            </a:r>
            <a:r>
              <a:rPr lang="it-IT" sz="1700" b="1" dirty="0">
                <a:latin typeface="Calibri" panose="020F0502020204030204" pitchFamily="34" charset="0"/>
                <a:ea typeface="Calibri" panose="020F0502020204030204" pitchFamily="34" charset="0"/>
                <a:cs typeface="Times New Roman" panose="02020603050405020304" pitchFamily="18" charset="0"/>
              </a:rPr>
              <a:t>nel mese di maggio 2020 le attivazioni dei rapporti di lavoro nell’industria sono risalite al </a:t>
            </a:r>
            <a:r>
              <a:rPr lang="it-IT" sz="1800" b="1" i="0" u="none" strike="noStrike" dirty="0">
                <a:effectLst/>
                <a:latin typeface="Calibri" panose="020F0502020204030204" pitchFamily="34" charset="0"/>
              </a:rPr>
              <a:t>70,4% del livello registrato a febbraio (ossia prima del «lockdown»).</a:t>
            </a:r>
            <a:endParaRPr lang="it-IT" dirty="0">
              <a:latin typeface="Calibri" panose="020F0502020204030204" pitchFamily="34" charset="0"/>
            </a:endParaRPr>
          </a:p>
          <a:p>
            <a:pPr marL="285750" indent="-285750">
              <a:lnSpc>
                <a:spcPct val="107000"/>
              </a:lnSpc>
              <a:spcBef>
                <a:spcPts val="300"/>
              </a:spcBef>
              <a:spcAft>
                <a:spcPts val="300"/>
              </a:spcAft>
              <a:buFont typeface="Wingdings" panose="05000000000000000000" pitchFamily="2" charset="2"/>
              <a:buChar char="§"/>
            </a:pPr>
            <a:r>
              <a:rPr lang="it-IT" sz="1800" b="0" i="0" u="none" strike="noStrike" dirty="0">
                <a:effectLst/>
                <a:latin typeface="Calibri" panose="020F0502020204030204" pitchFamily="34" charset="0"/>
              </a:rPr>
              <a:t>Ma, a </a:t>
            </a:r>
            <a:r>
              <a:rPr lang="it-IT" dirty="0">
                <a:latin typeface="Calibri" panose="020F0502020204030204" pitchFamily="34" charset="0"/>
              </a:rPr>
              <a:t>maggio, </a:t>
            </a:r>
            <a:r>
              <a:rPr lang="it-IT" b="1" dirty="0">
                <a:latin typeface="Calibri" panose="020F0502020204030204" pitchFamily="34" charset="0"/>
              </a:rPr>
              <a:t>le attivazioni dei rapporti di lavoro nei servizi ancora </a:t>
            </a:r>
            <a:r>
              <a:rPr lang="it-IT" sz="1800" b="1" i="0" u="none" strike="noStrike" dirty="0">
                <a:effectLst/>
                <a:latin typeface="Calibri" panose="020F0502020204030204" pitchFamily="34" charset="0"/>
              </a:rPr>
              <a:t>si attestano al 47,4% del livello anteriore all’emergenza COVID-19</a:t>
            </a:r>
            <a:r>
              <a:rPr lang="it-IT" sz="1800" i="0" u="none" strike="noStrike" dirty="0">
                <a:effectLst/>
                <a:latin typeface="Calibri" panose="020F0502020204030204" pitchFamily="34" charset="0"/>
              </a:rPr>
              <a:t>, date le più complesse condizioni per la ripartenza delle attività.</a:t>
            </a:r>
            <a:endParaRPr lang="it-IT" sz="1700" dirty="0">
              <a:highlight>
                <a:srgbClr val="FF00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8771138" y="5915166"/>
            <a:ext cx="3062796" cy="307777"/>
          </a:xfrm>
          <a:prstGeom prst="rect">
            <a:avLst/>
          </a:prstGeom>
        </p:spPr>
        <p:txBody>
          <a:bodyPr wrap="square">
            <a:spAutoFit/>
          </a:bodyPr>
          <a:lstStyle/>
          <a:p>
            <a:r>
              <a:rPr lang="it-IT" sz="1400" i="1" dirty="0"/>
              <a:t>Elaborazioni su dati SILER, maggio 2020</a:t>
            </a:r>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41538" y="5623355"/>
            <a:ext cx="7559695" cy="261610"/>
          </a:xfrm>
          <a:prstGeom prst="rect">
            <a:avLst/>
          </a:prstGeom>
          <a:noFill/>
        </p:spPr>
        <p:txBody>
          <a:bodyPr wrap="square">
            <a:spAutoFit/>
          </a:bodyPr>
          <a:lstStyle/>
          <a:p>
            <a:r>
              <a:rPr lang="it-IT" sz="1100" dirty="0"/>
              <a:t>(a) industria in senso stretto e costruzioni; (b) commercio, alberghi e ristoranti e altre attività dei servizi </a:t>
            </a:r>
          </a:p>
        </p:txBody>
      </p:sp>
      <p:pic>
        <p:nvPicPr>
          <p:cNvPr id="14" name="Immagine 13">
            <a:extLst>
              <a:ext uri="{FF2B5EF4-FFF2-40B4-BE49-F238E27FC236}">
                <a16:creationId xmlns:a16="http://schemas.microsoft.com/office/drawing/2014/main" id="{057F9F54-2577-43C4-809F-AB7E862B9D4F}"/>
              </a:ext>
            </a:extLst>
          </p:cNvPr>
          <p:cNvPicPr>
            <a:picLocks noChangeAspect="1"/>
          </p:cNvPicPr>
          <p:nvPr/>
        </p:nvPicPr>
        <p:blipFill>
          <a:blip r:embed="rId2"/>
          <a:stretch>
            <a:fillRect/>
          </a:stretch>
        </p:blipFill>
        <p:spPr>
          <a:xfrm>
            <a:off x="520700" y="1715480"/>
            <a:ext cx="7559695" cy="3907875"/>
          </a:xfrm>
          <a:prstGeom prst="rect">
            <a:avLst/>
          </a:prstGeom>
        </p:spPr>
      </p:pic>
    </p:spTree>
    <p:extLst>
      <p:ext uri="{BB962C8B-B14F-4D97-AF65-F5344CB8AC3E}">
        <p14:creationId xmlns:p14="http://schemas.microsoft.com/office/powerpoint/2010/main" val="601614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22</a:t>
            </a:fld>
            <a:endParaRPr lang="en-US" dirty="0"/>
          </a:p>
        </p:txBody>
      </p:sp>
      <p:sp>
        <p:nvSpPr>
          <p:cNvPr id="3" name="CasellaDiTesto 2"/>
          <p:cNvSpPr txBox="1"/>
          <p:nvPr/>
        </p:nvSpPr>
        <p:spPr>
          <a:xfrm>
            <a:off x="436728" y="327546"/>
            <a:ext cx="11485516" cy="523220"/>
          </a:xfrm>
          <a:prstGeom prst="rect">
            <a:avLst/>
          </a:prstGeom>
          <a:noFill/>
        </p:spPr>
        <p:txBody>
          <a:bodyPr wrap="none" rtlCol="0">
            <a:spAutoFit/>
          </a:bodyPr>
          <a:lstStyle/>
          <a:p>
            <a:r>
              <a:rPr lang="it-IT" sz="2800" b="1" dirty="0"/>
              <a:t>L’IMPATTO PER GENERE DELLA DIMINUZIONE DELLE POSIZIONI DIPENDENTI </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669213" y="1130704"/>
            <a:ext cx="7140737" cy="646331"/>
          </a:xfrm>
          <a:prstGeom prst="rect">
            <a:avLst/>
          </a:prstGeom>
        </p:spPr>
        <p:txBody>
          <a:bodyPr wrap="none">
            <a:spAutoFit/>
          </a:bodyPr>
          <a:lstStyle/>
          <a:p>
            <a:pPr algn="ctr"/>
            <a:r>
              <a:rPr lang="it-IT" i="1" dirty="0"/>
              <a:t>Saldo attivazioni-cessazioni nel periodo marzo-maggio 2020</a:t>
            </a:r>
            <a:br>
              <a:rPr lang="it-IT" i="1" dirty="0"/>
            </a:br>
            <a:r>
              <a:rPr lang="it-IT" i="1" dirty="0"/>
              <a:t>per attività economica e genere in Emilia-Romagna (dati destagionalizzati)</a:t>
            </a:r>
          </a:p>
        </p:txBody>
      </p:sp>
      <p:sp>
        <p:nvSpPr>
          <p:cNvPr id="5" name="Rettangolo 4"/>
          <p:cNvSpPr/>
          <p:nvPr/>
        </p:nvSpPr>
        <p:spPr>
          <a:xfrm>
            <a:off x="8258629" y="1116968"/>
            <a:ext cx="3539671" cy="4750211"/>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L’analisi per genere delle attuali ricadute della crisi innescata dall’epidemia di COVID-19 mostra che </a:t>
            </a:r>
            <a:r>
              <a:rPr lang="it-IT" sz="1700" b="1" dirty="0">
                <a:latin typeface="Calibri" panose="020F0502020204030204" pitchFamily="34" charset="0"/>
                <a:ea typeface="Calibri" panose="020F0502020204030204" pitchFamily="34" charset="0"/>
                <a:cs typeface="Times New Roman" panose="02020603050405020304" pitchFamily="18" charset="0"/>
              </a:rPr>
              <a:t>su 38.061 posizioni dipendenti perdute nel periodo marzo-maggio 2020 sono ben 21.540 quelle femminili (ovvero il 56,6% del totale)</a:t>
            </a:r>
            <a:r>
              <a:rPr lang="it-IT" sz="1700" dirty="0">
                <a:latin typeface="Calibri" panose="020F0502020204030204" pitchFamily="34" charset="0"/>
                <a:ea typeface="Calibri" panose="020F0502020204030204" pitchFamily="34" charset="0"/>
                <a:cs typeface="Times New Roman" panose="02020603050405020304" pitchFamily="18" charset="0"/>
              </a:rPr>
              <a:t>, al netto dei fenomeni di stagionalità.</a:t>
            </a:r>
            <a:endParaRPr lang="it-IT" dirty="0">
              <a:latin typeface="Calibri" panose="020F0502020204030204" pitchFamily="34" charset="0"/>
            </a:endParaRPr>
          </a:p>
          <a:p>
            <a:pPr marL="285750" indent="-285750">
              <a:lnSpc>
                <a:spcPct val="107000"/>
              </a:lnSpc>
              <a:spcBef>
                <a:spcPts val="300"/>
              </a:spcBef>
              <a:spcAft>
                <a:spcPts val="300"/>
              </a:spcAft>
              <a:buFont typeface="Wingdings" panose="05000000000000000000" pitchFamily="2" charset="2"/>
              <a:buChar char="§"/>
            </a:pPr>
            <a:r>
              <a:rPr lang="it-IT" sz="1800" b="0" i="0" u="none" strike="noStrike" dirty="0">
                <a:effectLst/>
                <a:latin typeface="Calibri" panose="020F0502020204030204" pitchFamily="34" charset="0"/>
              </a:rPr>
              <a:t>Ciò deriva, in primo luogo, dalla </a:t>
            </a:r>
            <a:r>
              <a:rPr lang="it-IT" sz="1800" b="1" i="0" u="none" strike="noStrike" dirty="0">
                <a:effectLst/>
                <a:latin typeface="Calibri" panose="020F0502020204030204" pitchFamily="34" charset="0"/>
              </a:rPr>
              <a:t>particolare incidenza della componente femminile nel terziario commerciale e turistico</a:t>
            </a:r>
            <a:r>
              <a:rPr lang="it-IT" sz="1800" i="0" u="none" strike="noStrike" dirty="0">
                <a:effectLst/>
                <a:latin typeface="Calibri" panose="020F0502020204030204" pitchFamily="34" charset="0"/>
              </a:rPr>
              <a:t>, attività economiche maggiormente interessate dagli esiti della crisi.</a:t>
            </a:r>
            <a:endParaRPr lang="it-IT" sz="1700" dirty="0">
              <a:highlight>
                <a:srgbClr val="FF00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8771138" y="5915166"/>
            <a:ext cx="3062796" cy="307777"/>
          </a:xfrm>
          <a:prstGeom prst="rect">
            <a:avLst/>
          </a:prstGeom>
        </p:spPr>
        <p:txBody>
          <a:bodyPr wrap="square">
            <a:spAutoFit/>
          </a:bodyPr>
          <a:lstStyle/>
          <a:p>
            <a:r>
              <a:rPr lang="it-IT" sz="1400" i="1" dirty="0"/>
              <a:t>Elaborazioni su dati SILER, maggio 2020</a:t>
            </a:r>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dato  non significativo</a:t>
            </a:r>
          </a:p>
        </p:txBody>
      </p:sp>
      <p:pic>
        <p:nvPicPr>
          <p:cNvPr id="4" name="Immagine 3">
            <a:extLst>
              <a:ext uri="{FF2B5EF4-FFF2-40B4-BE49-F238E27FC236}">
                <a16:creationId xmlns:a16="http://schemas.microsoft.com/office/drawing/2014/main" id="{48E2C758-DEC6-433F-B3B8-153363403009}"/>
              </a:ext>
            </a:extLst>
          </p:cNvPr>
          <p:cNvPicPr>
            <a:picLocks noChangeAspect="1"/>
          </p:cNvPicPr>
          <p:nvPr/>
        </p:nvPicPr>
        <p:blipFill>
          <a:blip r:embed="rId2"/>
          <a:stretch>
            <a:fillRect/>
          </a:stretch>
        </p:blipFill>
        <p:spPr>
          <a:xfrm>
            <a:off x="520700" y="1715480"/>
            <a:ext cx="7437765" cy="3907875"/>
          </a:xfrm>
          <a:prstGeom prst="rect">
            <a:avLst/>
          </a:prstGeom>
        </p:spPr>
      </p:pic>
    </p:spTree>
    <p:extLst>
      <p:ext uri="{BB962C8B-B14F-4D97-AF65-F5344CB8AC3E}">
        <p14:creationId xmlns:p14="http://schemas.microsoft.com/office/powerpoint/2010/main" val="4190642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r>
              <a:rPr lang="en-US" dirty="0"/>
              <a:t> </a:t>
            </a:r>
            <a:fld id="{05B08833-B407-3E4C-BDEA-955ACE8F1EA8}" type="slidenum">
              <a:rPr lang="en-US" smtClean="0"/>
              <a:pPr/>
              <a:t>23</a:t>
            </a:fld>
            <a:endParaRPr lang="en-US" dirty="0"/>
          </a:p>
        </p:txBody>
      </p:sp>
      <p:sp>
        <p:nvSpPr>
          <p:cNvPr id="3" name="CasellaDiTesto 2"/>
          <p:cNvSpPr txBox="1"/>
          <p:nvPr/>
        </p:nvSpPr>
        <p:spPr>
          <a:xfrm>
            <a:off x="436728" y="327546"/>
            <a:ext cx="11750011" cy="523220"/>
          </a:xfrm>
          <a:prstGeom prst="rect">
            <a:avLst/>
          </a:prstGeom>
          <a:noFill/>
        </p:spPr>
        <p:txBody>
          <a:bodyPr wrap="none" rtlCol="0">
            <a:spAutoFit/>
          </a:bodyPr>
          <a:lstStyle/>
          <a:p>
            <a:r>
              <a:rPr lang="it-IT" sz="2800" b="1" dirty="0"/>
              <a:t>L’IMPATTO TERRITORIALE DELLA DIMINUZIONE DELLE POSIZIONI DIPENDENTI </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879527" y="1130704"/>
            <a:ext cx="6720109" cy="646331"/>
          </a:xfrm>
          <a:prstGeom prst="rect">
            <a:avLst/>
          </a:prstGeom>
        </p:spPr>
        <p:txBody>
          <a:bodyPr wrap="none">
            <a:spAutoFit/>
          </a:bodyPr>
          <a:lstStyle/>
          <a:p>
            <a:pPr algn="ctr"/>
            <a:r>
              <a:rPr lang="it-IT" i="1" dirty="0"/>
              <a:t>Saldo attivazioni-cessazioni nel periodo marzo-maggio 2020 nel totale</a:t>
            </a:r>
            <a:br>
              <a:rPr lang="it-IT" i="1" dirty="0"/>
            </a:br>
            <a:r>
              <a:rPr lang="it-IT" i="1" dirty="0"/>
              <a:t>economia </a:t>
            </a:r>
            <a:r>
              <a:rPr lang="it-IT" baseline="30000" dirty="0"/>
              <a:t>(a)</a:t>
            </a:r>
            <a:r>
              <a:rPr lang="it-IT" i="1" dirty="0"/>
              <a:t> per provincia in Emilia-Romagna (dati destagionalizzati)</a:t>
            </a:r>
          </a:p>
        </p:txBody>
      </p:sp>
      <p:sp>
        <p:nvSpPr>
          <p:cNvPr id="5" name="Rettangolo 4"/>
          <p:cNvSpPr/>
          <p:nvPr/>
        </p:nvSpPr>
        <p:spPr>
          <a:xfrm>
            <a:off x="8171543" y="1195174"/>
            <a:ext cx="3626757" cy="4368504"/>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L’analisi territoriale delle attuali ricadute della crisi innescata dall’epidemia di COVID-19 evidenzia come </a:t>
            </a:r>
            <a:r>
              <a:rPr lang="it-IT" sz="1700" b="1" dirty="0">
                <a:latin typeface="Calibri" panose="020F0502020204030204" pitchFamily="34" charset="0"/>
                <a:ea typeface="Calibri" panose="020F0502020204030204" pitchFamily="34" charset="0"/>
                <a:cs typeface="Times New Roman" panose="02020603050405020304" pitchFamily="18" charset="0"/>
              </a:rPr>
              <a:t>più colpiti i mercati del lavoro provinciali con elevata specializzazione terziaria e a vocazione turistica.</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Su 38.061 posizioni dipendenti perdute nel periodo marzo-maggio 2020, sono ben 7.306 quelle perse dalle unità locali delle imprese site in provincia di Rimini</a:t>
            </a:r>
            <a:r>
              <a:rPr lang="it-IT" sz="1700" dirty="0">
                <a:latin typeface="Calibri" panose="020F0502020204030204" pitchFamily="34" charset="0"/>
                <a:ea typeface="Calibri" panose="020F0502020204030204" pitchFamily="34" charset="0"/>
                <a:cs typeface="Times New Roman" panose="02020603050405020304" pitchFamily="18" charset="0"/>
              </a:rPr>
              <a:t>, 6.414 nella città metropolitana di Bologna, 4.987 nella provincia di Forlì-Cesena e 4.495 in quella di Ravenna.</a:t>
            </a:r>
            <a:endParaRPr lang="it-IT" sz="1700" b="1" dirty="0">
              <a:highlight>
                <a:srgbClr val="FF00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8771138" y="5915166"/>
            <a:ext cx="3062796" cy="307777"/>
          </a:xfrm>
          <a:prstGeom prst="rect">
            <a:avLst/>
          </a:prstGeom>
        </p:spPr>
        <p:txBody>
          <a:bodyPr wrap="square">
            <a:spAutoFit/>
          </a:bodyPr>
          <a:lstStyle/>
          <a:p>
            <a:r>
              <a:rPr lang="it-IT" sz="1400" i="1" dirty="0"/>
              <a:t>Elaborazioni su dati SILER, maggio 2020</a:t>
            </a:r>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pic>
        <p:nvPicPr>
          <p:cNvPr id="8" name="Immagine 7">
            <a:extLst>
              <a:ext uri="{FF2B5EF4-FFF2-40B4-BE49-F238E27FC236}">
                <a16:creationId xmlns:a16="http://schemas.microsoft.com/office/drawing/2014/main" id="{0B4C6FA4-B5B3-4BD5-8366-3A07C26D299E}"/>
              </a:ext>
            </a:extLst>
          </p:cNvPr>
          <p:cNvPicPr>
            <a:picLocks noChangeAspect="1"/>
          </p:cNvPicPr>
          <p:nvPr/>
        </p:nvPicPr>
        <p:blipFill>
          <a:blip r:embed="rId2"/>
          <a:stretch>
            <a:fillRect/>
          </a:stretch>
        </p:blipFill>
        <p:spPr>
          <a:xfrm>
            <a:off x="520698" y="1746258"/>
            <a:ext cx="7437765" cy="3907875"/>
          </a:xfrm>
          <a:prstGeom prst="rect">
            <a:avLst/>
          </a:prstGeom>
        </p:spPr>
      </p:pic>
    </p:spTree>
    <p:extLst>
      <p:ext uri="{BB962C8B-B14F-4D97-AF65-F5344CB8AC3E}">
        <p14:creationId xmlns:p14="http://schemas.microsoft.com/office/powerpoint/2010/main" val="396406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24</a:t>
            </a:fld>
            <a:endParaRPr lang="en-US"/>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pic>
        <p:nvPicPr>
          <p:cNvPr id="10"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8005575" y="2183642"/>
            <a:ext cx="3792725" cy="3687691"/>
          </a:xfrm>
          <a:prstGeom prst="rect">
            <a:avLst/>
          </a:prstGeom>
        </p:spPr>
      </p:pic>
      <p:sp>
        <p:nvSpPr>
          <p:cNvPr id="3" name="CasellaDiTesto 2"/>
          <p:cNvSpPr txBox="1"/>
          <p:nvPr/>
        </p:nvSpPr>
        <p:spPr>
          <a:xfrm>
            <a:off x="436728" y="1187355"/>
            <a:ext cx="11726608" cy="2800767"/>
          </a:xfrm>
          <a:prstGeom prst="rect">
            <a:avLst/>
          </a:prstGeom>
          <a:noFill/>
        </p:spPr>
        <p:txBody>
          <a:bodyPr wrap="none" rtlCol="0">
            <a:spAutoFit/>
          </a:bodyPr>
          <a:lstStyle/>
          <a:p>
            <a:r>
              <a:rPr lang="it-IT" sz="4400" b="1" dirty="0"/>
              <a:t>3. Misure per la gestione della fase di emergenza.</a:t>
            </a:r>
          </a:p>
          <a:p>
            <a:r>
              <a:rPr lang="it-IT" sz="4400" b="1" dirty="0"/>
              <a:t>Focus su ammortizzatori sociali </a:t>
            </a:r>
          </a:p>
          <a:p>
            <a:r>
              <a:rPr lang="it-IT" sz="4400" b="1" dirty="0"/>
              <a:t>e alcune altre misure di sostegno</a:t>
            </a:r>
          </a:p>
          <a:p>
            <a:r>
              <a:rPr lang="it-IT" sz="4400" b="1" dirty="0"/>
              <a:t>al reddito in Emilia-Romagna</a:t>
            </a:r>
          </a:p>
        </p:txBody>
      </p:sp>
    </p:spTree>
    <p:extLst>
      <p:ext uri="{BB962C8B-B14F-4D97-AF65-F5344CB8AC3E}">
        <p14:creationId xmlns:p14="http://schemas.microsoft.com/office/powerpoint/2010/main" val="327601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25</a:t>
            </a:fld>
            <a:endParaRPr lang="en-US"/>
          </a:p>
        </p:txBody>
      </p:sp>
      <p:sp>
        <p:nvSpPr>
          <p:cNvPr id="3" name="CasellaDiTesto 2"/>
          <p:cNvSpPr txBox="1"/>
          <p:nvPr/>
        </p:nvSpPr>
        <p:spPr>
          <a:xfrm>
            <a:off x="436728" y="327546"/>
            <a:ext cx="9366154" cy="584775"/>
          </a:xfrm>
          <a:prstGeom prst="rect">
            <a:avLst/>
          </a:prstGeom>
          <a:noFill/>
        </p:spPr>
        <p:txBody>
          <a:bodyPr wrap="none" rtlCol="0">
            <a:spAutoFit/>
          </a:bodyPr>
          <a:lstStyle/>
          <a:p>
            <a:r>
              <a:rPr lang="it-IT" sz="3200" b="1" dirty="0"/>
              <a:t>MISURE PER LA GESTIONE DELLA FASE DI EMERGENZA</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520700" y="1099492"/>
            <a:ext cx="11277600" cy="4123116"/>
          </a:xfrm>
          <a:prstGeom prst="rect">
            <a:avLst/>
          </a:prstGeom>
          <a:noFill/>
        </p:spPr>
        <p:txBody>
          <a:bodyPr wrap="square" rtlCol="0">
            <a:spAutoFit/>
          </a:bodyPr>
          <a:lstStyle/>
          <a:p>
            <a:pPr>
              <a:lnSpc>
                <a:spcPct val="114000"/>
              </a:lnSpc>
              <a:spcBef>
                <a:spcPts val="300"/>
              </a:spcBef>
              <a:spcAft>
                <a:spcPts val="300"/>
              </a:spcAft>
            </a:pPr>
            <a:r>
              <a:rPr lang="it-IT" sz="1700" dirty="0"/>
              <a:t>Di fronte alla prospettiva di una flessione eccezionale dell’attività economiche, a seguito dei provvedimenti resisi necessari per il contenimento della crisi sanitaria, a partire dal mese di marzo il Governo italiano ha predisposto una serie di </a:t>
            </a:r>
            <a:r>
              <a:rPr lang="it-IT" sz="1700" b="1" dirty="0"/>
              <a:t>misure d’intervento straordinarie sia monetarie sia fiscali</a:t>
            </a:r>
            <a:r>
              <a:rPr lang="it-IT" sz="1700" dirty="0"/>
              <a:t>, volte, da una parte, a </a:t>
            </a:r>
            <a:r>
              <a:rPr lang="it-IT" sz="1700" b="1" dirty="0"/>
              <a:t>contrastare gli effetti sul mercato del lavoro, sul reddito dei lavoratori dipendenti e autonomi e, in generale, sulla condizione economica delle famiglie</a:t>
            </a:r>
            <a:r>
              <a:rPr lang="it-IT" sz="1700" dirty="0"/>
              <a:t>; dall’altra parte, a </a:t>
            </a:r>
            <a:r>
              <a:rPr lang="it-IT" sz="1700" b="1" dirty="0"/>
              <a:t>sostenere la liquidità delle imprese</a:t>
            </a:r>
            <a:r>
              <a:rPr lang="it-IT" sz="1700" dirty="0"/>
              <a:t> (per lo più attraverso forma di garanzie sui prestiti bancari da parte dello Stato e di altre istituzioni) </a:t>
            </a:r>
            <a:r>
              <a:rPr lang="it-IT" sz="1700" b="1" dirty="0"/>
              <a:t>e favorire e incentivare la patrimonializzazione delle stesse</a:t>
            </a:r>
            <a:r>
              <a:rPr lang="it-IT" sz="1700" dirty="0"/>
              <a:t>. </a:t>
            </a:r>
          </a:p>
          <a:p>
            <a:pPr>
              <a:lnSpc>
                <a:spcPct val="114000"/>
              </a:lnSpc>
              <a:spcBef>
                <a:spcPts val="300"/>
              </a:spcBef>
              <a:spcAft>
                <a:spcPts val="300"/>
              </a:spcAft>
            </a:pPr>
            <a:r>
              <a:rPr lang="it-IT" sz="1700" dirty="0"/>
              <a:t>Si è trattato in larghissima parte di </a:t>
            </a:r>
            <a:r>
              <a:rPr lang="it-IT" sz="1700" b="1" dirty="0"/>
              <a:t>interventi di natura emergenziale</a:t>
            </a:r>
            <a:r>
              <a:rPr lang="it-IT" sz="1700" dirty="0"/>
              <a:t>, che offrono sostegno temporaneo alla pressoché generalità dei soggetti economici (lavoratori, famiglie e imprese), riconducibili ad una </a:t>
            </a:r>
            <a:r>
              <a:rPr lang="it-IT" sz="1700" b="1" dirty="0"/>
              <a:t>vasta gamma di strumenti</a:t>
            </a:r>
            <a:r>
              <a:rPr lang="it-IT" sz="1700" dirty="0"/>
              <a:t>: dall’istituzione di nuovi fondi, alla presenza di contributi a fondo perduto, di crediti di imposta, di agevolazioni fiscali, fino a sospensioni di imposta con effetti temporanei sulla liquidità delle imprese.</a:t>
            </a:r>
          </a:p>
          <a:p>
            <a:pPr>
              <a:lnSpc>
                <a:spcPct val="114000"/>
              </a:lnSpc>
              <a:spcBef>
                <a:spcPts val="300"/>
              </a:spcBef>
              <a:spcAft>
                <a:spcPts val="300"/>
              </a:spcAft>
            </a:pPr>
            <a:r>
              <a:rPr lang="it-IT" sz="1700" dirty="0"/>
              <a:t>Tali misure </a:t>
            </a:r>
            <a:r>
              <a:rPr lang="it-IT" sz="1700"/>
              <a:t>sono state </a:t>
            </a:r>
            <a:r>
              <a:rPr lang="it-IT" sz="1700" dirty="0"/>
              <a:t>finora disciplinate principalmente attraverso </a:t>
            </a:r>
            <a:r>
              <a:rPr lang="it-IT" sz="1700" b="1" dirty="0"/>
              <a:t>tre decreti legge</a:t>
            </a:r>
            <a:r>
              <a:rPr lang="it-IT" sz="1700" dirty="0"/>
              <a:t>: il DL 18/2020 (cosiddetto DL “Cura Italia”, convertito in L. 27/2020), il DL 23/2020 (cosiddetto DL “Liquidità” convertito in L. 40/2020) e il DL 34/2020 (cosiddetto DL “Rilancio”). </a:t>
            </a:r>
          </a:p>
        </p:txBody>
      </p:sp>
    </p:spTree>
    <p:extLst>
      <p:ext uri="{BB962C8B-B14F-4D97-AF65-F5344CB8AC3E}">
        <p14:creationId xmlns:p14="http://schemas.microsoft.com/office/powerpoint/2010/main" val="1927341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26</a:t>
            </a:fld>
            <a:endParaRPr lang="en-US"/>
          </a:p>
        </p:txBody>
      </p:sp>
      <p:sp>
        <p:nvSpPr>
          <p:cNvPr id="3" name="CasellaDiTesto 2"/>
          <p:cNvSpPr txBox="1"/>
          <p:nvPr/>
        </p:nvSpPr>
        <p:spPr>
          <a:xfrm>
            <a:off x="436728" y="429054"/>
            <a:ext cx="10728386" cy="523220"/>
          </a:xfrm>
          <a:prstGeom prst="rect">
            <a:avLst/>
          </a:prstGeom>
          <a:noFill/>
        </p:spPr>
        <p:txBody>
          <a:bodyPr wrap="none" rtlCol="0">
            <a:spAutoFit/>
          </a:bodyPr>
          <a:lstStyle/>
          <a:p>
            <a:r>
              <a:rPr lang="it-IT" sz="2800" b="1" dirty="0"/>
              <a:t>MISURE A SOSTEGNO DEL REDDITO DEI LAVORATORI E DELLE FAMIGLIE</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520700" y="1204683"/>
            <a:ext cx="11277600" cy="4404411"/>
          </a:xfrm>
          <a:prstGeom prst="rect">
            <a:avLst/>
          </a:prstGeom>
          <a:noFill/>
        </p:spPr>
        <p:txBody>
          <a:bodyPr wrap="square" rtlCol="0">
            <a:spAutoFit/>
          </a:bodyPr>
          <a:lstStyle/>
          <a:p>
            <a:pPr>
              <a:lnSpc>
                <a:spcPct val="114000"/>
              </a:lnSpc>
              <a:spcBef>
                <a:spcPts val="300"/>
              </a:spcBef>
              <a:spcAft>
                <a:spcPts val="300"/>
              </a:spcAft>
            </a:pPr>
            <a:r>
              <a:rPr lang="it-IT" sz="1700" dirty="0"/>
              <a:t>Tra le misure di sostegno al reddito dei lavoratori dipendenti e autonomi e delle famiglie, introdotte a livello nazionale tra marzo e giugno, rientrano – da un lato – modifiche ed estensioni a strumenti già esistenti, come nel caso dell’introduzione di una </a:t>
            </a:r>
            <a:r>
              <a:rPr lang="it-IT" sz="1700" b="1" dirty="0"/>
              <a:t>causale ad hoc COVID-19 nell’ambito della Cassa integrazione (ordinaria e in deroga), del Fondo di solidarietà (Assegno ordinario)</a:t>
            </a:r>
            <a:r>
              <a:rPr lang="it-IT" sz="1700" dirty="0"/>
              <a:t>, - dall’altro lato - sono state introdotte </a:t>
            </a:r>
            <a:r>
              <a:rPr lang="it-IT" sz="1700" b="1" dirty="0"/>
              <a:t>indennità una tantum </a:t>
            </a:r>
            <a:r>
              <a:rPr lang="it-IT" sz="1700" dirty="0"/>
              <a:t>(500, 600, 1000 euro a seconda dei casi, per un periodo massimo di tre mesi) per i lavoratori autonomi e alcune categorie più marginali del lavoro dipendente.</a:t>
            </a:r>
          </a:p>
          <a:p>
            <a:pPr>
              <a:lnSpc>
                <a:spcPct val="114000"/>
              </a:lnSpc>
              <a:spcBef>
                <a:spcPts val="300"/>
              </a:spcBef>
              <a:spcAft>
                <a:spcPts val="300"/>
              </a:spcAft>
            </a:pPr>
            <a:r>
              <a:rPr lang="it-IT" sz="1700" dirty="0"/>
              <a:t>A questi due blocchi di misure, si è aggiunto il </a:t>
            </a:r>
            <a:r>
              <a:rPr lang="it-IT" sz="1700" b="1" dirty="0"/>
              <a:t>Reddito di emergenza (REM)</a:t>
            </a:r>
            <a:r>
              <a:rPr lang="it-IT" sz="1700" dirty="0"/>
              <a:t>, come strumento ultimo di salvaguardia per i nuclei familiari maggiormente esposti alla crisi e per i </a:t>
            </a:r>
            <a:r>
              <a:rPr lang="it-IT" sz="1700" i="1" dirty="0"/>
              <a:t>working </a:t>
            </a:r>
            <a:r>
              <a:rPr lang="it-IT" sz="1700" i="1" dirty="0" err="1"/>
              <a:t>poor</a:t>
            </a:r>
            <a:r>
              <a:rPr lang="it-IT" sz="1700" i="1" dirty="0"/>
              <a:t> </a:t>
            </a:r>
            <a:r>
              <a:rPr lang="it-IT" sz="1700" dirty="0"/>
              <a:t>privi di integrazioni salariali e indennità.</a:t>
            </a:r>
          </a:p>
          <a:p>
            <a:pPr>
              <a:lnSpc>
                <a:spcPct val="114000"/>
              </a:lnSpc>
              <a:spcBef>
                <a:spcPts val="300"/>
              </a:spcBef>
              <a:spcAft>
                <a:spcPts val="300"/>
              </a:spcAft>
            </a:pPr>
            <a:r>
              <a:rPr lang="it-IT" sz="1700" dirty="0"/>
              <a:t>In altri casi sono state introdotte </a:t>
            </a:r>
            <a:r>
              <a:rPr lang="it-IT" sz="1700" b="1" dirty="0"/>
              <a:t>modifiche normative </a:t>
            </a:r>
            <a:r>
              <a:rPr lang="it-IT" sz="1700" dirty="0"/>
              <a:t>rispetto all’</a:t>
            </a:r>
            <a:r>
              <a:rPr lang="it-IT" sz="1700" b="1" dirty="0"/>
              <a:t>utilizzo di alcuni istituti </a:t>
            </a:r>
            <a:r>
              <a:rPr lang="it-IT" sz="1700" dirty="0"/>
              <a:t>(come ad esempio nel caso del rinnovo per due mesi delle indennità di disoccupazione NASPI e DIS-COLL la cui erogazione era terminata a marzo e aprile, o ancora con la sospensione di obblighi/condizionalità connessi alla fruizione di integrazioni salariali, indennità di disoccupazione e Reddito di cittadinanza) e  attraverso </a:t>
            </a:r>
            <a:r>
              <a:rPr lang="it-IT" sz="1700" b="1" dirty="0"/>
              <a:t>deroghe temporanee ad alcune previsioni normative specifiche</a:t>
            </a:r>
            <a:r>
              <a:rPr lang="it-IT" sz="1700" dirty="0"/>
              <a:t> (come nel caso del divieto di licenziamento per giustificato motivo oggettivo fino al 17 agosto 2020 o la sospensione fino ad agosto dell’obbligo di indicazione della causale in caso di rinnovo o proroga di contratti di lavoro dipendente a tempo determinato già in essere al 23 febbraio 2020). </a:t>
            </a:r>
          </a:p>
        </p:txBody>
      </p:sp>
    </p:spTree>
    <p:extLst>
      <p:ext uri="{BB962C8B-B14F-4D97-AF65-F5344CB8AC3E}">
        <p14:creationId xmlns:p14="http://schemas.microsoft.com/office/powerpoint/2010/main" val="2650371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27</a:t>
            </a:fld>
            <a:endParaRPr lang="en-US"/>
          </a:p>
        </p:txBody>
      </p:sp>
      <p:sp>
        <p:nvSpPr>
          <p:cNvPr id="3" name="CasellaDiTesto 2"/>
          <p:cNvSpPr txBox="1"/>
          <p:nvPr/>
        </p:nvSpPr>
        <p:spPr>
          <a:xfrm>
            <a:off x="436728" y="429054"/>
            <a:ext cx="10728386" cy="523220"/>
          </a:xfrm>
          <a:prstGeom prst="rect">
            <a:avLst/>
          </a:prstGeom>
          <a:noFill/>
        </p:spPr>
        <p:txBody>
          <a:bodyPr wrap="none" rtlCol="0">
            <a:spAutoFit/>
          </a:bodyPr>
          <a:lstStyle/>
          <a:p>
            <a:r>
              <a:rPr lang="it-IT" sz="2800" b="1" dirty="0"/>
              <a:t>MISURE A SOSTEGNO DEL REDDITO DEI LAVORATORI E DELLE FAMIGLIE</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520700" y="1030511"/>
            <a:ext cx="11277600" cy="4873450"/>
          </a:xfrm>
          <a:prstGeom prst="rect">
            <a:avLst/>
          </a:prstGeom>
          <a:noFill/>
        </p:spPr>
        <p:txBody>
          <a:bodyPr wrap="square" rtlCol="0">
            <a:spAutoFit/>
          </a:bodyPr>
          <a:lstStyle/>
          <a:p>
            <a:pPr>
              <a:lnSpc>
                <a:spcPct val="114000"/>
              </a:lnSpc>
              <a:spcBef>
                <a:spcPts val="300"/>
              </a:spcBef>
              <a:spcAft>
                <a:spcPts val="300"/>
              </a:spcAft>
            </a:pPr>
            <a:r>
              <a:rPr lang="it-IT" sz="1700" dirty="0"/>
              <a:t>Le misure e gli strumenti attualmente a disposizione possono essere articolati in quattro componenti/gruppi per caratteristiche omogenee (vedi diagramma nella pagina seguente): </a:t>
            </a:r>
          </a:p>
          <a:p>
            <a:pPr marL="342900" indent="-342900">
              <a:lnSpc>
                <a:spcPct val="114000"/>
              </a:lnSpc>
              <a:spcBef>
                <a:spcPts val="300"/>
              </a:spcBef>
              <a:spcAft>
                <a:spcPts val="300"/>
              </a:spcAft>
              <a:buAutoNum type="arabicParenR"/>
            </a:pPr>
            <a:r>
              <a:rPr lang="it-IT" sz="1700" b="1" dirty="0"/>
              <a:t>AMMORTIZZATORI IN COSTANZA DI RAPPORTO DI LAVORO</a:t>
            </a:r>
            <a:r>
              <a:rPr lang="it-IT" sz="1700" dirty="0"/>
              <a:t>: a seguito dell’emergenza sanitaria è stata introdotta una specifica causale COVID-19 per quanto riguarda la CIG ordinaria, la CIG in deroga, il Fondo di integrazione salariale (assegno ordinario), i Fondi di solidarietà bilaterali e la Cassa Integrazione speciale per gli operai e impiegati a tempo indeterminato dipendenti di imprese agricole (CISOA). </a:t>
            </a:r>
          </a:p>
          <a:p>
            <a:pPr marL="342900" indent="-342900">
              <a:lnSpc>
                <a:spcPct val="114000"/>
              </a:lnSpc>
              <a:spcBef>
                <a:spcPts val="300"/>
              </a:spcBef>
              <a:spcAft>
                <a:spcPts val="300"/>
              </a:spcAft>
              <a:buAutoNum type="arabicParenR"/>
            </a:pPr>
            <a:r>
              <a:rPr lang="it-IT" sz="1700" b="1" dirty="0"/>
              <a:t>MISURE UNA-TANTUM: </a:t>
            </a:r>
            <a:r>
              <a:rPr lang="it-IT" sz="1700" dirty="0"/>
              <a:t>si tratta di indennità mensili una-tantum per categorie di lavoratori esclusi dagli ammortizzatori sociali, introdotte a seguito dell’emergenza sanitaria, come ad esempio quelle per i lavoratori autonomi e i professionisti (</a:t>
            </a:r>
            <a:r>
              <a:rPr lang="it-IT" sz="1700" dirty="0" err="1"/>
              <a:t>ordinisti</a:t>
            </a:r>
            <a:r>
              <a:rPr lang="it-IT" sz="1700" dirty="0"/>
              <a:t> e non), colf e badanti, alcune categorie di lavoratori dipendenti (es. stagionali del turismo e dello spettacolo).</a:t>
            </a:r>
          </a:p>
          <a:p>
            <a:pPr marL="342900" indent="-342900">
              <a:lnSpc>
                <a:spcPct val="114000"/>
              </a:lnSpc>
              <a:spcBef>
                <a:spcPts val="300"/>
              </a:spcBef>
              <a:spcAft>
                <a:spcPts val="300"/>
              </a:spcAft>
              <a:buAutoNum type="arabicParenR"/>
            </a:pPr>
            <a:r>
              <a:rPr lang="it-IT" sz="1700" b="1" dirty="0"/>
              <a:t>INDENNITÀ DI DISOCCUPAZIONE</a:t>
            </a:r>
            <a:r>
              <a:rPr lang="it-IT" sz="1700" dirty="0"/>
              <a:t>: già previste dalla legislazione nazionale, sono state interessate marginalmente dai decreti post-</a:t>
            </a:r>
            <a:r>
              <a:rPr lang="it-IT" sz="1700" dirty="0" err="1"/>
              <a:t>Covid</a:t>
            </a:r>
            <a:r>
              <a:rPr lang="it-IT" sz="1700" dirty="0"/>
              <a:t>: ad esempio, con il rinnovo automatico per due mesi della NASPI e DIS-COLL la cui erogazione era terminata a marzo e aprile, oppure con la sospensione di obblighi/condizionalità connessi alla fruizione di altre misure. </a:t>
            </a:r>
          </a:p>
          <a:p>
            <a:pPr marL="342900" indent="-342900">
              <a:lnSpc>
                <a:spcPct val="114000"/>
              </a:lnSpc>
              <a:spcBef>
                <a:spcPts val="300"/>
              </a:spcBef>
              <a:spcAft>
                <a:spcPts val="300"/>
              </a:spcAft>
              <a:buAutoNum type="arabicParenR"/>
            </a:pPr>
            <a:r>
              <a:rPr lang="it-IT" sz="1700" b="1" dirty="0"/>
              <a:t>SOSTEGNO AL REDDITO</a:t>
            </a:r>
            <a:r>
              <a:rPr lang="it-IT" sz="1700" dirty="0"/>
              <a:t>: con l’introduzione del Reddito di emergenza (REM), destinato alle famiglie che non beneficiano di altri sussidi e che rispettano varie condizioni, che si affianca all’altro istituto del Reddito di Cittadinanza (</a:t>
            </a:r>
            <a:r>
              <a:rPr lang="it-IT" sz="1700" dirty="0" err="1"/>
              <a:t>RdC</a:t>
            </a:r>
            <a:r>
              <a:rPr lang="it-IT" sz="1700" dirty="0"/>
              <a:t>), introdotto nel 2019, che si rivolge ad una platea di destinatari differenti (esiste incompatibilità tra le due misure).</a:t>
            </a:r>
          </a:p>
        </p:txBody>
      </p:sp>
    </p:spTree>
    <p:extLst>
      <p:ext uri="{BB962C8B-B14F-4D97-AF65-F5344CB8AC3E}">
        <p14:creationId xmlns:p14="http://schemas.microsoft.com/office/powerpoint/2010/main" val="295565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e 49"/>
          <p:cNvSpPr/>
          <p:nvPr/>
        </p:nvSpPr>
        <p:spPr>
          <a:xfrm>
            <a:off x="5324059" y="3398632"/>
            <a:ext cx="2498388" cy="1889019"/>
          </a:xfrm>
          <a:prstGeom prst="ellipse">
            <a:avLst/>
          </a:prstGeom>
          <a:solidFill>
            <a:srgbClr val="00B0F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Ovale 48"/>
          <p:cNvSpPr/>
          <p:nvPr/>
        </p:nvSpPr>
        <p:spPr>
          <a:xfrm>
            <a:off x="5508487" y="1095676"/>
            <a:ext cx="3015996" cy="2213187"/>
          </a:xfrm>
          <a:prstGeom prst="ellipse">
            <a:avLst/>
          </a:prstGeom>
          <a:solidFill>
            <a:srgbClr val="92D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Ovale 47"/>
          <p:cNvSpPr/>
          <p:nvPr/>
        </p:nvSpPr>
        <p:spPr>
          <a:xfrm>
            <a:off x="1079120" y="3883037"/>
            <a:ext cx="4142441" cy="1923772"/>
          </a:xfrm>
          <a:prstGeom prst="ellipse">
            <a:avLst/>
          </a:prstGeom>
          <a:solidFill>
            <a:srgbClr val="FFC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Ovale 4"/>
          <p:cNvSpPr/>
          <p:nvPr/>
        </p:nvSpPr>
        <p:spPr>
          <a:xfrm>
            <a:off x="461650" y="1018338"/>
            <a:ext cx="4867338" cy="2749633"/>
          </a:xfrm>
          <a:prstGeom prst="ellipse">
            <a:avLst/>
          </a:prstGeom>
          <a:solidFill>
            <a:srgbClr val="F68E86"/>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Segnaposto numero diapositiva 1"/>
          <p:cNvSpPr>
            <a:spLocks noGrp="1"/>
          </p:cNvSpPr>
          <p:nvPr>
            <p:ph type="sldNum" sz="quarter" idx="12"/>
          </p:nvPr>
        </p:nvSpPr>
        <p:spPr/>
        <p:txBody>
          <a:bodyPr/>
          <a:lstStyle/>
          <a:p>
            <a:fld id="{05B08833-B407-3E4C-BDEA-955ACE8F1EA8}" type="slidenum">
              <a:rPr lang="en-US" smtClean="0"/>
              <a:pPr/>
              <a:t>28</a:t>
            </a:fld>
            <a:endParaRPr lang="en-US"/>
          </a:p>
        </p:txBody>
      </p:sp>
      <p:sp>
        <p:nvSpPr>
          <p:cNvPr id="3" name="CasellaDiTesto 2"/>
          <p:cNvSpPr txBox="1"/>
          <p:nvPr/>
        </p:nvSpPr>
        <p:spPr>
          <a:xfrm>
            <a:off x="413344" y="152976"/>
            <a:ext cx="9546588" cy="461665"/>
          </a:xfrm>
          <a:prstGeom prst="rect">
            <a:avLst/>
          </a:prstGeom>
          <a:noFill/>
        </p:spPr>
        <p:txBody>
          <a:bodyPr wrap="none" rtlCol="0">
            <a:spAutoFit/>
          </a:bodyPr>
          <a:lstStyle/>
          <a:p>
            <a:r>
              <a:rPr lang="it-IT" sz="2400" b="1" dirty="0"/>
              <a:t>PRINCIPALI MISURE DI SOSTEGNO AL MERCATO DEL LAVORO E AI REDDITI</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1965817" y="3988551"/>
            <a:ext cx="2369046" cy="369332"/>
          </a:xfrm>
          <a:prstGeom prst="rect">
            <a:avLst/>
          </a:prstGeom>
          <a:noFill/>
        </p:spPr>
        <p:txBody>
          <a:bodyPr wrap="none" rtlCol="0">
            <a:spAutoFit/>
          </a:bodyPr>
          <a:lstStyle/>
          <a:p>
            <a:r>
              <a:rPr lang="it-IT" b="1" dirty="0">
                <a:solidFill>
                  <a:schemeClr val="bg1"/>
                </a:solidFill>
              </a:rPr>
              <a:t>MISURE UNA-TANTUM</a:t>
            </a:r>
          </a:p>
        </p:txBody>
      </p:sp>
      <p:sp>
        <p:nvSpPr>
          <p:cNvPr id="4" name="Rettangolo 3"/>
          <p:cNvSpPr/>
          <p:nvPr/>
        </p:nvSpPr>
        <p:spPr>
          <a:xfrm>
            <a:off x="5900386" y="4045639"/>
            <a:ext cx="1477840" cy="523220"/>
          </a:xfrm>
          <a:prstGeom prst="rect">
            <a:avLst/>
          </a:prstGeom>
          <a:noFill/>
        </p:spPr>
        <p:txBody>
          <a:bodyPr wrap="none" rtlCol="0">
            <a:spAutoFit/>
          </a:bodyPr>
          <a:lstStyle/>
          <a:p>
            <a:r>
              <a:rPr lang="it-IT" sz="1400" dirty="0"/>
              <a:t>Reddito di </a:t>
            </a:r>
          </a:p>
          <a:p>
            <a:r>
              <a:rPr lang="it-IT" sz="1400" dirty="0"/>
              <a:t>emergenza (REM)</a:t>
            </a:r>
          </a:p>
        </p:txBody>
      </p:sp>
      <p:sp>
        <p:nvSpPr>
          <p:cNvPr id="8" name="Rettangolo 7"/>
          <p:cNvSpPr/>
          <p:nvPr/>
        </p:nvSpPr>
        <p:spPr>
          <a:xfrm>
            <a:off x="1011481" y="1212355"/>
            <a:ext cx="3736465" cy="646331"/>
          </a:xfrm>
          <a:prstGeom prst="rect">
            <a:avLst/>
          </a:prstGeom>
          <a:ln w="38100">
            <a:noFill/>
          </a:ln>
        </p:spPr>
        <p:txBody>
          <a:bodyPr wrap="square">
            <a:spAutoFit/>
          </a:bodyPr>
          <a:lstStyle/>
          <a:p>
            <a:pPr algn="ctr"/>
            <a:r>
              <a:rPr lang="it-IT" b="1" dirty="0">
                <a:solidFill>
                  <a:schemeClr val="bg1"/>
                </a:solidFill>
              </a:rPr>
              <a:t>AMMORTIZZATORI IN </a:t>
            </a:r>
          </a:p>
          <a:p>
            <a:pPr algn="ctr"/>
            <a:r>
              <a:rPr lang="it-IT" b="1" dirty="0">
                <a:solidFill>
                  <a:schemeClr val="bg1"/>
                </a:solidFill>
              </a:rPr>
              <a:t>COSTANZA DI RAPPORTO DI LAVORO</a:t>
            </a:r>
          </a:p>
        </p:txBody>
      </p:sp>
      <p:sp>
        <p:nvSpPr>
          <p:cNvPr id="12" name="CasellaDiTesto 11"/>
          <p:cNvSpPr txBox="1"/>
          <p:nvPr/>
        </p:nvSpPr>
        <p:spPr>
          <a:xfrm>
            <a:off x="1830686" y="1954787"/>
            <a:ext cx="1142429" cy="307777"/>
          </a:xfrm>
          <a:prstGeom prst="rect">
            <a:avLst/>
          </a:prstGeom>
          <a:noFill/>
        </p:spPr>
        <p:txBody>
          <a:bodyPr wrap="none" rtlCol="0">
            <a:spAutoFit/>
          </a:bodyPr>
          <a:lstStyle/>
          <a:p>
            <a:r>
              <a:rPr lang="it-IT" sz="1400" dirty="0"/>
              <a:t>CIG ordinaria</a:t>
            </a:r>
          </a:p>
        </p:txBody>
      </p:sp>
      <p:sp>
        <p:nvSpPr>
          <p:cNvPr id="13" name="CasellaDiTesto 12"/>
          <p:cNvSpPr txBox="1"/>
          <p:nvPr/>
        </p:nvSpPr>
        <p:spPr>
          <a:xfrm>
            <a:off x="3592708" y="1941357"/>
            <a:ext cx="1417311" cy="307777"/>
          </a:xfrm>
          <a:prstGeom prst="rect">
            <a:avLst/>
          </a:prstGeom>
          <a:noFill/>
        </p:spPr>
        <p:txBody>
          <a:bodyPr wrap="none" rtlCol="0">
            <a:spAutoFit/>
          </a:bodyPr>
          <a:lstStyle/>
          <a:p>
            <a:r>
              <a:rPr lang="it-IT" sz="1400" dirty="0"/>
              <a:t>CIG straordinaria</a:t>
            </a:r>
          </a:p>
        </p:txBody>
      </p:sp>
      <p:sp>
        <p:nvSpPr>
          <p:cNvPr id="14" name="CasellaDiTesto 13"/>
          <p:cNvSpPr txBox="1"/>
          <p:nvPr/>
        </p:nvSpPr>
        <p:spPr>
          <a:xfrm>
            <a:off x="1067746" y="2375098"/>
            <a:ext cx="1162691" cy="307777"/>
          </a:xfrm>
          <a:prstGeom prst="rect">
            <a:avLst/>
          </a:prstGeom>
          <a:noFill/>
        </p:spPr>
        <p:txBody>
          <a:bodyPr wrap="none" rtlCol="0">
            <a:spAutoFit/>
          </a:bodyPr>
          <a:lstStyle/>
          <a:p>
            <a:r>
              <a:rPr lang="it-IT" sz="1400" dirty="0"/>
              <a:t>CIG in deroga</a:t>
            </a:r>
          </a:p>
        </p:txBody>
      </p:sp>
      <p:sp>
        <p:nvSpPr>
          <p:cNvPr id="15" name="Rettangolo 14"/>
          <p:cNvSpPr/>
          <p:nvPr/>
        </p:nvSpPr>
        <p:spPr>
          <a:xfrm>
            <a:off x="3056589" y="2398537"/>
            <a:ext cx="1806841" cy="523220"/>
          </a:xfrm>
          <a:prstGeom prst="rect">
            <a:avLst/>
          </a:prstGeom>
        </p:spPr>
        <p:txBody>
          <a:bodyPr wrap="none">
            <a:spAutoFit/>
          </a:bodyPr>
          <a:lstStyle/>
          <a:p>
            <a:r>
              <a:rPr lang="it-IT" sz="1400" dirty="0"/>
              <a:t>Fondo di Integrazione </a:t>
            </a:r>
          </a:p>
          <a:p>
            <a:r>
              <a:rPr lang="it-IT" sz="1400" dirty="0"/>
              <a:t>Salariale </a:t>
            </a:r>
          </a:p>
        </p:txBody>
      </p:sp>
      <p:sp>
        <p:nvSpPr>
          <p:cNvPr id="16" name="Rettangolo 15"/>
          <p:cNvSpPr/>
          <p:nvPr/>
        </p:nvSpPr>
        <p:spPr>
          <a:xfrm>
            <a:off x="2782624" y="3138458"/>
            <a:ext cx="1624997" cy="523220"/>
          </a:xfrm>
          <a:prstGeom prst="rect">
            <a:avLst/>
          </a:prstGeom>
        </p:spPr>
        <p:txBody>
          <a:bodyPr wrap="none">
            <a:spAutoFit/>
          </a:bodyPr>
          <a:lstStyle/>
          <a:p>
            <a:r>
              <a:rPr lang="it-IT" sz="1400" dirty="0"/>
              <a:t>Fondi di Solidarietà </a:t>
            </a:r>
          </a:p>
          <a:p>
            <a:r>
              <a:rPr lang="it-IT" sz="1400" dirty="0"/>
              <a:t>bilaterale </a:t>
            </a:r>
          </a:p>
        </p:txBody>
      </p:sp>
      <p:sp>
        <p:nvSpPr>
          <p:cNvPr id="17" name="CasellaDiTesto 16"/>
          <p:cNvSpPr txBox="1"/>
          <p:nvPr/>
        </p:nvSpPr>
        <p:spPr>
          <a:xfrm>
            <a:off x="1827268" y="2844869"/>
            <a:ext cx="628314" cy="307777"/>
          </a:xfrm>
          <a:prstGeom prst="rect">
            <a:avLst/>
          </a:prstGeom>
          <a:noFill/>
        </p:spPr>
        <p:txBody>
          <a:bodyPr wrap="none" rtlCol="0">
            <a:spAutoFit/>
          </a:bodyPr>
          <a:lstStyle/>
          <a:p>
            <a:r>
              <a:rPr lang="it-IT" sz="1400" dirty="0"/>
              <a:t>CISOA</a:t>
            </a:r>
          </a:p>
        </p:txBody>
      </p:sp>
      <p:sp>
        <p:nvSpPr>
          <p:cNvPr id="18" name="Ovale 17"/>
          <p:cNvSpPr/>
          <p:nvPr/>
        </p:nvSpPr>
        <p:spPr>
          <a:xfrm>
            <a:off x="1417441" y="1883775"/>
            <a:ext cx="413245" cy="413245"/>
          </a:xfrm>
          <a:prstGeom prst="ellipse">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Ovale 19"/>
          <p:cNvSpPr/>
          <p:nvPr/>
        </p:nvSpPr>
        <p:spPr>
          <a:xfrm>
            <a:off x="654501" y="2322363"/>
            <a:ext cx="413245" cy="413245"/>
          </a:xfrm>
          <a:prstGeom prst="ellipse">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Ovale 20"/>
          <p:cNvSpPr/>
          <p:nvPr/>
        </p:nvSpPr>
        <p:spPr>
          <a:xfrm>
            <a:off x="3226242" y="1914544"/>
            <a:ext cx="413245" cy="413245"/>
          </a:xfrm>
          <a:prstGeom prst="ellipse">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Ovale 21"/>
          <p:cNvSpPr/>
          <p:nvPr/>
        </p:nvSpPr>
        <p:spPr>
          <a:xfrm>
            <a:off x="2369379" y="3138458"/>
            <a:ext cx="413245" cy="413245"/>
          </a:xfrm>
          <a:prstGeom prst="ellipse">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Ovale 22"/>
          <p:cNvSpPr/>
          <p:nvPr/>
        </p:nvSpPr>
        <p:spPr>
          <a:xfrm>
            <a:off x="1414023" y="2701339"/>
            <a:ext cx="413245" cy="413245"/>
          </a:xfrm>
          <a:prstGeom prst="ellipse">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4" name="Ovale 23"/>
          <p:cNvSpPr/>
          <p:nvPr/>
        </p:nvSpPr>
        <p:spPr>
          <a:xfrm>
            <a:off x="2674823" y="2453524"/>
            <a:ext cx="413245" cy="413245"/>
          </a:xfrm>
          <a:prstGeom prst="ellipse">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6114700" y="1213635"/>
            <a:ext cx="1941942" cy="646331"/>
          </a:xfrm>
          <a:prstGeom prst="rect">
            <a:avLst/>
          </a:prstGeom>
        </p:spPr>
        <p:txBody>
          <a:bodyPr wrap="none">
            <a:spAutoFit/>
          </a:bodyPr>
          <a:lstStyle/>
          <a:p>
            <a:pPr algn="ctr"/>
            <a:r>
              <a:rPr lang="it-IT" b="1" dirty="0">
                <a:solidFill>
                  <a:schemeClr val="bg1"/>
                </a:solidFill>
              </a:rPr>
              <a:t>INDENNITÀ DI </a:t>
            </a:r>
          </a:p>
          <a:p>
            <a:pPr algn="ctr"/>
            <a:r>
              <a:rPr lang="it-IT" b="1" dirty="0">
                <a:solidFill>
                  <a:schemeClr val="bg1"/>
                </a:solidFill>
              </a:rPr>
              <a:t>DISOCCUPAZIONE </a:t>
            </a:r>
          </a:p>
        </p:txBody>
      </p:sp>
      <p:sp>
        <p:nvSpPr>
          <p:cNvPr id="28" name="CasellaDiTesto 27"/>
          <p:cNvSpPr txBox="1"/>
          <p:nvPr/>
        </p:nvSpPr>
        <p:spPr>
          <a:xfrm>
            <a:off x="6188828" y="1976173"/>
            <a:ext cx="623889" cy="307777"/>
          </a:xfrm>
          <a:prstGeom prst="rect">
            <a:avLst/>
          </a:prstGeom>
          <a:noFill/>
        </p:spPr>
        <p:txBody>
          <a:bodyPr wrap="none" rtlCol="0">
            <a:spAutoFit/>
          </a:bodyPr>
          <a:lstStyle/>
          <a:p>
            <a:r>
              <a:rPr lang="it-IT" sz="1400" dirty="0"/>
              <a:t>NASPI</a:t>
            </a:r>
          </a:p>
        </p:txBody>
      </p:sp>
      <p:sp>
        <p:nvSpPr>
          <p:cNvPr id="29" name="Ovale 28"/>
          <p:cNvSpPr/>
          <p:nvPr/>
        </p:nvSpPr>
        <p:spPr>
          <a:xfrm>
            <a:off x="5683848" y="1881266"/>
            <a:ext cx="413245" cy="413245"/>
          </a:xfrm>
          <a:prstGeom prst="ellipse">
            <a:avLst/>
          </a:prstGeom>
          <a:solidFill>
            <a:srgbClr val="00B050"/>
          </a:solidFill>
          <a:ln>
            <a:solidFill>
              <a:srgbClr val="029F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0" name="CasellaDiTesto 29"/>
          <p:cNvSpPr txBox="1"/>
          <p:nvPr/>
        </p:nvSpPr>
        <p:spPr>
          <a:xfrm>
            <a:off x="6664738" y="2652106"/>
            <a:ext cx="840295" cy="307777"/>
          </a:xfrm>
          <a:prstGeom prst="rect">
            <a:avLst/>
          </a:prstGeom>
          <a:noFill/>
        </p:spPr>
        <p:txBody>
          <a:bodyPr wrap="none" rtlCol="0">
            <a:spAutoFit/>
          </a:bodyPr>
          <a:lstStyle/>
          <a:p>
            <a:r>
              <a:rPr lang="it-IT" sz="1400" dirty="0"/>
              <a:t>DIS-COLL</a:t>
            </a:r>
          </a:p>
        </p:txBody>
      </p:sp>
      <p:sp>
        <p:nvSpPr>
          <p:cNvPr id="31" name="Ovale 30"/>
          <p:cNvSpPr/>
          <p:nvPr/>
        </p:nvSpPr>
        <p:spPr>
          <a:xfrm>
            <a:off x="6251493" y="2581094"/>
            <a:ext cx="413245" cy="413245"/>
          </a:xfrm>
          <a:prstGeom prst="ellipse">
            <a:avLst/>
          </a:prstGeom>
          <a:solidFill>
            <a:srgbClr val="00B050"/>
          </a:solidFill>
          <a:ln>
            <a:solidFill>
              <a:srgbClr val="029F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2" name="CasellaDiTesto 31"/>
          <p:cNvSpPr txBox="1"/>
          <p:nvPr/>
        </p:nvSpPr>
        <p:spPr>
          <a:xfrm>
            <a:off x="7344650" y="1906519"/>
            <a:ext cx="924677" cy="523220"/>
          </a:xfrm>
          <a:prstGeom prst="rect">
            <a:avLst/>
          </a:prstGeom>
          <a:noFill/>
        </p:spPr>
        <p:txBody>
          <a:bodyPr wrap="none" rtlCol="0">
            <a:spAutoFit/>
          </a:bodyPr>
          <a:lstStyle/>
          <a:p>
            <a:r>
              <a:rPr lang="it-IT" sz="1400" dirty="0"/>
              <a:t>Indennità </a:t>
            </a:r>
          </a:p>
          <a:p>
            <a:r>
              <a:rPr lang="it-IT" sz="1400" dirty="0"/>
              <a:t>agricola</a:t>
            </a:r>
          </a:p>
        </p:txBody>
      </p:sp>
      <p:sp>
        <p:nvSpPr>
          <p:cNvPr id="33" name="Ovale 32"/>
          <p:cNvSpPr/>
          <p:nvPr/>
        </p:nvSpPr>
        <p:spPr>
          <a:xfrm>
            <a:off x="6931405" y="1952415"/>
            <a:ext cx="413245" cy="413245"/>
          </a:xfrm>
          <a:prstGeom prst="ellipse">
            <a:avLst/>
          </a:prstGeom>
          <a:solidFill>
            <a:srgbClr val="00B050"/>
          </a:solidFill>
          <a:ln>
            <a:solidFill>
              <a:srgbClr val="029F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8" name="CasellaDiTesto 37"/>
          <p:cNvSpPr txBox="1"/>
          <p:nvPr/>
        </p:nvSpPr>
        <p:spPr>
          <a:xfrm>
            <a:off x="1708321" y="4490385"/>
            <a:ext cx="1213345" cy="738664"/>
          </a:xfrm>
          <a:prstGeom prst="rect">
            <a:avLst/>
          </a:prstGeom>
          <a:noFill/>
        </p:spPr>
        <p:txBody>
          <a:bodyPr wrap="none" rtlCol="0">
            <a:spAutoFit/>
          </a:bodyPr>
          <a:lstStyle/>
          <a:p>
            <a:r>
              <a:rPr lang="it-IT" sz="1400" dirty="0"/>
              <a:t>Una-tantum </a:t>
            </a:r>
          </a:p>
          <a:p>
            <a:r>
              <a:rPr lang="it-IT" sz="1400" dirty="0"/>
              <a:t>per lavoratori </a:t>
            </a:r>
          </a:p>
          <a:p>
            <a:r>
              <a:rPr lang="it-IT" sz="1400" dirty="0"/>
              <a:t>dipendenti</a:t>
            </a:r>
          </a:p>
        </p:txBody>
      </p:sp>
      <p:sp>
        <p:nvSpPr>
          <p:cNvPr id="39" name="Ovale 38"/>
          <p:cNvSpPr/>
          <p:nvPr/>
        </p:nvSpPr>
        <p:spPr>
          <a:xfrm>
            <a:off x="1223343" y="4568756"/>
            <a:ext cx="413245" cy="413245"/>
          </a:xfrm>
          <a:prstGeom prst="ellipse">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CasellaDiTesto 39"/>
          <p:cNvSpPr txBox="1"/>
          <p:nvPr/>
        </p:nvSpPr>
        <p:spPr>
          <a:xfrm>
            <a:off x="3373841" y="4402947"/>
            <a:ext cx="1674882" cy="738664"/>
          </a:xfrm>
          <a:prstGeom prst="rect">
            <a:avLst/>
          </a:prstGeom>
          <a:noFill/>
        </p:spPr>
        <p:txBody>
          <a:bodyPr wrap="none" rtlCol="0">
            <a:spAutoFit/>
          </a:bodyPr>
          <a:lstStyle/>
          <a:p>
            <a:r>
              <a:rPr lang="it-IT" sz="1400" dirty="0"/>
              <a:t>Una-tantum per </a:t>
            </a:r>
          </a:p>
          <a:p>
            <a:r>
              <a:rPr lang="it-IT" sz="1400" dirty="0"/>
              <a:t>lavoratori autonomi </a:t>
            </a:r>
          </a:p>
          <a:p>
            <a:r>
              <a:rPr lang="it-IT" sz="1400" dirty="0"/>
              <a:t>e i professionisti</a:t>
            </a:r>
          </a:p>
        </p:txBody>
      </p:sp>
      <p:sp>
        <p:nvSpPr>
          <p:cNvPr id="41" name="Ovale 40"/>
          <p:cNvSpPr/>
          <p:nvPr/>
        </p:nvSpPr>
        <p:spPr>
          <a:xfrm>
            <a:off x="2896613" y="4463429"/>
            <a:ext cx="413245" cy="413245"/>
          </a:xfrm>
          <a:prstGeom prst="ellipse">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2" name="CasellaDiTesto 41"/>
          <p:cNvSpPr txBox="1"/>
          <p:nvPr/>
        </p:nvSpPr>
        <p:spPr>
          <a:xfrm>
            <a:off x="3135336" y="5197304"/>
            <a:ext cx="1211614" cy="523220"/>
          </a:xfrm>
          <a:prstGeom prst="rect">
            <a:avLst/>
          </a:prstGeom>
          <a:noFill/>
        </p:spPr>
        <p:txBody>
          <a:bodyPr wrap="none" rtlCol="0">
            <a:spAutoFit/>
          </a:bodyPr>
          <a:lstStyle/>
          <a:p>
            <a:r>
              <a:rPr lang="it-IT" sz="1400" dirty="0"/>
              <a:t>Indennità per </a:t>
            </a:r>
          </a:p>
          <a:p>
            <a:r>
              <a:rPr lang="it-IT" sz="1400" dirty="0"/>
              <a:t>Colf e badanti</a:t>
            </a:r>
          </a:p>
        </p:txBody>
      </p:sp>
      <p:sp>
        <p:nvSpPr>
          <p:cNvPr id="43" name="Ovale 42"/>
          <p:cNvSpPr/>
          <p:nvPr/>
        </p:nvSpPr>
        <p:spPr>
          <a:xfrm>
            <a:off x="2665663" y="5164206"/>
            <a:ext cx="413245" cy="413245"/>
          </a:xfrm>
          <a:prstGeom prst="ellipse">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4" name="Ovale 43"/>
          <p:cNvSpPr/>
          <p:nvPr/>
        </p:nvSpPr>
        <p:spPr>
          <a:xfrm>
            <a:off x="5439921" y="4077140"/>
            <a:ext cx="413245" cy="413245"/>
          </a:xfrm>
          <a:prstGeom prst="ellipse">
            <a:avLst/>
          </a:prstGeom>
          <a:solidFill>
            <a:srgbClr val="0070C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5" name="Rettangolo 44"/>
          <p:cNvSpPr/>
          <p:nvPr/>
        </p:nvSpPr>
        <p:spPr>
          <a:xfrm>
            <a:off x="6102162" y="4542064"/>
            <a:ext cx="1529906" cy="523220"/>
          </a:xfrm>
          <a:prstGeom prst="rect">
            <a:avLst/>
          </a:prstGeom>
          <a:noFill/>
        </p:spPr>
        <p:txBody>
          <a:bodyPr wrap="none" rtlCol="0">
            <a:spAutoFit/>
          </a:bodyPr>
          <a:lstStyle/>
          <a:p>
            <a:r>
              <a:rPr lang="it-IT" sz="1400" dirty="0"/>
              <a:t>Reddito di </a:t>
            </a:r>
          </a:p>
          <a:p>
            <a:r>
              <a:rPr lang="it-IT" sz="1400" dirty="0"/>
              <a:t>Cittadinanza (</a:t>
            </a:r>
            <a:r>
              <a:rPr lang="it-IT" sz="1400" dirty="0" err="1"/>
              <a:t>RdC</a:t>
            </a:r>
            <a:r>
              <a:rPr lang="it-IT" sz="1400" dirty="0"/>
              <a:t>)</a:t>
            </a:r>
          </a:p>
        </p:txBody>
      </p:sp>
      <p:sp>
        <p:nvSpPr>
          <p:cNvPr id="46" name="Ovale 45"/>
          <p:cNvSpPr/>
          <p:nvPr/>
        </p:nvSpPr>
        <p:spPr>
          <a:xfrm>
            <a:off x="5733087" y="4573554"/>
            <a:ext cx="413245" cy="413245"/>
          </a:xfrm>
          <a:prstGeom prst="ellipse">
            <a:avLst/>
          </a:prstGeom>
          <a:solidFill>
            <a:srgbClr val="0070C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Rettangolo 46"/>
          <p:cNvSpPr/>
          <p:nvPr/>
        </p:nvSpPr>
        <p:spPr>
          <a:xfrm>
            <a:off x="5939709" y="3429330"/>
            <a:ext cx="1332609" cy="646331"/>
          </a:xfrm>
          <a:prstGeom prst="rect">
            <a:avLst/>
          </a:prstGeom>
        </p:spPr>
        <p:txBody>
          <a:bodyPr wrap="none">
            <a:spAutoFit/>
          </a:bodyPr>
          <a:lstStyle/>
          <a:p>
            <a:pPr algn="ctr"/>
            <a:r>
              <a:rPr lang="it-IT" b="1" dirty="0">
                <a:solidFill>
                  <a:schemeClr val="bg1"/>
                </a:solidFill>
              </a:rPr>
              <a:t>SOSTEGNO </a:t>
            </a:r>
          </a:p>
          <a:p>
            <a:pPr algn="ctr"/>
            <a:r>
              <a:rPr lang="it-IT" b="1" dirty="0">
                <a:solidFill>
                  <a:schemeClr val="bg1"/>
                </a:solidFill>
              </a:rPr>
              <a:t>AL REDDITO</a:t>
            </a:r>
          </a:p>
        </p:txBody>
      </p:sp>
      <p:pic>
        <p:nvPicPr>
          <p:cNvPr id="51" name="Immagin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965" y="1974281"/>
            <a:ext cx="260198" cy="261282"/>
          </a:xfrm>
          <a:prstGeom prst="rect">
            <a:avLst/>
          </a:prstGeom>
        </p:spPr>
      </p:pic>
      <p:pic>
        <p:nvPicPr>
          <p:cNvPr id="53" name="Immagin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97" y="2401218"/>
            <a:ext cx="260198" cy="261282"/>
          </a:xfrm>
          <a:prstGeom prst="rect">
            <a:avLst/>
          </a:prstGeom>
        </p:spPr>
      </p:pic>
      <p:pic>
        <p:nvPicPr>
          <p:cNvPr id="54" name="Immagin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220" y="4649535"/>
            <a:ext cx="260198" cy="261282"/>
          </a:xfrm>
          <a:prstGeom prst="rect">
            <a:avLst/>
          </a:prstGeom>
        </p:spPr>
      </p:pic>
      <p:pic>
        <p:nvPicPr>
          <p:cNvPr id="55" name="Immagin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086" y="4542392"/>
            <a:ext cx="260198" cy="261282"/>
          </a:xfrm>
          <a:prstGeom prst="rect">
            <a:avLst/>
          </a:prstGeom>
        </p:spPr>
      </p:pic>
      <p:pic>
        <p:nvPicPr>
          <p:cNvPr id="56" name="Immagin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186" y="5255299"/>
            <a:ext cx="260198" cy="261282"/>
          </a:xfrm>
          <a:prstGeom prst="rect">
            <a:avLst/>
          </a:prstGeom>
        </p:spPr>
      </p:pic>
      <p:pic>
        <p:nvPicPr>
          <p:cNvPr id="57" name="Immagin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594" y="4144189"/>
            <a:ext cx="260198" cy="261282"/>
          </a:xfrm>
          <a:prstGeom prst="rect">
            <a:avLst/>
          </a:prstGeom>
        </p:spPr>
      </p:pic>
      <p:pic>
        <p:nvPicPr>
          <p:cNvPr id="58" name="Immagin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126" y="1964604"/>
            <a:ext cx="260198" cy="261282"/>
          </a:xfrm>
          <a:prstGeom prst="rect">
            <a:avLst/>
          </a:prstGeom>
        </p:spPr>
      </p:pic>
      <p:pic>
        <p:nvPicPr>
          <p:cNvPr id="59" name="Immagin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017" y="2669675"/>
            <a:ext cx="260198" cy="261282"/>
          </a:xfrm>
          <a:prstGeom prst="rect">
            <a:avLst/>
          </a:prstGeom>
        </p:spPr>
      </p:pic>
      <p:pic>
        <p:nvPicPr>
          <p:cNvPr id="60" name="Immagin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324" y="2055062"/>
            <a:ext cx="260198" cy="261282"/>
          </a:xfrm>
          <a:prstGeom prst="rect">
            <a:avLst/>
          </a:prstGeom>
        </p:spPr>
      </p:pic>
      <p:pic>
        <p:nvPicPr>
          <p:cNvPr id="61" name="Immagin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737" y="3218498"/>
            <a:ext cx="260198" cy="261282"/>
          </a:xfrm>
          <a:prstGeom prst="rect">
            <a:avLst/>
          </a:prstGeom>
        </p:spPr>
      </p:pic>
      <p:pic>
        <p:nvPicPr>
          <p:cNvPr id="62" name="Immagine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81" y="2780194"/>
            <a:ext cx="260198" cy="261282"/>
          </a:xfrm>
          <a:prstGeom prst="rect">
            <a:avLst/>
          </a:prstGeom>
        </p:spPr>
      </p:pic>
      <p:pic>
        <p:nvPicPr>
          <p:cNvPr id="63" name="Immagin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470" y="2534240"/>
            <a:ext cx="260198" cy="261282"/>
          </a:xfrm>
          <a:prstGeom prst="rect">
            <a:avLst/>
          </a:prstGeom>
        </p:spPr>
      </p:pic>
      <p:sp>
        <p:nvSpPr>
          <p:cNvPr id="19" name="Rettangolo arrotondato 18"/>
          <p:cNvSpPr/>
          <p:nvPr/>
        </p:nvSpPr>
        <p:spPr>
          <a:xfrm>
            <a:off x="8121232" y="2850444"/>
            <a:ext cx="3923337" cy="2876507"/>
          </a:xfrm>
          <a:prstGeom prst="round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4" name="Rettangolo 63"/>
          <p:cNvSpPr/>
          <p:nvPr/>
        </p:nvSpPr>
        <p:spPr>
          <a:xfrm>
            <a:off x="8683072" y="3206459"/>
            <a:ext cx="3270392" cy="954107"/>
          </a:xfrm>
          <a:prstGeom prst="rect">
            <a:avLst/>
          </a:prstGeom>
        </p:spPr>
        <p:txBody>
          <a:bodyPr wrap="square">
            <a:spAutoFit/>
          </a:bodyPr>
          <a:lstStyle/>
          <a:p>
            <a:r>
              <a:rPr lang="it-IT" sz="1400" dirty="0">
                <a:solidFill>
                  <a:srgbClr val="000000"/>
                </a:solidFill>
                <a:latin typeface="Calibri" panose="020F0502020204030204" pitchFamily="34" charset="0"/>
              </a:rPr>
              <a:t>Divieto di licenziamento per giustificato motivo oggettivo (sia licenziamenti collettivi, sia individuali singoli o plurimi) (art. 80 del DL 34/2020) </a:t>
            </a:r>
            <a:endParaRPr lang="it-IT" sz="1400" dirty="0"/>
          </a:p>
        </p:txBody>
      </p:sp>
      <p:sp>
        <p:nvSpPr>
          <p:cNvPr id="66" name="Ovale 65"/>
          <p:cNvSpPr/>
          <p:nvPr/>
        </p:nvSpPr>
        <p:spPr>
          <a:xfrm>
            <a:off x="8224155" y="3260335"/>
            <a:ext cx="413245" cy="413245"/>
          </a:xfrm>
          <a:prstGeom prst="ellipse">
            <a:avLst/>
          </a:prstGeom>
          <a:solidFill>
            <a:srgbClr val="7030A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67" name="Immagine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2251" y="3339190"/>
            <a:ext cx="260198" cy="261282"/>
          </a:xfrm>
          <a:prstGeom prst="rect">
            <a:avLst/>
          </a:prstGeom>
        </p:spPr>
      </p:pic>
      <p:sp>
        <p:nvSpPr>
          <p:cNvPr id="68" name="Rettangolo 67"/>
          <p:cNvSpPr/>
          <p:nvPr/>
        </p:nvSpPr>
        <p:spPr>
          <a:xfrm>
            <a:off x="8691783" y="4119165"/>
            <a:ext cx="3270391" cy="1600438"/>
          </a:xfrm>
          <a:prstGeom prst="rect">
            <a:avLst/>
          </a:prstGeom>
        </p:spPr>
        <p:txBody>
          <a:bodyPr wrap="square">
            <a:spAutoFit/>
          </a:bodyPr>
          <a:lstStyle/>
          <a:p>
            <a:r>
              <a:rPr lang="it-IT" sz="1400" dirty="0">
                <a:solidFill>
                  <a:srgbClr val="000000"/>
                </a:solidFill>
                <a:latin typeface="Calibri" panose="020F0502020204030204" pitchFamily="34" charset="0"/>
              </a:rPr>
              <a:t>Per i contratti di lavoro dipendente a tempo determinato già in essere al 23 febbraio 2020, possibilità di rinnovo o proroga  sino a fine agosto derogando alle durate massime e agli obblighi di indicazione di causale di cui al </a:t>
            </a:r>
            <a:r>
              <a:rPr lang="it-IT" sz="1400" dirty="0" err="1">
                <a:solidFill>
                  <a:srgbClr val="000000"/>
                </a:solidFill>
                <a:latin typeface="Calibri" panose="020F0502020204030204" pitchFamily="34" charset="0"/>
              </a:rPr>
              <a:t>D.Lgs.</a:t>
            </a:r>
            <a:r>
              <a:rPr lang="it-IT" sz="1400" dirty="0">
                <a:solidFill>
                  <a:srgbClr val="000000"/>
                </a:solidFill>
                <a:latin typeface="Calibri" panose="020F0502020204030204" pitchFamily="34" charset="0"/>
              </a:rPr>
              <a:t> 81/2015 (art. 93).</a:t>
            </a:r>
            <a:endParaRPr lang="it-IT" sz="1400" dirty="0"/>
          </a:p>
        </p:txBody>
      </p:sp>
      <p:sp>
        <p:nvSpPr>
          <p:cNvPr id="69" name="Ovale 68"/>
          <p:cNvSpPr/>
          <p:nvPr/>
        </p:nvSpPr>
        <p:spPr>
          <a:xfrm>
            <a:off x="8257716" y="4233423"/>
            <a:ext cx="413245" cy="413245"/>
          </a:xfrm>
          <a:prstGeom prst="ellipse">
            <a:avLst/>
          </a:prstGeom>
          <a:solidFill>
            <a:srgbClr val="7030A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70" name="Immagine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2164" y="4312278"/>
            <a:ext cx="260198" cy="261282"/>
          </a:xfrm>
          <a:prstGeom prst="rect">
            <a:avLst/>
          </a:prstGeom>
        </p:spPr>
      </p:pic>
      <p:sp>
        <p:nvSpPr>
          <p:cNvPr id="74" name="CasellaDiTesto 73"/>
          <p:cNvSpPr txBox="1"/>
          <p:nvPr/>
        </p:nvSpPr>
        <p:spPr>
          <a:xfrm>
            <a:off x="9060968" y="2903227"/>
            <a:ext cx="2276585" cy="338554"/>
          </a:xfrm>
          <a:prstGeom prst="rect">
            <a:avLst/>
          </a:prstGeom>
          <a:noFill/>
        </p:spPr>
        <p:txBody>
          <a:bodyPr wrap="none" rtlCol="0">
            <a:spAutoFit/>
          </a:bodyPr>
          <a:lstStyle/>
          <a:p>
            <a:r>
              <a:rPr lang="it-IT" sz="1600" b="1" dirty="0"/>
              <a:t>MODIFICHE NORMATIVE</a:t>
            </a:r>
          </a:p>
        </p:txBody>
      </p:sp>
      <p:pic>
        <p:nvPicPr>
          <p:cNvPr id="75" name="Immagine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401" y="1185339"/>
            <a:ext cx="593554" cy="596027"/>
          </a:xfrm>
          <a:prstGeom prst="rect">
            <a:avLst/>
          </a:prstGeom>
        </p:spPr>
      </p:pic>
      <p:sp>
        <p:nvSpPr>
          <p:cNvPr id="76" name="CasellaDiTesto 75"/>
          <p:cNvSpPr txBox="1"/>
          <p:nvPr/>
        </p:nvSpPr>
        <p:spPr>
          <a:xfrm>
            <a:off x="9416955" y="1196710"/>
            <a:ext cx="2532079" cy="830997"/>
          </a:xfrm>
          <a:prstGeom prst="rect">
            <a:avLst/>
          </a:prstGeom>
          <a:noFill/>
        </p:spPr>
        <p:txBody>
          <a:bodyPr wrap="square" rtlCol="0">
            <a:spAutoFit/>
          </a:bodyPr>
          <a:lstStyle/>
          <a:p>
            <a:r>
              <a:rPr lang="it-IT" sz="1600" i="1" dirty="0"/>
              <a:t>= misure introdotte o modificate a seguito dell’emergenza sanitaria</a:t>
            </a:r>
          </a:p>
        </p:txBody>
      </p:sp>
      <p:sp>
        <p:nvSpPr>
          <p:cNvPr id="7" name="CasellaDiTesto 6"/>
          <p:cNvSpPr txBox="1"/>
          <p:nvPr/>
        </p:nvSpPr>
        <p:spPr>
          <a:xfrm>
            <a:off x="432567" y="580036"/>
            <a:ext cx="7624075" cy="369332"/>
          </a:xfrm>
          <a:prstGeom prst="rect">
            <a:avLst/>
          </a:prstGeom>
          <a:noFill/>
        </p:spPr>
        <p:txBody>
          <a:bodyPr wrap="none" rtlCol="0">
            <a:spAutoFit/>
          </a:bodyPr>
          <a:lstStyle/>
          <a:p>
            <a:r>
              <a:rPr lang="it-IT" i="1" dirty="0"/>
              <a:t>Già esistenti e/o modificati a seguito dell’emergenza sanitaria, e/o creati ad hoc</a:t>
            </a:r>
          </a:p>
        </p:txBody>
      </p:sp>
    </p:spTree>
    <p:extLst>
      <p:ext uri="{BB962C8B-B14F-4D97-AF65-F5344CB8AC3E}">
        <p14:creationId xmlns:p14="http://schemas.microsoft.com/office/powerpoint/2010/main" val="1160382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29</a:t>
            </a:fld>
            <a:endParaRPr lang="en-US"/>
          </a:p>
        </p:txBody>
      </p:sp>
      <p:sp>
        <p:nvSpPr>
          <p:cNvPr id="3" name="CasellaDiTesto 2"/>
          <p:cNvSpPr txBox="1"/>
          <p:nvPr/>
        </p:nvSpPr>
        <p:spPr>
          <a:xfrm>
            <a:off x="436728" y="429054"/>
            <a:ext cx="5754011" cy="523220"/>
          </a:xfrm>
          <a:prstGeom prst="rect">
            <a:avLst/>
          </a:prstGeom>
          <a:noFill/>
        </p:spPr>
        <p:txBody>
          <a:bodyPr wrap="none" rtlCol="0">
            <a:spAutoFit/>
          </a:bodyPr>
          <a:lstStyle/>
          <a:p>
            <a:r>
              <a:rPr lang="it-IT" sz="2800" b="1" dirty="0"/>
              <a:t>MISURE A SOSTEGNO DELLE IMPRESE</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520700" y="1099519"/>
            <a:ext cx="11277600" cy="4481355"/>
          </a:xfrm>
          <a:prstGeom prst="rect">
            <a:avLst/>
          </a:prstGeom>
          <a:noFill/>
        </p:spPr>
        <p:txBody>
          <a:bodyPr wrap="square" rtlCol="0">
            <a:spAutoFit/>
          </a:bodyPr>
          <a:lstStyle/>
          <a:p>
            <a:pPr>
              <a:lnSpc>
                <a:spcPct val="114000"/>
              </a:lnSpc>
              <a:spcBef>
                <a:spcPts val="300"/>
              </a:spcBef>
              <a:spcAft>
                <a:spcPts val="300"/>
              </a:spcAft>
            </a:pPr>
            <a:r>
              <a:rPr lang="it-IT" sz="1700" dirty="0"/>
              <a:t>In aggiunta alle misure di integrazione salariale per i dipendenti e gli altri lavoratori, sono state adottati specifici interventi di sostegno per arginare situazioni di crisi temporanee di liquidità ed evitare la definitiva fuoriuscita dal mercato di quelle imprese che già presentavano segnali di difficoltà finanziaria.</a:t>
            </a:r>
          </a:p>
          <a:p>
            <a:pPr>
              <a:lnSpc>
                <a:spcPct val="114000"/>
              </a:lnSpc>
              <a:spcBef>
                <a:spcPts val="300"/>
              </a:spcBef>
              <a:spcAft>
                <a:spcPts val="300"/>
              </a:spcAft>
            </a:pPr>
            <a:r>
              <a:rPr lang="it-IT" sz="1700" dirty="0"/>
              <a:t>Nella </a:t>
            </a:r>
            <a:r>
              <a:rPr lang="it-IT" sz="1700" b="1" dirty="0"/>
              <a:t>prima fase dell’emergenza sanitaria le misure a sostegno delle imprese sono state generalmente universali </a:t>
            </a:r>
            <a:r>
              <a:rPr lang="it-IT" sz="1700" dirty="0"/>
              <a:t>per consentire a tutte quelle colpite dalla sospensione dell’attività, e quindi in potenziale crisi di liquidità, di avere accesso al credito. </a:t>
            </a:r>
          </a:p>
          <a:p>
            <a:pPr>
              <a:lnSpc>
                <a:spcPct val="114000"/>
              </a:lnSpc>
              <a:spcBef>
                <a:spcPts val="300"/>
              </a:spcBef>
              <a:spcAft>
                <a:spcPts val="300"/>
              </a:spcAft>
            </a:pPr>
            <a:r>
              <a:rPr lang="it-IT" sz="1700" dirty="0"/>
              <a:t>Nella </a:t>
            </a:r>
            <a:r>
              <a:rPr lang="it-IT" sz="1700" b="1" dirty="0"/>
              <a:t>fase successiva, invece, le misure di sostegno sono state maggiormente selettive</a:t>
            </a:r>
            <a:r>
              <a:rPr lang="it-IT" sz="1700" dirty="0"/>
              <a:t>, con differenziazioni in base alle dimensioni e alla natura giuridica dell’impresa. Infine, </a:t>
            </a:r>
            <a:r>
              <a:rPr lang="it-IT" sz="1700" b="1" dirty="0"/>
              <a:t>tra le misure più recenti </a:t>
            </a:r>
            <a:r>
              <a:rPr lang="it-IT" sz="1700" dirty="0"/>
              <a:t>rientrano alcuni interventi finalizzati anche alla ripresa economica, attraverso l’introduzione sia di </a:t>
            </a:r>
            <a:r>
              <a:rPr lang="it-IT" sz="1700" b="1" dirty="0"/>
              <a:t>incentivi fiscali al rafforzamento patrimoniale</a:t>
            </a:r>
            <a:r>
              <a:rPr lang="it-IT" sz="1700" dirty="0"/>
              <a:t> delle imprese, alla innovazione e alla ricerca, sia di agevolazioni, più o meno rilevanti, in favore di specifici settori (edilizia, turismo, cultura e mobilità sostenibile).</a:t>
            </a:r>
          </a:p>
          <a:p>
            <a:pPr>
              <a:lnSpc>
                <a:spcPct val="114000"/>
              </a:lnSpc>
              <a:spcBef>
                <a:spcPts val="300"/>
              </a:spcBef>
              <a:spcAft>
                <a:spcPts val="300"/>
              </a:spcAft>
            </a:pPr>
            <a:r>
              <a:rPr lang="it-IT" sz="1700" dirty="0"/>
              <a:t>Tra gli interventi a sostegno della liquidità, la maggior parte sono stati di tipo indiretto e mediati attraverso il sistema finanziario. Non sono mancati però anche interventi di tipo diretto, per il tramite di agevolazioni fiscali e contributi a fondo perduto.</a:t>
            </a:r>
          </a:p>
        </p:txBody>
      </p:sp>
    </p:spTree>
    <p:extLst>
      <p:ext uri="{BB962C8B-B14F-4D97-AF65-F5344CB8AC3E}">
        <p14:creationId xmlns:p14="http://schemas.microsoft.com/office/powerpoint/2010/main" val="350524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a:t>
            </a:fld>
            <a:endParaRPr lang="en-US"/>
          </a:p>
        </p:txBody>
      </p:sp>
      <p:sp>
        <p:nvSpPr>
          <p:cNvPr id="3" name="CasellaDiTesto 2"/>
          <p:cNvSpPr txBox="1"/>
          <p:nvPr/>
        </p:nvSpPr>
        <p:spPr>
          <a:xfrm>
            <a:off x="436728" y="229086"/>
            <a:ext cx="2020681" cy="584775"/>
          </a:xfrm>
          <a:prstGeom prst="rect">
            <a:avLst/>
          </a:prstGeom>
          <a:noFill/>
        </p:spPr>
        <p:txBody>
          <a:bodyPr wrap="none" rtlCol="0">
            <a:spAutoFit/>
          </a:bodyPr>
          <a:lstStyle/>
          <a:p>
            <a:r>
              <a:rPr lang="it-IT" sz="3200" b="1" dirty="0"/>
              <a:t>PREMESSA</a:t>
            </a:r>
          </a:p>
        </p:txBody>
      </p:sp>
      <p:sp>
        <p:nvSpPr>
          <p:cNvPr id="8" name="CasellaDiTesto 7"/>
          <p:cNvSpPr txBox="1"/>
          <p:nvPr/>
        </p:nvSpPr>
        <p:spPr>
          <a:xfrm>
            <a:off x="520700" y="914398"/>
            <a:ext cx="11141213" cy="3386120"/>
          </a:xfrm>
          <a:prstGeom prst="rect">
            <a:avLst/>
          </a:prstGeom>
          <a:noFill/>
        </p:spPr>
        <p:txBody>
          <a:bodyPr wrap="square" rtlCol="0">
            <a:spAutoFit/>
          </a:bodyPr>
          <a:lstStyle/>
          <a:p>
            <a:pPr>
              <a:lnSpc>
                <a:spcPct val="114000"/>
              </a:lnSpc>
              <a:spcBef>
                <a:spcPts val="300"/>
              </a:spcBef>
              <a:spcAft>
                <a:spcPts val="300"/>
              </a:spcAft>
            </a:pPr>
            <a:r>
              <a:rPr lang="it-IT" dirty="0"/>
              <a:t>La presente nota si propone di fornire un quadro informativo quanto più aggiornato delle tendenze in atto nel mercato del lavoro in Emilia-Romagna e i cambiamenti avvenuti a seguito dell’emergenza sanitaria Covid-19. </a:t>
            </a:r>
          </a:p>
          <a:p>
            <a:pPr>
              <a:lnSpc>
                <a:spcPct val="114000"/>
              </a:lnSpc>
              <a:spcBef>
                <a:spcPts val="300"/>
              </a:spcBef>
              <a:spcAft>
                <a:spcPts val="300"/>
              </a:spcAft>
            </a:pPr>
            <a:r>
              <a:rPr lang="it-IT" dirty="0"/>
              <a:t>Le varie fonti informative utilizzate, sebbene si riferiscano spesso a periodi differenti, consentono di avere una fotografia del lavoro a livello regionale e alcune indicazioni utili sulle principali dinamiche in corso, che appaiono abbastanza allineate a quanto desunto per il livello nazionale. </a:t>
            </a:r>
          </a:p>
          <a:p>
            <a:pPr>
              <a:lnSpc>
                <a:spcPct val="114000"/>
              </a:lnSpc>
              <a:spcBef>
                <a:spcPts val="300"/>
              </a:spcBef>
              <a:spcAft>
                <a:spcPts val="300"/>
              </a:spcAft>
            </a:pPr>
            <a:r>
              <a:rPr lang="it-IT" dirty="0"/>
              <a:t>Nelle pagine che seguono vengono presentati i principali dati e indicatori derivanti da: 1) la </a:t>
            </a:r>
            <a:r>
              <a:rPr lang="it-IT" i="1" dirty="0"/>
              <a:t>Rilevazione delle forze di lavoro</a:t>
            </a:r>
            <a:r>
              <a:rPr lang="it-IT" dirty="0"/>
              <a:t> condotta da ISTAT; 2) i flussi di assunzioni, cessazioni e trasformazioni di contratti di lavoro dipendente monitorati attraverso il </a:t>
            </a:r>
            <a:r>
              <a:rPr lang="it-IT" i="1" dirty="0"/>
              <a:t>Sistema informativo del lavoro in Emilia-Romagna </a:t>
            </a:r>
            <a:r>
              <a:rPr lang="it-IT" dirty="0"/>
              <a:t>(SILER); 3) gli ammortizzatori sociali e le misure di integrazione al reddito messe a disposizione dei lavoratori, in alcuni casi attraverso i provvedimenti adottati dal Governo a seguito dell’emergenza sanitaria. </a:t>
            </a:r>
          </a:p>
        </p:txBody>
      </p:sp>
      <p:cxnSp>
        <p:nvCxnSpPr>
          <p:cNvPr id="9" name="Connettore diritto 8"/>
          <p:cNvCxnSpPr/>
          <p:nvPr/>
        </p:nvCxnSpPr>
        <p:spPr>
          <a:xfrm>
            <a:off x="520700" y="813861"/>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939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30</a:t>
            </a:fld>
            <a:endParaRPr lang="en-US"/>
          </a:p>
        </p:txBody>
      </p:sp>
      <p:sp>
        <p:nvSpPr>
          <p:cNvPr id="3" name="CasellaDiTesto 2"/>
          <p:cNvSpPr txBox="1"/>
          <p:nvPr/>
        </p:nvSpPr>
        <p:spPr>
          <a:xfrm>
            <a:off x="436728" y="327546"/>
            <a:ext cx="7988854" cy="553998"/>
          </a:xfrm>
          <a:prstGeom prst="rect">
            <a:avLst/>
          </a:prstGeom>
          <a:noFill/>
        </p:spPr>
        <p:txBody>
          <a:bodyPr wrap="none" rtlCol="0">
            <a:spAutoFit/>
          </a:bodyPr>
          <a:lstStyle/>
          <a:p>
            <a:r>
              <a:rPr lang="it-IT" sz="3000" b="1" dirty="0"/>
              <a:t>PRINCIPALI MISURE A SOSTEGNO DELLE IMPRESE</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4" name="Rettangolo 3"/>
          <p:cNvSpPr/>
          <p:nvPr/>
        </p:nvSpPr>
        <p:spPr>
          <a:xfrm>
            <a:off x="1079182" y="1102323"/>
            <a:ext cx="2694648" cy="584775"/>
          </a:xfrm>
          <a:prstGeom prst="rect">
            <a:avLst/>
          </a:prstGeom>
        </p:spPr>
        <p:txBody>
          <a:bodyPr wrap="none">
            <a:spAutoFit/>
          </a:bodyPr>
          <a:lstStyle/>
          <a:p>
            <a:pPr algn="ctr"/>
            <a:r>
              <a:rPr lang="it-IT" sz="1600" b="1" dirty="0"/>
              <a:t>SOSTEGNO ALLA LIQUIDITÀ E </a:t>
            </a:r>
          </a:p>
          <a:p>
            <a:pPr algn="ctr"/>
            <a:r>
              <a:rPr lang="it-IT" sz="1600" b="1" dirty="0"/>
              <a:t>AL FINANZIAMENTO</a:t>
            </a:r>
          </a:p>
        </p:txBody>
      </p:sp>
      <p:sp>
        <p:nvSpPr>
          <p:cNvPr id="5" name="Rettangolo 4"/>
          <p:cNvSpPr/>
          <p:nvPr/>
        </p:nvSpPr>
        <p:spPr>
          <a:xfrm>
            <a:off x="4898208" y="1165300"/>
            <a:ext cx="3042949" cy="584775"/>
          </a:xfrm>
          <a:prstGeom prst="rect">
            <a:avLst/>
          </a:prstGeom>
        </p:spPr>
        <p:txBody>
          <a:bodyPr wrap="none">
            <a:spAutoFit/>
          </a:bodyPr>
          <a:lstStyle/>
          <a:p>
            <a:pPr algn="ctr"/>
            <a:r>
              <a:rPr lang="it-IT" sz="1600" b="1" dirty="0"/>
              <a:t>SOSPENSIONE ED ESONERO </a:t>
            </a:r>
          </a:p>
          <a:p>
            <a:pPr algn="ctr"/>
            <a:r>
              <a:rPr lang="it-IT" sz="1600" b="1" dirty="0"/>
              <a:t>DEL PAGAMENTO DELLE IMPOSTE</a:t>
            </a:r>
          </a:p>
        </p:txBody>
      </p:sp>
      <p:sp>
        <p:nvSpPr>
          <p:cNvPr id="6" name="Rettangolo 5"/>
          <p:cNvSpPr/>
          <p:nvPr/>
        </p:nvSpPr>
        <p:spPr>
          <a:xfrm>
            <a:off x="8733686" y="1177225"/>
            <a:ext cx="2944909" cy="338554"/>
          </a:xfrm>
          <a:prstGeom prst="rect">
            <a:avLst/>
          </a:prstGeom>
        </p:spPr>
        <p:txBody>
          <a:bodyPr wrap="none">
            <a:spAutoFit/>
          </a:bodyPr>
          <a:lstStyle/>
          <a:p>
            <a:r>
              <a:rPr lang="it-IT" sz="1600" b="1" dirty="0"/>
              <a:t>SOSTEGNO AI COSTI DI IMPRESA</a:t>
            </a:r>
          </a:p>
        </p:txBody>
      </p:sp>
      <p:sp>
        <p:nvSpPr>
          <p:cNvPr id="7" name="Rettangolo 6"/>
          <p:cNvSpPr/>
          <p:nvPr/>
        </p:nvSpPr>
        <p:spPr>
          <a:xfrm>
            <a:off x="684473" y="4828559"/>
            <a:ext cx="1201163" cy="584775"/>
          </a:xfrm>
          <a:prstGeom prst="rect">
            <a:avLst/>
          </a:prstGeom>
        </p:spPr>
        <p:txBody>
          <a:bodyPr wrap="none">
            <a:spAutoFit/>
          </a:bodyPr>
          <a:lstStyle/>
          <a:p>
            <a:r>
              <a:rPr lang="it-IT" sz="1600" b="1" dirty="0"/>
              <a:t>SOSTEGNO </a:t>
            </a:r>
          </a:p>
          <a:p>
            <a:r>
              <a:rPr lang="it-IT" sz="1600" b="1" dirty="0"/>
              <a:t>SETTORIALE</a:t>
            </a:r>
          </a:p>
        </p:txBody>
      </p:sp>
      <p:sp>
        <p:nvSpPr>
          <p:cNvPr id="9" name="Rettangolo arrotondato 8"/>
          <p:cNvSpPr/>
          <p:nvPr/>
        </p:nvSpPr>
        <p:spPr>
          <a:xfrm>
            <a:off x="464838" y="1098404"/>
            <a:ext cx="3923337" cy="3201834"/>
          </a:xfrm>
          <a:prstGeom prst="round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492768" y="1608673"/>
            <a:ext cx="3867475" cy="1600438"/>
          </a:xfrm>
          <a:prstGeom prst="rect">
            <a:avLst/>
          </a:prstGeom>
        </p:spPr>
        <p:txBody>
          <a:bodyPr wrap="square">
            <a:spAutoFit/>
          </a:bodyPr>
          <a:lstStyle/>
          <a:p>
            <a:pPr marL="285750" indent="-285750">
              <a:buFont typeface="Wingdings" panose="05000000000000000000" pitchFamily="2" charset="2"/>
              <a:buChar char="§"/>
            </a:pPr>
            <a:r>
              <a:rPr lang="it-IT" sz="1400" b="1" dirty="0"/>
              <a:t>misure attraverso il sistema bancario</a:t>
            </a:r>
            <a:r>
              <a:rPr lang="it-IT" sz="1400" dirty="0"/>
              <a:t>: ad </a:t>
            </a:r>
            <a:r>
              <a:rPr lang="it-IT" sz="1400" i="1" dirty="0"/>
              <a:t>esempio, la moratoria straordinaria per le micro e le piccole-medie imprese (PMI) senza esposizioni creditizie deteriorate; le garanzie pubbliche sia per le PMI sia per le imprese più grandi (Fondo di garanzia PMI, un nuovo Fondo istituito presso la SACE e la CDP).</a:t>
            </a:r>
          </a:p>
        </p:txBody>
      </p:sp>
      <p:sp>
        <p:nvSpPr>
          <p:cNvPr id="11" name="Rettangolo 10"/>
          <p:cNvSpPr/>
          <p:nvPr/>
        </p:nvSpPr>
        <p:spPr>
          <a:xfrm>
            <a:off x="464838" y="3130686"/>
            <a:ext cx="3867475" cy="1169551"/>
          </a:xfrm>
          <a:prstGeom prst="rect">
            <a:avLst/>
          </a:prstGeom>
        </p:spPr>
        <p:txBody>
          <a:bodyPr wrap="square">
            <a:spAutoFit/>
          </a:bodyPr>
          <a:lstStyle/>
          <a:p>
            <a:pPr marL="285750" indent="-285750">
              <a:buFont typeface="Wingdings" panose="05000000000000000000" pitchFamily="2" charset="2"/>
              <a:buChar char="§"/>
            </a:pPr>
            <a:r>
              <a:rPr lang="it-IT" sz="1400" b="1" dirty="0"/>
              <a:t>agevolazioni fiscali e contributi a fondo perduto</a:t>
            </a:r>
            <a:r>
              <a:rPr lang="it-IT" sz="1400" dirty="0"/>
              <a:t>: ad </a:t>
            </a:r>
            <a:r>
              <a:rPr lang="it-IT" sz="1400" i="1" dirty="0"/>
              <a:t>esempio, la concessione di un credito di imposta rimborsabile; contributi a fondo perduto; i crediti di imposta per la capitalizzazione delle imprese</a:t>
            </a:r>
          </a:p>
        </p:txBody>
      </p:sp>
      <p:sp>
        <p:nvSpPr>
          <p:cNvPr id="12" name="Rettangolo arrotondato 11"/>
          <p:cNvSpPr/>
          <p:nvPr/>
        </p:nvSpPr>
        <p:spPr>
          <a:xfrm>
            <a:off x="4502245" y="1098403"/>
            <a:ext cx="3923337" cy="320183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4590104" y="1687098"/>
            <a:ext cx="3867475" cy="2462213"/>
          </a:xfrm>
          <a:prstGeom prst="rect">
            <a:avLst/>
          </a:prstGeom>
        </p:spPr>
        <p:txBody>
          <a:bodyPr wrap="square">
            <a:spAutoFit/>
          </a:bodyPr>
          <a:lstStyle/>
          <a:p>
            <a:pPr marL="285750" indent="-285750">
              <a:buFont typeface="Wingdings" panose="05000000000000000000" pitchFamily="2" charset="2"/>
              <a:buChar char="§"/>
            </a:pPr>
            <a:r>
              <a:rPr lang="it-IT" sz="1400" b="1" dirty="0"/>
              <a:t>sospensione temporanea dei pagamenti di alcuni tributi</a:t>
            </a:r>
            <a:r>
              <a:rPr lang="it-IT" sz="1400" dirty="0"/>
              <a:t>:</a:t>
            </a:r>
            <a:r>
              <a:rPr lang="it-IT" sz="1400" i="1" dirty="0"/>
              <a:t> ad esempio, la sospensione versamenti IVA, oppure dei versamenti per le ritenute alla fonte, addizionali, contributi, premi ass.ne obbligatoria. </a:t>
            </a:r>
            <a:endParaRPr lang="it-IT" sz="1400" b="1" dirty="0"/>
          </a:p>
          <a:p>
            <a:pPr marL="285750" indent="-285750">
              <a:buFont typeface="Wingdings" panose="05000000000000000000" pitchFamily="2" charset="2"/>
              <a:buChar char="§"/>
            </a:pPr>
            <a:r>
              <a:rPr lang="it-IT" sz="1400" b="1" dirty="0"/>
              <a:t>esoneri dal pagamento: </a:t>
            </a:r>
            <a:r>
              <a:rPr lang="it-IT" sz="1400" i="1" dirty="0"/>
              <a:t>ad esempio, abolizione del saldo 2019 e del primo acconto 2020 dell’IRAP per la maggior parte delle imprese, o della prima rata IMU e del pagamento della TOSAP e della COSAP nel 2020 per una parte di esse.</a:t>
            </a:r>
          </a:p>
        </p:txBody>
      </p:sp>
      <p:sp>
        <p:nvSpPr>
          <p:cNvPr id="14" name="Rettangolo arrotondato 13"/>
          <p:cNvSpPr/>
          <p:nvPr/>
        </p:nvSpPr>
        <p:spPr>
          <a:xfrm>
            <a:off x="8513441" y="1078496"/>
            <a:ext cx="3387407" cy="3201836"/>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8595515" y="1589560"/>
            <a:ext cx="3202786" cy="2677656"/>
          </a:xfrm>
          <a:prstGeom prst="rect">
            <a:avLst/>
          </a:prstGeom>
        </p:spPr>
        <p:txBody>
          <a:bodyPr wrap="square">
            <a:spAutoFit/>
          </a:bodyPr>
          <a:lstStyle/>
          <a:p>
            <a:pPr marL="285750" indent="-285750">
              <a:buFont typeface="Wingdings" panose="05000000000000000000" pitchFamily="2" charset="2"/>
              <a:buChar char="§"/>
            </a:pPr>
            <a:r>
              <a:rPr lang="it-IT" sz="1400" b="1" dirty="0"/>
              <a:t>agevolazioni rispetto ad alcuni costi fissi a prescindere dal rallentamento delle attività dell’impresa: </a:t>
            </a:r>
            <a:r>
              <a:rPr lang="it-IT" sz="1400" i="1" dirty="0"/>
              <a:t>ad esempio, agevolazione per i canoni di locazione, riduzione delle tariffe per le utenze elettriche.</a:t>
            </a:r>
          </a:p>
          <a:p>
            <a:pPr marL="285750" indent="-285750">
              <a:buFont typeface="Wingdings" panose="05000000000000000000" pitchFamily="2" charset="2"/>
              <a:buChar char="§"/>
            </a:pPr>
            <a:r>
              <a:rPr lang="it-IT" sz="1400" b="1" dirty="0"/>
              <a:t>agevolazioni rispetto ad alcuni costi più strettamente legati alla riapertura in sicurezza delle attività produttive: </a:t>
            </a:r>
            <a:r>
              <a:rPr lang="it-IT" sz="1400" i="1" dirty="0"/>
              <a:t>ad esempio, sanificazione degli ambienti e i dispositivi di protezione.</a:t>
            </a:r>
            <a:endParaRPr lang="it-IT" sz="1400" b="1" dirty="0"/>
          </a:p>
        </p:txBody>
      </p:sp>
      <p:sp>
        <p:nvSpPr>
          <p:cNvPr id="16" name="Rettangolo arrotondato 15"/>
          <p:cNvSpPr/>
          <p:nvPr/>
        </p:nvSpPr>
        <p:spPr>
          <a:xfrm>
            <a:off x="436728" y="4392734"/>
            <a:ext cx="11464120" cy="1456427"/>
          </a:xfrm>
          <a:prstGeom prst="round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ttangolo 16"/>
          <p:cNvSpPr/>
          <p:nvPr/>
        </p:nvSpPr>
        <p:spPr>
          <a:xfrm>
            <a:off x="2133381" y="4543662"/>
            <a:ext cx="4139853" cy="1169551"/>
          </a:xfrm>
          <a:prstGeom prst="rect">
            <a:avLst/>
          </a:prstGeom>
        </p:spPr>
        <p:txBody>
          <a:bodyPr wrap="square">
            <a:spAutoFit/>
          </a:bodyPr>
          <a:lstStyle/>
          <a:p>
            <a:pPr marL="285750" indent="-285750">
              <a:buFont typeface="Wingdings" panose="05000000000000000000" pitchFamily="2" charset="2"/>
              <a:buChar char="§"/>
            </a:pPr>
            <a:r>
              <a:rPr lang="it-IT" sz="1400" b="1" dirty="0"/>
              <a:t>misure dal lato della domanda, attraverso spese fiscali (detrazioni e crediti di imposta): </a:t>
            </a:r>
            <a:r>
              <a:rPr lang="it-IT" sz="1400" i="1" dirty="0"/>
              <a:t>ad esempio, bonus vacanze, detrazione 110% per interventi di riqualificazione energetica e riduzione del rischio sismico. </a:t>
            </a:r>
          </a:p>
        </p:txBody>
      </p:sp>
      <p:sp>
        <p:nvSpPr>
          <p:cNvPr id="18" name="Rettangolo 17"/>
          <p:cNvSpPr/>
          <p:nvPr/>
        </p:nvSpPr>
        <p:spPr>
          <a:xfrm>
            <a:off x="6346370" y="4543662"/>
            <a:ext cx="5332225" cy="1384995"/>
          </a:xfrm>
          <a:prstGeom prst="rect">
            <a:avLst/>
          </a:prstGeom>
        </p:spPr>
        <p:txBody>
          <a:bodyPr wrap="square">
            <a:spAutoFit/>
          </a:bodyPr>
          <a:lstStyle/>
          <a:p>
            <a:pPr marL="285750" indent="-285750">
              <a:buFont typeface="Wingdings" panose="05000000000000000000" pitchFamily="2" charset="2"/>
              <a:buChar char="§"/>
            </a:pPr>
            <a:r>
              <a:rPr lang="it-IT" sz="1400" b="1" dirty="0"/>
              <a:t>misure riguardanti direttamente le imprese dei settori più colpiti dalla pandemia (agricoltura, trasporti, editoria, turismo e cultura): </a:t>
            </a:r>
            <a:r>
              <a:rPr lang="it-IT" sz="1400" i="1" dirty="0"/>
              <a:t>ad esempio, istituzione Fondo emergenziale a tutela delle filiere agroalimentari in crisi; contributi diretti per le imprese del settore turistico; contributi per incentivare la mobilità sostenibile; ecc. </a:t>
            </a:r>
          </a:p>
        </p:txBody>
      </p:sp>
    </p:spTree>
    <p:extLst>
      <p:ext uri="{BB962C8B-B14F-4D97-AF65-F5344CB8AC3E}">
        <p14:creationId xmlns:p14="http://schemas.microsoft.com/office/powerpoint/2010/main" val="4013238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31</a:t>
            </a:fld>
            <a:endParaRPr lang="en-US"/>
          </a:p>
        </p:txBody>
      </p:sp>
      <p:sp>
        <p:nvSpPr>
          <p:cNvPr id="3" name="CasellaDiTesto 2"/>
          <p:cNvSpPr txBox="1"/>
          <p:nvPr/>
        </p:nvSpPr>
        <p:spPr>
          <a:xfrm>
            <a:off x="436728" y="429054"/>
            <a:ext cx="6616427" cy="523220"/>
          </a:xfrm>
          <a:prstGeom prst="rect">
            <a:avLst/>
          </a:prstGeom>
          <a:noFill/>
        </p:spPr>
        <p:txBody>
          <a:bodyPr wrap="none" rtlCol="0">
            <a:spAutoFit/>
          </a:bodyPr>
          <a:lstStyle/>
          <a:p>
            <a:r>
              <a:rPr lang="it-IT" sz="2800" b="1" dirty="0"/>
              <a:t>DATI DISPONIBILI PER L’EMILIA-ROMAGNA </a:t>
            </a:r>
          </a:p>
        </p:txBody>
      </p:sp>
      <p:cxnSp>
        <p:nvCxnSpPr>
          <p:cNvPr id="10" name="Connettore diritto 9"/>
          <p:cNvCxnSpPr/>
          <p:nvPr/>
        </p:nvCxnSpPr>
        <p:spPr>
          <a:xfrm>
            <a:off x="520700" y="1045859"/>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520700" y="1117595"/>
            <a:ext cx="11277600" cy="3740576"/>
          </a:xfrm>
          <a:prstGeom prst="rect">
            <a:avLst/>
          </a:prstGeom>
          <a:noFill/>
        </p:spPr>
        <p:txBody>
          <a:bodyPr wrap="square" rtlCol="0">
            <a:spAutoFit/>
          </a:bodyPr>
          <a:lstStyle/>
          <a:p>
            <a:pPr>
              <a:lnSpc>
                <a:spcPct val="114000"/>
              </a:lnSpc>
              <a:spcBef>
                <a:spcPts val="300"/>
              </a:spcBef>
              <a:spcAft>
                <a:spcPts val="300"/>
              </a:spcAft>
            </a:pPr>
            <a:r>
              <a:rPr lang="it-IT" sz="1700" dirty="0"/>
              <a:t>Allo stato attuale, per il livello regionale, non esiste la disponibilità di dati su tutte le misure e istituti citati nelle pagine precedenti. </a:t>
            </a:r>
          </a:p>
          <a:p>
            <a:pPr>
              <a:lnSpc>
                <a:spcPct val="114000"/>
              </a:lnSpc>
              <a:spcBef>
                <a:spcPts val="300"/>
              </a:spcBef>
              <a:spcAft>
                <a:spcPts val="300"/>
              </a:spcAft>
            </a:pPr>
            <a:r>
              <a:rPr lang="it-IT" sz="1700" dirty="0"/>
              <a:t>Pertanto, </a:t>
            </a:r>
            <a:r>
              <a:rPr lang="it-IT" sz="1700" b="1" dirty="0"/>
              <a:t>l’analisi del contesto regionale si concentra essenzialmente</a:t>
            </a:r>
            <a:r>
              <a:rPr lang="it-IT" sz="1700" dirty="0"/>
              <a:t>: </a:t>
            </a:r>
          </a:p>
          <a:p>
            <a:pPr marL="285750" indent="-285750">
              <a:lnSpc>
                <a:spcPct val="114000"/>
              </a:lnSpc>
              <a:spcBef>
                <a:spcPts val="300"/>
              </a:spcBef>
              <a:spcAft>
                <a:spcPts val="300"/>
              </a:spcAft>
              <a:buFont typeface="Wingdings" panose="05000000000000000000" pitchFamily="2" charset="2"/>
              <a:buChar char="§"/>
            </a:pPr>
            <a:r>
              <a:rPr lang="it-IT" sz="1700" dirty="0"/>
              <a:t>sulle </a:t>
            </a:r>
            <a:r>
              <a:rPr lang="it-IT" sz="1700" b="1" dirty="0"/>
              <a:t>ore autorizzate di Cassa integrazione guadagni e del Fondo di solidarietà</a:t>
            </a:r>
            <a:r>
              <a:rPr lang="it-IT" sz="1700" dirty="0"/>
              <a:t>; </a:t>
            </a:r>
          </a:p>
          <a:p>
            <a:pPr marL="285750" indent="-285750">
              <a:lnSpc>
                <a:spcPct val="114000"/>
              </a:lnSpc>
              <a:spcBef>
                <a:spcPts val="300"/>
              </a:spcBef>
              <a:spcAft>
                <a:spcPts val="300"/>
              </a:spcAft>
              <a:buFont typeface="Wingdings" panose="05000000000000000000" pitchFamily="2" charset="2"/>
              <a:buChar char="§"/>
            </a:pPr>
            <a:r>
              <a:rPr lang="it-IT" sz="1700" dirty="0"/>
              <a:t>sulle </a:t>
            </a:r>
            <a:r>
              <a:rPr lang="it-IT" sz="1700" b="1" dirty="0"/>
              <a:t>domande di </a:t>
            </a:r>
            <a:r>
              <a:rPr lang="it-IT" sz="1700" b="1" dirty="0" err="1"/>
              <a:t>NASpI</a:t>
            </a:r>
            <a:r>
              <a:rPr lang="it-IT" sz="1700" dirty="0"/>
              <a:t>; </a:t>
            </a:r>
          </a:p>
          <a:p>
            <a:pPr marL="285750" indent="-285750">
              <a:lnSpc>
                <a:spcPct val="114000"/>
              </a:lnSpc>
              <a:spcBef>
                <a:spcPts val="300"/>
              </a:spcBef>
              <a:spcAft>
                <a:spcPts val="300"/>
              </a:spcAft>
              <a:buFont typeface="Wingdings" panose="05000000000000000000" pitchFamily="2" charset="2"/>
              <a:buChar char="§"/>
            </a:pPr>
            <a:r>
              <a:rPr lang="it-IT" sz="1700" dirty="0"/>
              <a:t> su alcuni dati relativi ad una parte delle indennità una-tantum introdotte con l’emergenza sanitaria in favore dei lavoratori non coperti dalla CIG (</a:t>
            </a:r>
            <a:r>
              <a:rPr lang="it-IT" sz="1700" b="1" dirty="0"/>
              <a:t>indennità di 600 euro</a:t>
            </a:r>
            <a:r>
              <a:rPr lang="it-IT" sz="1700" dirty="0"/>
              <a:t>). </a:t>
            </a:r>
          </a:p>
          <a:p>
            <a:pPr>
              <a:lnSpc>
                <a:spcPct val="114000"/>
              </a:lnSpc>
              <a:spcBef>
                <a:spcPts val="300"/>
              </a:spcBef>
              <a:spcAft>
                <a:spcPts val="300"/>
              </a:spcAft>
            </a:pPr>
            <a:r>
              <a:rPr lang="it-IT" sz="1700" dirty="0"/>
              <a:t>Per garantire una maggior coerenza ed omogeneità dei dati, tutte le elaborazione che seguono si basano sugli archivi statistici dell’INPS. In particolare, si segnala che il dato fornito dall’INPS sulla CIG in deroga risulta essere leggermente sottostimato rispetto a quello fornito nel monitoraggio periodico dell’Agenzia regionale per il lavoro, a seguito delle procedure autorizzative delle domande in carico all’INPS. </a:t>
            </a:r>
          </a:p>
        </p:txBody>
      </p:sp>
    </p:spTree>
    <p:extLst>
      <p:ext uri="{BB962C8B-B14F-4D97-AF65-F5344CB8AC3E}">
        <p14:creationId xmlns:p14="http://schemas.microsoft.com/office/powerpoint/2010/main" val="2743820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32</a:t>
            </a:fld>
            <a:endParaRPr lang="en-US"/>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429054"/>
            <a:ext cx="10559686" cy="523220"/>
          </a:xfrm>
          <a:prstGeom prst="rect">
            <a:avLst/>
          </a:prstGeom>
          <a:noFill/>
        </p:spPr>
        <p:txBody>
          <a:bodyPr wrap="none" rtlCol="0">
            <a:spAutoFit/>
          </a:bodyPr>
          <a:lstStyle/>
          <a:p>
            <a:r>
              <a:rPr lang="it-IT" sz="2800" b="1" dirty="0"/>
              <a:t>CASSA INTEGRAZIONE E FONDI DI SOLIDARIETÀ IN EMILIA-ROMAGNA </a:t>
            </a:r>
          </a:p>
        </p:txBody>
      </p:sp>
      <p:sp>
        <p:nvSpPr>
          <p:cNvPr id="8" name="CasellaDiTesto 7"/>
          <p:cNvSpPr txBox="1"/>
          <p:nvPr/>
        </p:nvSpPr>
        <p:spPr>
          <a:xfrm>
            <a:off x="3332139" y="1043569"/>
            <a:ext cx="5197712" cy="369332"/>
          </a:xfrm>
          <a:prstGeom prst="rect">
            <a:avLst/>
          </a:prstGeom>
          <a:noFill/>
        </p:spPr>
        <p:txBody>
          <a:bodyPr wrap="square" rtlCol="0">
            <a:spAutoFit/>
          </a:bodyPr>
          <a:lstStyle/>
          <a:p>
            <a:pPr algn="ctr"/>
            <a:r>
              <a:rPr lang="it-IT" i="1" dirty="0"/>
              <a:t>Ore autorizzate nel 2020 (totale gennaio-maggio)</a:t>
            </a:r>
          </a:p>
        </p:txBody>
      </p:sp>
      <p:sp>
        <p:nvSpPr>
          <p:cNvPr id="9" name="Rettangolo 8"/>
          <p:cNvSpPr/>
          <p:nvPr/>
        </p:nvSpPr>
        <p:spPr>
          <a:xfrm>
            <a:off x="5579585" y="4183963"/>
            <a:ext cx="6218716" cy="1583447"/>
          </a:xfrm>
          <a:prstGeom prst="rect">
            <a:avLst/>
          </a:prstGeom>
        </p:spPr>
        <p:txBody>
          <a:bodyPr wrap="square">
            <a:spAutoFit/>
          </a:bodyPr>
          <a:lstStyle/>
          <a:p>
            <a:pPr marL="285750" indent="-285750">
              <a:lnSpc>
                <a:spcPct val="114000"/>
              </a:lnSpc>
              <a:spcBef>
                <a:spcPts val="200"/>
              </a:spcBef>
              <a:spcAft>
                <a:spcPts val="200"/>
              </a:spcAft>
              <a:buFont typeface="Wingdings" panose="05000000000000000000" pitchFamily="2" charset="2"/>
              <a:buChar char="§"/>
            </a:pPr>
            <a:r>
              <a:rPr lang="it-IT" sz="1700" b="1" dirty="0"/>
              <a:t>Le ore autorizzate tra aprile e maggio, interamente riconducibili alla causale COVID-19, ammontano a 172.305.555 (pari al 94,2% del totale). </a:t>
            </a:r>
            <a:r>
              <a:rPr lang="it-IT" sz="1700" dirty="0"/>
              <a:t>Di queste, 126.271.715 sono ore di CIG ordinaria e in deroga (92,5% del totale CIG), 46.033.840 sono ore dei Fondi di solidarietà (98,9% del totale FIS). </a:t>
            </a:r>
          </a:p>
        </p:txBody>
      </p:sp>
      <p:sp>
        <p:nvSpPr>
          <p:cNvPr id="14" name="Rettangolo 13"/>
          <p:cNvSpPr/>
          <p:nvPr/>
        </p:nvSpPr>
        <p:spPr>
          <a:xfrm>
            <a:off x="359965" y="4183963"/>
            <a:ext cx="5485102" cy="1583447"/>
          </a:xfrm>
          <a:prstGeom prst="rect">
            <a:avLst/>
          </a:prstGeom>
        </p:spPr>
        <p:txBody>
          <a:bodyPr wrap="square">
            <a:spAutoFit/>
          </a:bodyPr>
          <a:lstStyle/>
          <a:p>
            <a:pPr marL="285750" indent="-285750">
              <a:lnSpc>
                <a:spcPct val="114000"/>
              </a:lnSpc>
              <a:spcBef>
                <a:spcPts val="200"/>
              </a:spcBef>
              <a:spcAft>
                <a:spcPts val="200"/>
              </a:spcAft>
              <a:buFont typeface="Wingdings" panose="05000000000000000000" pitchFamily="2" charset="2"/>
              <a:buChar char="§"/>
            </a:pPr>
            <a:r>
              <a:rPr lang="it-IT" sz="1700" dirty="0"/>
              <a:t>Sulla base dei dati INPS aggiornati a fine giugno, </a:t>
            </a:r>
            <a:r>
              <a:rPr lang="it-IT" sz="1700" b="1" dirty="0"/>
              <a:t>tra gennaio e maggio 2020 sono 182.991.734 le ore autorizzate di CIG e Fondi di solidarietà in Emilia-Romagna</a:t>
            </a:r>
            <a:r>
              <a:rPr lang="it-IT" sz="1700" dirty="0"/>
              <a:t>: 136.442.338 ore di CIG e 46.549.396 ore di Fondi di solidarietà. </a:t>
            </a:r>
          </a:p>
        </p:txBody>
      </p:sp>
      <p:pic>
        <p:nvPicPr>
          <p:cNvPr id="16" name="Immagine 15"/>
          <p:cNvPicPr>
            <a:picLocks noChangeAspect="1"/>
          </p:cNvPicPr>
          <p:nvPr/>
        </p:nvPicPr>
        <p:blipFill rotWithShape="1">
          <a:blip r:embed="rId2"/>
          <a:srcRect r="15792"/>
          <a:stretch/>
        </p:blipFill>
        <p:spPr>
          <a:xfrm>
            <a:off x="625447" y="1342794"/>
            <a:ext cx="4954138" cy="2911277"/>
          </a:xfrm>
          <a:prstGeom prst="rect">
            <a:avLst/>
          </a:prstGeom>
        </p:spPr>
      </p:pic>
      <p:pic>
        <p:nvPicPr>
          <p:cNvPr id="17" name="Immagine 16"/>
          <p:cNvPicPr>
            <a:picLocks noChangeAspect="1"/>
          </p:cNvPicPr>
          <p:nvPr/>
        </p:nvPicPr>
        <p:blipFill rotWithShape="1">
          <a:blip r:embed="rId3"/>
          <a:srcRect t="12557" b="12806"/>
          <a:stretch/>
        </p:blipFill>
        <p:spPr>
          <a:xfrm>
            <a:off x="6215386" y="1481540"/>
            <a:ext cx="4628929" cy="2674727"/>
          </a:xfrm>
          <a:prstGeom prst="rect">
            <a:avLst/>
          </a:prstGeom>
        </p:spPr>
      </p:pic>
      <p:sp>
        <p:nvSpPr>
          <p:cNvPr id="11" name="Rettangolo 10"/>
          <p:cNvSpPr/>
          <p:nvPr/>
        </p:nvSpPr>
        <p:spPr>
          <a:xfrm>
            <a:off x="8907770" y="5913994"/>
            <a:ext cx="2986715" cy="307777"/>
          </a:xfrm>
          <a:prstGeom prst="rect">
            <a:avLst/>
          </a:prstGeom>
        </p:spPr>
        <p:txBody>
          <a:bodyPr wrap="none">
            <a:spAutoFit/>
          </a:bodyPr>
          <a:lstStyle/>
          <a:p>
            <a:r>
              <a:rPr lang="it-IT" sz="1400" i="1" dirty="0"/>
              <a:t>Elaborazioni su dati INPS, giugno 2020</a:t>
            </a:r>
          </a:p>
        </p:txBody>
      </p:sp>
    </p:spTree>
    <p:extLst>
      <p:ext uri="{BB962C8B-B14F-4D97-AF65-F5344CB8AC3E}">
        <p14:creationId xmlns:p14="http://schemas.microsoft.com/office/powerpoint/2010/main" val="1531906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a:stretch>
            <a:fillRect/>
          </a:stretch>
        </p:blipFill>
        <p:spPr>
          <a:xfrm>
            <a:off x="520700" y="1297994"/>
            <a:ext cx="4636996" cy="2799293"/>
          </a:xfrm>
          <a:prstGeom prst="rect">
            <a:avLst/>
          </a:prstGeom>
        </p:spPr>
      </p:pic>
      <p:sp>
        <p:nvSpPr>
          <p:cNvPr id="2" name="Segnaposto numero diapositiva 1"/>
          <p:cNvSpPr>
            <a:spLocks noGrp="1"/>
          </p:cNvSpPr>
          <p:nvPr>
            <p:ph type="sldNum" sz="quarter" idx="12"/>
          </p:nvPr>
        </p:nvSpPr>
        <p:spPr/>
        <p:txBody>
          <a:bodyPr/>
          <a:lstStyle/>
          <a:p>
            <a:fld id="{05B08833-B407-3E4C-BDEA-955ACE8F1EA8}" type="slidenum">
              <a:rPr lang="en-US" smtClean="0"/>
              <a:pPr/>
              <a:t>33</a:t>
            </a:fld>
            <a:endParaRPr lang="en-US"/>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429054"/>
            <a:ext cx="10559686" cy="523220"/>
          </a:xfrm>
          <a:prstGeom prst="rect">
            <a:avLst/>
          </a:prstGeom>
          <a:noFill/>
        </p:spPr>
        <p:txBody>
          <a:bodyPr wrap="none" rtlCol="0">
            <a:spAutoFit/>
          </a:bodyPr>
          <a:lstStyle/>
          <a:p>
            <a:r>
              <a:rPr lang="it-IT" sz="2800" b="1" dirty="0"/>
              <a:t>CASSA INTEGRAZIONE E FONDI DI SOLIDARIETÀ IN EMILIA-ROMAGNA </a:t>
            </a:r>
          </a:p>
        </p:txBody>
      </p:sp>
      <p:sp>
        <p:nvSpPr>
          <p:cNvPr id="8" name="CasellaDiTesto 7"/>
          <p:cNvSpPr txBox="1"/>
          <p:nvPr/>
        </p:nvSpPr>
        <p:spPr>
          <a:xfrm>
            <a:off x="520700" y="1033988"/>
            <a:ext cx="11277600" cy="369332"/>
          </a:xfrm>
          <a:prstGeom prst="rect">
            <a:avLst/>
          </a:prstGeom>
          <a:noFill/>
        </p:spPr>
        <p:txBody>
          <a:bodyPr wrap="square" rtlCol="0">
            <a:spAutoFit/>
          </a:bodyPr>
          <a:lstStyle/>
          <a:p>
            <a:pPr algn="ctr"/>
            <a:r>
              <a:rPr lang="it-IT" i="1" dirty="0"/>
              <a:t>Ore autorizzate nel 2020, confronto con il passato</a:t>
            </a:r>
          </a:p>
        </p:txBody>
      </p:sp>
      <p:pic>
        <p:nvPicPr>
          <p:cNvPr id="11" name="Immagine 10"/>
          <p:cNvPicPr>
            <a:picLocks noChangeAspect="1"/>
          </p:cNvPicPr>
          <p:nvPr/>
        </p:nvPicPr>
        <p:blipFill>
          <a:blip r:embed="rId3"/>
          <a:stretch>
            <a:fillRect/>
          </a:stretch>
        </p:blipFill>
        <p:spPr>
          <a:xfrm>
            <a:off x="5485620" y="1431401"/>
            <a:ext cx="6236928" cy="2717518"/>
          </a:xfrm>
          <a:prstGeom prst="rect">
            <a:avLst/>
          </a:prstGeom>
        </p:spPr>
      </p:pic>
      <p:sp>
        <p:nvSpPr>
          <p:cNvPr id="13" name="Rettangolo 12"/>
          <p:cNvSpPr/>
          <p:nvPr/>
        </p:nvSpPr>
        <p:spPr>
          <a:xfrm>
            <a:off x="436728" y="4006475"/>
            <a:ext cx="5459783" cy="1634743"/>
          </a:xfrm>
          <a:prstGeom prst="rect">
            <a:avLst/>
          </a:prstGeom>
        </p:spPr>
        <p:txBody>
          <a:bodyPr wrap="square">
            <a:spAutoFit/>
          </a:bodyPr>
          <a:lstStyle/>
          <a:p>
            <a:pPr marL="285750" indent="-285750">
              <a:lnSpc>
                <a:spcPct val="114000"/>
              </a:lnSpc>
              <a:spcBef>
                <a:spcPts val="200"/>
              </a:spcBef>
              <a:spcAft>
                <a:spcPts val="200"/>
              </a:spcAft>
              <a:buFont typeface="Wingdings" panose="05000000000000000000" pitchFamily="2" charset="2"/>
              <a:buChar char="§"/>
            </a:pPr>
            <a:r>
              <a:rPr lang="it-IT" sz="1700" dirty="0"/>
              <a:t>Ben il </a:t>
            </a:r>
            <a:r>
              <a:rPr lang="it-IT" sz="1700" b="1" dirty="0"/>
              <a:t>97% </a:t>
            </a:r>
            <a:r>
              <a:rPr lang="it-IT" sz="1700" dirty="0"/>
              <a:t>del totale di ore autorizzate di CIG e Fondi di solidarietà </a:t>
            </a:r>
            <a:r>
              <a:rPr lang="it-IT" sz="1700" b="1" dirty="0"/>
              <a:t>si concentrano nei mesi di aprile e maggio</a:t>
            </a:r>
            <a:r>
              <a:rPr lang="it-IT" sz="1700" dirty="0"/>
              <a:t>. </a:t>
            </a:r>
          </a:p>
          <a:p>
            <a:pPr marL="285750" indent="-285750">
              <a:lnSpc>
                <a:spcPct val="114000"/>
              </a:lnSpc>
              <a:spcBef>
                <a:spcPts val="200"/>
              </a:spcBef>
              <a:spcAft>
                <a:spcPts val="200"/>
              </a:spcAft>
              <a:buFont typeface="Wingdings" panose="05000000000000000000" pitchFamily="2" charset="2"/>
              <a:buChar char="§"/>
            </a:pPr>
            <a:r>
              <a:rPr lang="it-IT" sz="1700" dirty="0"/>
              <a:t>La straordinarietà del volume di ore autorizzate di CIG e di FIS nei primi 5 mesi del 2020 si evince attraverso il </a:t>
            </a:r>
            <a:r>
              <a:rPr lang="it-IT" sz="1700" b="1" dirty="0"/>
              <a:t>confronto temporale con i dati annuali precedenti</a:t>
            </a:r>
            <a:r>
              <a:rPr lang="it-IT" sz="1700" dirty="0"/>
              <a:t>.</a:t>
            </a:r>
          </a:p>
        </p:txBody>
      </p:sp>
      <p:sp>
        <p:nvSpPr>
          <p:cNvPr id="14" name="Rettangolo 13"/>
          <p:cNvSpPr/>
          <p:nvPr/>
        </p:nvSpPr>
        <p:spPr>
          <a:xfrm>
            <a:off x="5896511" y="3985594"/>
            <a:ext cx="5931348" cy="1686039"/>
          </a:xfrm>
          <a:prstGeom prst="rect">
            <a:avLst/>
          </a:prstGeom>
        </p:spPr>
        <p:txBody>
          <a:bodyPr wrap="square">
            <a:spAutoFit/>
          </a:bodyPr>
          <a:lstStyle/>
          <a:p>
            <a:pPr marL="285750" indent="-285750">
              <a:lnSpc>
                <a:spcPct val="114000"/>
              </a:lnSpc>
              <a:spcBef>
                <a:spcPts val="200"/>
              </a:spcBef>
              <a:spcAft>
                <a:spcPts val="200"/>
              </a:spcAft>
              <a:buFont typeface="Wingdings" panose="05000000000000000000" pitchFamily="2" charset="2"/>
              <a:buChar char="§"/>
            </a:pPr>
            <a:r>
              <a:rPr lang="it-IT" sz="1700" dirty="0"/>
              <a:t>Basti considerare che </a:t>
            </a:r>
            <a:r>
              <a:rPr lang="it-IT" sz="1700" b="1" dirty="0"/>
              <a:t>nel 2010</a:t>
            </a:r>
            <a:r>
              <a:rPr lang="it-IT" sz="1700" dirty="0"/>
              <a:t>, anno in cui si è </a:t>
            </a:r>
          </a:p>
          <a:p>
            <a:pPr marL="273050">
              <a:lnSpc>
                <a:spcPct val="114000"/>
              </a:lnSpc>
              <a:spcBef>
                <a:spcPts val="200"/>
              </a:spcBef>
              <a:spcAft>
                <a:spcPts val="200"/>
              </a:spcAft>
            </a:pPr>
            <a:r>
              <a:rPr lang="it-IT" sz="1700" dirty="0"/>
              <a:t>accumulato il numero maggiore di ore dell’interno periodo, le ore autorizzate erano state </a:t>
            </a:r>
            <a:r>
              <a:rPr lang="it-IT" sz="1700" b="1" dirty="0"/>
              <a:t>118,4 milioni</a:t>
            </a:r>
            <a:r>
              <a:rPr lang="it-IT" sz="1700" dirty="0"/>
              <a:t>. </a:t>
            </a:r>
          </a:p>
          <a:p>
            <a:pPr marL="285750" indent="-285750">
              <a:lnSpc>
                <a:spcPct val="114000"/>
              </a:lnSpc>
              <a:spcBef>
                <a:spcPts val="200"/>
              </a:spcBef>
              <a:spcAft>
                <a:spcPts val="200"/>
              </a:spcAft>
              <a:buFont typeface="Wingdings" panose="05000000000000000000" pitchFamily="2" charset="2"/>
              <a:buChar char="§"/>
            </a:pPr>
            <a:r>
              <a:rPr lang="it-IT" sz="1700" dirty="0"/>
              <a:t>Erano state solo 19,8 milioni, invece, le ore autorizzate nel corso del 2019. </a:t>
            </a:r>
          </a:p>
        </p:txBody>
      </p:sp>
      <p:sp>
        <p:nvSpPr>
          <p:cNvPr id="16" name="Rettangolo 15"/>
          <p:cNvSpPr/>
          <p:nvPr/>
        </p:nvSpPr>
        <p:spPr>
          <a:xfrm>
            <a:off x="8907770" y="5913994"/>
            <a:ext cx="2986715" cy="307777"/>
          </a:xfrm>
          <a:prstGeom prst="rect">
            <a:avLst/>
          </a:prstGeom>
        </p:spPr>
        <p:txBody>
          <a:bodyPr wrap="none">
            <a:spAutoFit/>
          </a:bodyPr>
          <a:lstStyle/>
          <a:p>
            <a:r>
              <a:rPr lang="it-IT" sz="1400" i="1" dirty="0"/>
              <a:t>Elaborazioni su dati INPS, giugno 2020</a:t>
            </a:r>
          </a:p>
        </p:txBody>
      </p:sp>
    </p:spTree>
    <p:extLst>
      <p:ext uri="{BB962C8B-B14F-4D97-AF65-F5344CB8AC3E}">
        <p14:creationId xmlns:p14="http://schemas.microsoft.com/office/powerpoint/2010/main" val="867244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23252" y="3125366"/>
            <a:ext cx="5093319" cy="2757127"/>
          </a:xfrm>
          <a:prstGeom prst="rect">
            <a:avLst/>
          </a:prstGeom>
        </p:spPr>
      </p:pic>
      <p:sp>
        <p:nvSpPr>
          <p:cNvPr id="2" name="Segnaposto numero diapositiva 1"/>
          <p:cNvSpPr>
            <a:spLocks noGrp="1"/>
          </p:cNvSpPr>
          <p:nvPr>
            <p:ph type="sldNum" sz="quarter" idx="12"/>
          </p:nvPr>
        </p:nvSpPr>
        <p:spPr/>
        <p:txBody>
          <a:bodyPr/>
          <a:lstStyle/>
          <a:p>
            <a:fld id="{05B08833-B407-3E4C-BDEA-955ACE8F1EA8}" type="slidenum">
              <a:rPr lang="en-US" smtClean="0"/>
              <a:pPr/>
              <a:t>34</a:t>
            </a:fld>
            <a:endParaRPr lang="en-US"/>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429054"/>
            <a:ext cx="10559686" cy="523220"/>
          </a:xfrm>
          <a:prstGeom prst="rect">
            <a:avLst/>
          </a:prstGeom>
          <a:noFill/>
        </p:spPr>
        <p:txBody>
          <a:bodyPr wrap="none" rtlCol="0">
            <a:spAutoFit/>
          </a:bodyPr>
          <a:lstStyle/>
          <a:p>
            <a:r>
              <a:rPr lang="it-IT" sz="2800" b="1" dirty="0"/>
              <a:t>CASSA INTEGRAZIONE E FONDI DI SOLIDARIETÀ IN EMILIA-ROMAGNA </a:t>
            </a:r>
          </a:p>
        </p:txBody>
      </p:sp>
      <p:sp>
        <p:nvSpPr>
          <p:cNvPr id="8" name="CasellaDiTesto 7"/>
          <p:cNvSpPr txBox="1"/>
          <p:nvPr/>
        </p:nvSpPr>
        <p:spPr>
          <a:xfrm>
            <a:off x="520700" y="990446"/>
            <a:ext cx="11277600" cy="369332"/>
          </a:xfrm>
          <a:prstGeom prst="rect">
            <a:avLst/>
          </a:prstGeom>
          <a:noFill/>
        </p:spPr>
        <p:txBody>
          <a:bodyPr wrap="square" rtlCol="0">
            <a:spAutoFit/>
          </a:bodyPr>
          <a:lstStyle/>
          <a:p>
            <a:pPr algn="ctr"/>
            <a:r>
              <a:rPr lang="it-IT" i="1" dirty="0"/>
              <a:t>ore autorizzate per settore di attività economica</a:t>
            </a:r>
          </a:p>
        </p:txBody>
      </p:sp>
      <p:sp>
        <p:nvSpPr>
          <p:cNvPr id="11" name="CasellaDiTesto 10"/>
          <p:cNvSpPr txBox="1"/>
          <p:nvPr/>
        </p:nvSpPr>
        <p:spPr>
          <a:xfrm>
            <a:off x="6159500" y="1376390"/>
            <a:ext cx="5876471" cy="4106189"/>
          </a:xfrm>
          <a:prstGeom prst="rect">
            <a:avLst/>
          </a:prstGeom>
          <a:noFill/>
        </p:spPr>
        <p:txBody>
          <a:bodyPr wrap="square" rtlCol="0">
            <a:spAutoFit/>
          </a:bodyPr>
          <a:lstStyle/>
          <a:p>
            <a:pPr>
              <a:lnSpc>
                <a:spcPct val="114000"/>
              </a:lnSpc>
              <a:spcBef>
                <a:spcPts val="300"/>
              </a:spcBef>
              <a:spcAft>
                <a:spcPts val="300"/>
              </a:spcAft>
            </a:pPr>
            <a:r>
              <a:rPr lang="it-IT" sz="1700" dirty="0"/>
              <a:t>La distribuzione è strettamente legata alle caratteristiche del singolo istituto. Così, ad esempio, per quanto riguarda la </a:t>
            </a:r>
            <a:r>
              <a:rPr lang="it-IT" sz="1700" b="1" dirty="0"/>
              <a:t>CIG ordinaria</a:t>
            </a:r>
            <a:r>
              <a:rPr lang="it-IT" sz="1700" dirty="0"/>
              <a:t>, l’industria in senso stretto concentra quasi l’82,0% delle ore autorizzate dall’istituto. </a:t>
            </a:r>
          </a:p>
          <a:p>
            <a:pPr>
              <a:lnSpc>
                <a:spcPct val="114000"/>
              </a:lnSpc>
              <a:spcBef>
                <a:spcPts val="300"/>
              </a:spcBef>
              <a:spcAft>
                <a:spcPts val="300"/>
              </a:spcAft>
            </a:pPr>
            <a:r>
              <a:rPr lang="it-IT" sz="1700" dirty="0"/>
              <a:t>Nel caso della </a:t>
            </a:r>
            <a:r>
              <a:rPr lang="it-IT" sz="1700" b="1" dirty="0"/>
              <a:t>deroga</a:t>
            </a:r>
            <a:r>
              <a:rPr lang="it-IT" sz="1700" dirty="0"/>
              <a:t> e dei </a:t>
            </a:r>
            <a:r>
              <a:rPr lang="it-IT" sz="1700" b="1" dirty="0"/>
              <a:t>fondi di solidarietà</a:t>
            </a:r>
            <a:r>
              <a:rPr lang="it-IT" sz="1700" dirty="0"/>
              <a:t>, invece, i Servizi rappresentano quasi la totalità del monte ore autorizzato. </a:t>
            </a:r>
          </a:p>
          <a:p>
            <a:pPr>
              <a:lnSpc>
                <a:spcPct val="114000"/>
              </a:lnSpc>
              <a:spcBef>
                <a:spcPts val="300"/>
              </a:spcBef>
              <a:spcAft>
                <a:spcPts val="300"/>
              </a:spcAft>
            </a:pPr>
            <a:r>
              <a:rPr lang="it-IT" sz="1700" dirty="0"/>
              <a:t>Nella CIG in deroga, i settori più rappresentati sono il </a:t>
            </a:r>
            <a:r>
              <a:rPr lang="it-IT" sz="1700" b="1" dirty="0"/>
              <a:t>Commercio all’ingrosso e al dettaglio </a:t>
            </a:r>
            <a:r>
              <a:rPr lang="it-IT" sz="1700" dirty="0"/>
              <a:t>(41,2%), seguito dalle </a:t>
            </a:r>
            <a:r>
              <a:rPr lang="it-IT" sz="1700" b="1" dirty="0"/>
              <a:t>Attività degli alberghi e ristoranti </a:t>
            </a:r>
            <a:r>
              <a:rPr lang="it-IT" sz="1700" dirty="0"/>
              <a:t>(23,2%) e dalle </a:t>
            </a:r>
            <a:r>
              <a:rPr lang="it-IT" sz="1700" b="1" dirty="0"/>
              <a:t>Attività immobiliari, noleggio, informatica, ricerca, servizi alle imprese</a:t>
            </a:r>
            <a:r>
              <a:rPr lang="it-IT" sz="1700" dirty="0"/>
              <a:t> (23,2%). I medesimi settori si ritrovano anche tra quelli con il numero di ore autorizzati dai Fondi di Solidarietà (Commercio con il 22%; Alberghi e ristornati con il 19,4%).</a:t>
            </a:r>
          </a:p>
        </p:txBody>
      </p:sp>
      <p:sp>
        <p:nvSpPr>
          <p:cNvPr id="9" name="CasellaDiTesto 8"/>
          <p:cNvSpPr txBox="1"/>
          <p:nvPr/>
        </p:nvSpPr>
        <p:spPr>
          <a:xfrm>
            <a:off x="520700" y="1397950"/>
            <a:ext cx="5717329" cy="1864741"/>
          </a:xfrm>
          <a:prstGeom prst="rect">
            <a:avLst/>
          </a:prstGeom>
          <a:noFill/>
        </p:spPr>
        <p:txBody>
          <a:bodyPr wrap="square" rtlCol="0">
            <a:spAutoFit/>
          </a:bodyPr>
          <a:lstStyle/>
          <a:p>
            <a:pPr>
              <a:lnSpc>
                <a:spcPct val="114000"/>
              </a:lnSpc>
              <a:spcBef>
                <a:spcPts val="300"/>
              </a:spcBef>
              <a:spcAft>
                <a:spcPts val="300"/>
              </a:spcAft>
            </a:pPr>
            <a:r>
              <a:rPr lang="it-IT" sz="1700" dirty="0"/>
              <a:t>A livello settoriale, prendendo in considerazione sia la CIG sia i Fondi di solidarietà, sono 87,9 milioni le ore autorizzate nell’ambito dell’</a:t>
            </a:r>
            <a:r>
              <a:rPr lang="it-IT" sz="1700" b="1" dirty="0"/>
              <a:t>Industria in senso stretto </a:t>
            </a:r>
            <a:r>
              <a:rPr lang="it-IT" sz="1700" dirty="0"/>
              <a:t>(pari al 48% del totale). Sono 82,5 milioni circa le ore autorizzate nel </a:t>
            </a:r>
            <a:r>
              <a:rPr lang="it-IT" sz="1700" b="1" dirty="0"/>
              <a:t>Terziario</a:t>
            </a:r>
            <a:r>
              <a:rPr lang="it-IT" sz="1700" dirty="0"/>
              <a:t> (45,1%), mentre le </a:t>
            </a:r>
            <a:r>
              <a:rPr lang="it-IT" sz="1700" b="1" dirty="0"/>
              <a:t>Costruzioni</a:t>
            </a:r>
            <a:r>
              <a:rPr lang="it-IT" sz="1700" dirty="0"/>
              <a:t> concentrano 12,2 milioni di ore circa (6,7%). </a:t>
            </a:r>
          </a:p>
        </p:txBody>
      </p:sp>
      <p:sp>
        <p:nvSpPr>
          <p:cNvPr id="13" name="Rettangolo 12"/>
          <p:cNvSpPr/>
          <p:nvPr/>
        </p:nvSpPr>
        <p:spPr>
          <a:xfrm>
            <a:off x="8907770" y="5913994"/>
            <a:ext cx="2986715" cy="307777"/>
          </a:xfrm>
          <a:prstGeom prst="rect">
            <a:avLst/>
          </a:prstGeom>
        </p:spPr>
        <p:txBody>
          <a:bodyPr wrap="none">
            <a:spAutoFit/>
          </a:bodyPr>
          <a:lstStyle/>
          <a:p>
            <a:r>
              <a:rPr lang="it-IT" sz="1400" i="1" dirty="0"/>
              <a:t>Elaborazioni su dati INPS, giugno 2020</a:t>
            </a:r>
          </a:p>
        </p:txBody>
      </p:sp>
    </p:spTree>
    <p:extLst>
      <p:ext uri="{BB962C8B-B14F-4D97-AF65-F5344CB8AC3E}">
        <p14:creationId xmlns:p14="http://schemas.microsoft.com/office/powerpoint/2010/main" val="34710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35</a:t>
            </a:fld>
            <a:endParaRPr lang="en-US"/>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429054"/>
            <a:ext cx="4381456" cy="523220"/>
          </a:xfrm>
          <a:prstGeom prst="rect">
            <a:avLst/>
          </a:prstGeom>
          <a:noFill/>
        </p:spPr>
        <p:txBody>
          <a:bodyPr wrap="none" rtlCol="0">
            <a:spAutoFit/>
          </a:bodyPr>
          <a:lstStyle/>
          <a:p>
            <a:r>
              <a:rPr lang="it-IT" sz="2800" b="1" dirty="0" err="1"/>
              <a:t>NASpI</a:t>
            </a:r>
            <a:r>
              <a:rPr lang="it-IT" sz="2800" b="1" dirty="0"/>
              <a:t> IN EMILIA-ROMAGNA</a:t>
            </a:r>
          </a:p>
        </p:txBody>
      </p:sp>
      <p:sp>
        <p:nvSpPr>
          <p:cNvPr id="12" name="CasellaDiTesto 11"/>
          <p:cNvSpPr txBox="1"/>
          <p:nvPr/>
        </p:nvSpPr>
        <p:spPr>
          <a:xfrm>
            <a:off x="520700" y="981302"/>
            <a:ext cx="11193628" cy="5094728"/>
          </a:xfrm>
          <a:prstGeom prst="rect">
            <a:avLst/>
          </a:prstGeom>
          <a:noFill/>
        </p:spPr>
        <p:txBody>
          <a:bodyPr wrap="square" rtlCol="0">
            <a:spAutoFit/>
          </a:bodyPr>
          <a:lstStyle/>
          <a:p>
            <a:pPr>
              <a:lnSpc>
                <a:spcPct val="114000"/>
              </a:lnSpc>
              <a:spcBef>
                <a:spcPts val="300"/>
              </a:spcBef>
              <a:spcAft>
                <a:spcPts val="300"/>
              </a:spcAft>
            </a:pPr>
            <a:r>
              <a:rPr lang="it-IT" sz="1640" dirty="0"/>
              <a:t>La </a:t>
            </a:r>
            <a:r>
              <a:rPr lang="it-IT" sz="1640" b="1" dirty="0" err="1"/>
              <a:t>NASpI</a:t>
            </a:r>
            <a:r>
              <a:rPr lang="it-IT" sz="1640" b="1" dirty="0"/>
              <a:t> </a:t>
            </a:r>
            <a:r>
              <a:rPr lang="it-IT" sz="1640" dirty="0"/>
              <a:t>(Nuova Assicurazione Sociale per l'Impiego) è una prestazione economica erogata a favore dei lavoratori dipendenti che abbiano perduto involontariamente l'occupazione. Sono coperti da tutela tutti i lavoratori dipendenti ad eccezione degli operai agricoli (coperti da specifica tutela) e i lavoratori a tempo indeterminato della pubblica amministrazione. La durata massima è di 24 mesi e la fruizione dell’indennità dà diritto alla contribuzione figurativa. </a:t>
            </a:r>
          </a:p>
          <a:p>
            <a:pPr>
              <a:lnSpc>
                <a:spcPct val="114000"/>
              </a:lnSpc>
              <a:spcBef>
                <a:spcPts val="300"/>
              </a:spcBef>
              <a:spcAft>
                <a:spcPts val="300"/>
              </a:spcAft>
            </a:pPr>
            <a:r>
              <a:rPr lang="it-IT" sz="1640" dirty="0"/>
              <a:t>In occasione dell’emergenza epidemiologica da COVID-19, il DL ‘Rilancio’ ha stabilito la proroga di due mesi per le indennità NASPI e DISCOLL terminate tra il primo marzo 2020 e il 30 aprile 2020, a condizione che il percettore non fosse beneficiario delle indennità dei 600 euro e delle altre indennità previste dal decreto rilancio stesso. </a:t>
            </a:r>
          </a:p>
          <a:p>
            <a:pPr>
              <a:lnSpc>
                <a:spcPct val="114000"/>
              </a:lnSpc>
              <a:spcBef>
                <a:spcPts val="300"/>
              </a:spcBef>
              <a:spcAft>
                <a:spcPts val="300"/>
              </a:spcAft>
            </a:pPr>
            <a:r>
              <a:rPr lang="it-IT" sz="1640" dirty="0"/>
              <a:t>In Emilia-Romagna, nei primi quattro mesi del 2020 le domande di </a:t>
            </a:r>
            <a:r>
              <a:rPr lang="it-IT" sz="1640" dirty="0" err="1"/>
              <a:t>NASpI</a:t>
            </a:r>
            <a:r>
              <a:rPr lang="it-IT" sz="1640" dirty="0"/>
              <a:t> sono state 45.037, il 7,4% del totale nazionale. </a:t>
            </a:r>
            <a:r>
              <a:rPr lang="it-IT" sz="1640" b="1" dirty="0"/>
              <a:t>Tra il 1 marzo e il 9 maggio 2020 le nuove richieste di Nuova Assicurazione Sociale per l’Impiego sono infatti aumentate del 36% rispetto al medesimo periodo del 2019. </a:t>
            </a:r>
          </a:p>
          <a:p>
            <a:pPr>
              <a:lnSpc>
                <a:spcPct val="114000"/>
              </a:lnSpc>
              <a:spcBef>
                <a:spcPts val="300"/>
              </a:spcBef>
              <a:spcAft>
                <a:spcPts val="300"/>
              </a:spcAft>
            </a:pPr>
            <a:r>
              <a:rPr lang="it-IT" sz="1640" dirty="0"/>
              <a:t>Anche in questo caso, </a:t>
            </a:r>
            <a:r>
              <a:rPr lang="it-IT" sz="1640" b="1" dirty="0"/>
              <a:t>la dinamica osservata è stata con molta probabilità influenzata da alcuni provvedimenti normativi adottati nei mesi scorsi</a:t>
            </a:r>
            <a:r>
              <a:rPr lang="it-IT" sz="1640" dirty="0"/>
              <a:t>. Sebbene il DL ‘Rilancio’ abbia sospeso l’obbligo di apposizione di una causale nel caso di proroga oltre i 12 mesi di contratti di lavoro a tempo determinato, il cambio repentino del contesto generale potrebbe aver spinto parte dei datori di lavoro a non procedere in tal senso, determinando un aumento del ricorso alla </a:t>
            </a:r>
            <a:r>
              <a:rPr lang="it-IT" sz="1640" dirty="0" err="1"/>
              <a:t>NASpI</a:t>
            </a:r>
            <a:r>
              <a:rPr lang="it-IT" sz="1640" dirty="0"/>
              <a:t>. Aumento che sarebbe potuto essere maggiore, inoltre, senza il cosiddetto ‘divieto di licenziamento’ e la possibilità del rinnovo/proroga dei contratti a termine, compreso il lavoro somministrato, anche per i datori di lavoro che accedono agli ammortizzatori sociali. </a:t>
            </a:r>
          </a:p>
        </p:txBody>
      </p:sp>
      <p:sp>
        <p:nvSpPr>
          <p:cNvPr id="6" name="Rettangolo 5"/>
          <p:cNvSpPr/>
          <p:nvPr/>
        </p:nvSpPr>
        <p:spPr>
          <a:xfrm>
            <a:off x="8744583" y="5948440"/>
            <a:ext cx="3175549" cy="307777"/>
          </a:xfrm>
          <a:prstGeom prst="rect">
            <a:avLst/>
          </a:prstGeom>
        </p:spPr>
        <p:txBody>
          <a:bodyPr wrap="none">
            <a:spAutoFit/>
          </a:bodyPr>
          <a:lstStyle/>
          <a:p>
            <a:r>
              <a:rPr lang="it-IT" sz="1400" i="1" dirty="0"/>
              <a:t>Fonte: INPS e Banca d’Italia, giugno 2020</a:t>
            </a:r>
          </a:p>
        </p:txBody>
      </p:sp>
    </p:spTree>
    <p:extLst>
      <p:ext uri="{BB962C8B-B14F-4D97-AF65-F5344CB8AC3E}">
        <p14:creationId xmlns:p14="http://schemas.microsoft.com/office/powerpoint/2010/main" val="1059243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36</a:t>
            </a:fld>
            <a:endParaRPr lang="en-US"/>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429054"/>
            <a:ext cx="11067197" cy="492443"/>
          </a:xfrm>
          <a:prstGeom prst="rect">
            <a:avLst/>
          </a:prstGeom>
          <a:noFill/>
        </p:spPr>
        <p:txBody>
          <a:bodyPr wrap="none" rtlCol="0">
            <a:spAutoFit/>
          </a:bodyPr>
          <a:lstStyle/>
          <a:p>
            <a:r>
              <a:rPr lang="it-IT" sz="2600" b="1" dirty="0"/>
              <a:t>MISURE UNA-TANTUM IN EMILIA-ROMAGNA: il caso dell’indennità di 600 euro</a:t>
            </a:r>
          </a:p>
        </p:txBody>
      </p:sp>
      <p:sp>
        <p:nvSpPr>
          <p:cNvPr id="11" name="CasellaDiTesto 10"/>
          <p:cNvSpPr txBox="1"/>
          <p:nvPr/>
        </p:nvSpPr>
        <p:spPr>
          <a:xfrm>
            <a:off x="436727" y="1005252"/>
            <a:ext cx="7828239" cy="5017784"/>
          </a:xfrm>
          <a:prstGeom prst="rect">
            <a:avLst/>
          </a:prstGeom>
          <a:noFill/>
        </p:spPr>
        <p:txBody>
          <a:bodyPr wrap="square" rtlCol="0">
            <a:spAutoFit/>
          </a:bodyPr>
          <a:lstStyle/>
          <a:p>
            <a:pPr>
              <a:lnSpc>
                <a:spcPct val="114000"/>
              </a:lnSpc>
              <a:spcBef>
                <a:spcPts val="300"/>
              </a:spcBef>
              <a:spcAft>
                <a:spcPts val="300"/>
              </a:spcAft>
            </a:pPr>
            <a:r>
              <a:rPr lang="it-IT" sz="1700" dirty="0"/>
              <a:t>Come già evidenziato, a seguito dell’emergenza Covid-19, il Governo ha introdotto - al fine di contenere l’impatto negativo sui redditi delle famiglie colpiti dalla sospensione delle attività non essenziali, una serie di misure una-tantum in favore dei lavoratori non coperti dalla CIG. </a:t>
            </a:r>
          </a:p>
          <a:p>
            <a:pPr>
              <a:lnSpc>
                <a:spcPct val="114000"/>
              </a:lnSpc>
              <a:spcBef>
                <a:spcPts val="300"/>
              </a:spcBef>
              <a:spcAft>
                <a:spcPts val="300"/>
              </a:spcAft>
            </a:pPr>
            <a:r>
              <a:rPr lang="it-IT" sz="1700" dirty="0"/>
              <a:t>Di seguito vengono riportati alcuni dati di sintesi, tratti dal rapporto annuale sull’Emilia-Romagna di Banca d’Italia, rispetto alle </a:t>
            </a:r>
            <a:r>
              <a:rPr lang="it-IT" sz="1700" b="1" dirty="0"/>
              <a:t>indennità di 600 euro </a:t>
            </a:r>
            <a:r>
              <a:rPr lang="it-IT" sz="1700" dirty="0"/>
              <a:t>introdotte dal </a:t>
            </a:r>
            <a:r>
              <a:rPr lang="it-IT" sz="1700" b="1" dirty="0"/>
              <a:t>DL Cura Italia</a:t>
            </a:r>
            <a:r>
              <a:rPr lang="it-IT" sz="1700" dirty="0"/>
              <a:t> in favore di alcune tipologie di lavoratori autonomi e altre categorie coperte solo parzialmente dagli ammortizzatori sociali ordinari. Secondo i dati dell’INPS, </a:t>
            </a:r>
            <a:r>
              <a:rPr lang="it-IT" sz="1700" b="1" dirty="0"/>
              <a:t>al 22 maggio in Emilia-Romagna erano state accolte circa 330.000 domande di sussidio</a:t>
            </a:r>
            <a:r>
              <a:rPr lang="it-IT" sz="1700" dirty="0"/>
              <a:t>, per un importo complessivo di quasi </a:t>
            </a:r>
            <a:r>
              <a:rPr lang="it-IT" sz="1700" b="1" dirty="0"/>
              <a:t>200 milioni di euro</a:t>
            </a:r>
            <a:r>
              <a:rPr lang="it-IT" sz="1700" dirty="0"/>
              <a:t>, pari all’</a:t>
            </a:r>
            <a:r>
              <a:rPr lang="it-IT" sz="1700" b="1" dirty="0"/>
              <a:t>8,4% del totale nazionale</a:t>
            </a:r>
            <a:r>
              <a:rPr lang="it-IT" sz="1700" dirty="0"/>
              <a:t>. A livello regionale il numero di sussidi in rapporto alla popolazione tra i 15 e i 70 anni  (10,7%) è stato superiore alla media italiana (9,3%). Tale differenza è riconducibile alla maggiore quota di indennità accordate ai lavoratori autonomi. </a:t>
            </a:r>
          </a:p>
          <a:p>
            <a:pPr>
              <a:lnSpc>
                <a:spcPct val="114000"/>
              </a:lnSpc>
              <a:spcBef>
                <a:spcPts val="300"/>
              </a:spcBef>
              <a:spcAft>
                <a:spcPts val="300"/>
              </a:spcAft>
            </a:pPr>
            <a:r>
              <a:rPr lang="it-IT" sz="1700" dirty="0"/>
              <a:t>Sulla base dei dati disponibili per i </a:t>
            </a:r>
            <a:r>
              <a:rPr lang="it-IT" sz="1700" b="1" dirty="0"/>
              <a:t>pagamenti effettuati entro il 30 aprile</a:t>
            </a:r>
            <a:r>
              <a:rPr lang="it-IT" sz="1700" dirty="0"/>
              <a:t> (vedi figure a lato) che rappresentano circa l’80 per cento delle suddette domande, i beneficiari erano in maggioranza uomini e nella fascia di età tra i 45 e i 54 anni. </a:t>
            </a:r>
          </a:p>
        </p:txBody>
      </p:sp>
      <p:pic>
        <p:nvPicPr>
          <p:cNvPr id="3" name="Immagine 2"/>
          <p:cNvPicPr>
            <a:picLocks noChangeAspect="1"/>
          </p:cNvPicPr>
          <p:nvPr/>
        </p:nvPicPr>
        <p:blipFill>
          <a:blip r:embed="rId2"/>
          <a:stretch>
            <a:fillRect/>
          </a:stretch>
        </p:blipFill>
        <p:spPr>
          <a:xfrm>
            <a:off x="8264967" y="1680224"/>
            <a:ext cx="3533333" cy="2028571"/>
          </a:xfrm>
          <a:prstGeom prst="rect">
            <a:avLst/>
          </a:prstGeom>
        </p:spPr>
      </p:pic>
      <p:sp>
        <p:nvSpPr>
          <p:cNvPr id="4" name="CasellaDiTesto 3"/>
          <p:cNvSpPr txBox="1"/>
          <p:nvPr/>
        </p:nvSpPr>
        <p:spPr>
          <a:xfrm>
            <a:off x="8069943" y="1077608"/>
            <a:ext cx="3866881" cy="530915"/>
          </a:xfrm>
          <a:prstGeom prst="rect">
            <a:avLst/>
          </a:prstGeom>
          <a:noFill/>
        </p:spPr>
        <p:txBody>
          <a:bodyPr wrap="square" rtlCol="0">
            <a:spAutoFit/>
          </a:bodyPr>
          <a:lstStyle/>
          <a:p>
            <a:pPr algn="ctr"/>
            <a:r>
              <a:rPr lang="it-IT" sz="1550" i="1" dirty="0"/>
              <a:t>Indennità erogate al 30 aprile </a:t>
            </a:r>
          </a:p>
          <a:p>
            <a:pPr algn="ctr"/>
            <a:r>
              <a:rPr lang="it-IT" sz="1300" i="1" dirty="0"/>
              <a:t>(quote% sulla popolazione residente tra 15 e 70 anni) </a:t>
            </a:r>
          </a:p>
        </p:txBody>
      </p:sp>
      <p:pic>
        <p:nvPicPr>
          <p:cNvPr id="5" name="Immagine 4"/>
          <p:cNvPicPr>
            <a:picLocks noChangeAspect="1"/>
          </p:cNvPicPr>
          <p:nvPr/>
        </p:nvPicPr>
        <p:blipFill>
          <a:blip r:embed="rId3"/>
          <a:stretch>
            <a:fillRect/>
          </a:stretch>
        </p:blipFill>
        <p:spPr>
          <a:xfrm>
            <a:off x="8265194" y="3801665"/>
            <a:ext cx="3561905" cy="2009524"/>
          </a:xfrm>
          <a:prstGeom prst="rect">
            <a:avLst/>
          </a:prstGeom>
        </p:spPr>
      </p:pic>
      <p:sp>
        <p:nvSpPr>
          <p:cNvPr id="12" name="Rettangolo 11"/>
          <p:cNvSpPr/>
          <p:nvPr/>
        </p:nvSpPr>
        <p:spPr>
          <a:xfrm>
            <a:off x="9261413" y="5948440"/>
            <a:ext cx="2675412" cy="307777"/>
          </a:xfrm>
          <a:prstGeom prst="rect">
            <a:avLst/>
          </a:prstGeom>
        </p:spPr>
        <p:txBody>
          <a:bodyPr wrap="none">
            <a:spAutoFit/>
          </a:bodyPr>
          <a:lstStyle/>
          <a:p>
            <a:r>
              <a:rPr lang="it-IT" sz="1400" i="1" dirty="0"/>
              <a:t>Fonte: Banca d’Italia, giugno 2020</a:t>
            </a:r>
          </a:p>
        </p:txBody>
      </p:sp>
    </p:spTree>
    <p:extLst>
      <p:ext uri="{BB962C8B-B14F-4D97-AF65-F5344CB8AC3E}">
        <p14:creationId xmlns:p14="http://schemas.microsoft.com/office/powerpoint/2010/main" val="1026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4</a:t>
            </a:fld>
            <a:endParaRPr lang="en-US"/>
          </a:p>
        </p:txBody>
      </p:sp>
      <p:sp>
        <p:nvSpPr>
          <p:cNvPr id="3" name="CasellaDiTesto 2"/>
          <p:cNvSpPr txBox="1"/>
          <p:nvPr/>
        </p:nvSpPr>
        <p:spPr>
          <a:xfrm>
            <a:off x="436728" y="327546"/>
            <a:ext cx="9781909" cy="584775"/>
          </a:xfrm>
          <a:prstGeom prst="rect">
            <a:avLst/>
          </a:prstGeom>
          <a:noFill/>
        </p:spPr>
        <p:txBody>
          <a:bodyPr wrap="none" rtlCol="0">
            <a:spAutoFit/>
          </a:bodyPr>
          <a:lstStyle/>
          <a:p>
            <a:r>
              <a:rPr lang="it-IT" sz="3200" b="1" dirty="0"/>
              <a:t>PRINCIPALI EVIDENZE: Quadro economico e sociale (1/6)</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51242" y="997953"/>
            <a:ext cx="5691117" cy="5081391"/>
          </a:xfrm>
          <a:prstGeom prst="rect">
            <a:avLst/>
          </a:prstGeom>
          <a:noFill/>
        </p:spPr>
        <p:txBody>
          <a:bodyPr wrap="square" rtlCol="0">
            <a:spAutoFit/>
          </a:bodyPr>
          <a:lstStyle/>
          <a:p>
            <a:pPr>
              <a:lnSpc>
                <a:spcPct val="114000"/>
              </a:lnSpc>
              <a:spcBef>
                <a:spcPts val="300"/>
              </a:spcBef>
              <a:spcAft>
                <a:spcPts val="300"/>
              </a:spcAft>
            </a:pPr>
            <a:r>
              <a:rPr lang="it-IT" sz="1700" dirty="0">
                <a:solidFill>
                  <a:srgbClr val="FF3300"/>
                </a:solidFill>
                <a:latin typeface="Wingdings" panose="05000000000000000000" pitchFamily="2" charset="2"/>
              </a:rPr>
              <a:t>¨ </a:t>
            </a:r>
            <a:r>
              <a:rPr lang="it-IT" sz="1700" dirty="0"/>
              <a:t>Alla metà del 2020, il </a:t>
            </a:r>
            <a:r>
              <a:rPr lang="it-IT" sz="1700" b="1" dirty="0"/>
              <a:t>quadro economico e sociale in Emilia-Romagna</a:t>
            </a:r>
            <a:r>
              <a:rPr lang="it-IT" sz="1700" dirty="0"/>
              <a:t>, in linea con quanto rilevabile a livello paese, si presenta eccezionalmente complesso e incerto. Al </a:t>
            </a:r>
            <a:r>
              <a:rPr lang="it-IT" sz="1700" b="1" dirty="0"/>
              <a:t>rallentamento congiunturale osservato nel corso del 2019</a:t>
            </a:r>
            <a:r>
              <a:rPr lang="it-IT" sz="1700" dirty="0"/>
              <a:t>, anche in conseguenza di fattori internazionali, all’inizio del 2020 si è sovrapposto l’</a:t>
            </a:r>
            <a:r>
              <a:rPr lang="it-IT" sz="1700" b="1" dirty="0"/>
              <a:t>impatto delle misure di contenimento della crisi sanitaria</a:t>
            </a:r>
            <a:r>
              <a:rPr lang="it-IT" sz="1700" dirty="0"/>
              <a:t> generata dal Covid-19.</a:t>
            </a:r>
          </a:p>
          <a:p>
            <a:pPr>
              <a:lnSpc>
                <a:spcPct val="114000"/>
              </a:lnSpc>
              <a:spcBef>
                <a:spcPts val="300"/>
              </a:spcBef>
              <a:spcAft>
                <a:spcPts val="300"/>
              </a:spcAft>
            </a:pPr>
            <a:r>
              <a:rPr lang="it-IT" sz="1700" dirty="0">
                <a:solidFill>
                  <a:srgbClr val="FF3300"/>
                </a:solidFill>
                <a:latin typeface="Wingdings" panose="05000000000000000000" pitchFamily="2" charset="2"/>
              </a:rPr>
              <a:t>¨ </a:t>
            </a:r>
            <a:r>
              <a:rPr lang="it-IT" sz="1700" dirty="0"/>
              <a:t>Con la comparsa e la diffusione del virus in Italia, sono state adottate, sia a livello nazionale sia a livello regionale (con ulteriori ordinanze più restrittive a livello territoriale), varie </a:t>
            </a:r>
            <a:r>
              <a:rPr lang="it-IT" sz="1700" b="1" dirty="0"/>
              <a:t>misure con l’obiettivo di contenere la diffusione del virus</a:t>
            </a:r>
            <a:r>
              <a:rPr lang="it-IT" sz="1700" dirty="0"/>
              <a:t>, attraverso la limitazione della mobilità delle persone, dapprima con la sospensione delle attività scolastiche, delle manifestazioni e gli eventi di ogni tipo, con la chiusura degli esercizi commerciali non essenziali, successivamente estesa ad una fetta significativa di attività economiche, che hanno</a:t>
            </a:r>
          </a:p>
        </p:txBody>
      </p:sp>
      <p:sp>
        <p:nvSpPr>
          <p:cNvPr id="13" name="CasellaDiTesto 12"/>
          <p:cNvSpPr txBox="1"/>
          <p:nvPr/>
        </p:nvSpPr>
        <p:spPr>
          <a:xfrm>
            <a:off x="6156873" y="983439"/>
            <a:ext cx="5710885" cy="3132909"/>
          </a:xfrm>
          <a:prstGeom prst="rect">
            <a:avLst/>
          </a:prstGeom>
          <a:noFill/>
        </p:spPr>
        <p:txBody>
          <a:bodyPr wrap="square" rtlCol="0">
            <a:spAutoFit/>
          </a:bodyPr>
          <a:lstStyle/>
          <a:p>
            <a:pPr>
              <a:lnSpc>
                <a:spcPct val="114000"/>
              </a:lnSpc>
              <a:spcBef>
                <a:spcPts val="300"/>
              </a:spcBef>
              <a:spcAft>
                <a:spcPts val="300"/>
              </a:spcAft>
            </a:pPr>
            <a:r>
              <a:rPr lang="it-IT" sz="1700" dirty="0"/>
              <a:t>coinvolto – nella fase più acuta – oltre 1/3 dell’occupazione regionale e una quota di imprese che rappresentano quasi il 41% del valore aggiunto prodotto dall’Industria e dai Servizi e fino al 70% delle esportazioni regionali annue. </a:t>
            </a:r>
          </a:p>
          <a:p>
            <a:pPr>
              <a:lnSpc>
                <a:spcPct val="114000"/>
              </a:lnSpc>
              <a:spcBef>
                <a:spcPts val="300"/>
              </a:spcBef>
              <a:spcAft>
                <a:spcPts val="300"/>
              </a:spcAft>
            </a:pPr>
            <a:r>
              <a:rPr lang="it-IT" sz="1700" dirty="0">
                <a:solidFill>
                  <a:srgbClr val="FF3300"/>
                </a:solidFill>
                <a:latin typeface="Wingdings" panose="05000000000000000000" pitchFamily="2" charset="2"/>
              </a:rPr>
              <a:t>¨ </a:t>
            </a:r>
            <a:r>
              <a:rPr lang="it-IT" sz="1700" dirty="0"/>
              <a:t>Se dal punto di vista sanitario queste misure sono state decisive per riuscire a contenere e progressivamente ridurre i contagi e i decessi (che collocano l’Emilia-Romagna al terzo posto tra le regioni per intensità), dal punto di vista economico hanno determinato </a:t>
            </a:r>
            <a:r>
              <a:rPr lang="it-IT" sz="1700" b="1" dirty="0"/>
              <a:t>effetti negativi dal lato della domanda e dell’offerta</a:t>
            </a:r>
            <a:r>
              <a:rPr lang="it-IT" sz="1700" dirty="0"/>
              <a:t>, portando in recessione l’economia regionale. </a:t>
            </a:r>
            <a:endParaRPr lang="it-IT" sz="1700" dirty="0">
              <a:solidFill>
                <a:srgbClr val="FF3300"/>
              </a:solidFill>
              <a:latin typeface="Wingdings" panose="05000000000000000000" pitchFamily="2" charset="2"/>
            </a:endParaRPr>
          </a:p>
        </p:txBody>
      </p:sp>
    </p:spTree>
    <p:extLst>
      <p:ext uri="{BB962C8B-B14F-4D97-AF65-F5344CB8AC3E}">
        <p14:creationId xmlns:p14="http://schemas.microsoft.com/office/powerpoint/2010/main" val="127980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5</a:t>
            </a:fld>
            <a:endParaRPr lang="en-US"/>
          </a:p>
        </p:txBody>
      </p:sp>
      <p:sp>
        <p:nvSpPr>
          <p:cNvPr id="3" name="CasellaDiTesto 2"/>
          <p:cNvSpPr txBox="1"/>
          <p:nvPr/>
        </p:nvSpPr>
        <p:spPr>
          <a:xfrm>
            <a:off x="436728" y="327546"/>
            <a:ext cx="10197920" cy="584775"/>
          </a:xfrm>
          <a:prstGeom prst="rect">
            <a:avLst/>
          </a:prstGeom>
          <a:noFill/>
        </p:spPr>
        <p:txBody>
          <a:bodyPr wrap="none" rtlCol="0">
            <a:spAutoFit/>
          </a:bodyPr>
          <a:lstStyle/>
          <a:p>
            <a:r>
              <a:rPr lang="it-IT" sz="3200" b="1" dirty="0"/>
              <a:t>PRINCIPALI EVIDENZE: Occupati, disoccupati e inattivi (2/6)</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51242" y="1012467"/>
            <a:ext cx="5691117" cy="4906151"/>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I dati del </a:t>
            </a:r>
            <a:r>
              <a:rPr lang="it-IT" b="1" dirty="0"/>
              <a:t>I trimestre 2020 </a:t>
            </a:r>
            <a:r>
              <a:rPr lang="it-IT" dirty="0"/>
              <a:t>della </a:t>
            </a:r>
            <a:r>
              <a:rPr lang="it-IT" b="1" dirty="0"/>
              <a:t>Rilevazione delle Forze di Lavoro dell’ISTAT</a:t>
            </a:r>
            <a:r>
              <a:rPr lang="it-IT" dirty="0"/>
              <a:t> forniscono, per la prima volta dopo sei anni di crescita pressoché ininterrotta, un </a:t>
            </a:r>
            <a:r>
              <a:rPr lang="it-IT" b="1" dirty="0"/>
              <a:t>primo segnale di arresto delle dinamiche positive del mercato del lavoro regionale</a:t>
            </a:r>
            <a:r>
              <a:rPr lang="it-IT" dirty="0"/>
              <a:t>, manifestatosi a partire dall’ultima settimana di febbraio con l’avvio dell’emergenza sanitaria, con una previsione di peggioramento nel secondo trimestre dell’anno. </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A fronte di una </a:t>
            </a:r>
            <a:r>
              <a:rPr lang="it-IT" b="1" dirty="0"/>
              <a:t>sostanziale tenuta dell’occupazione regionale</a:t>
            </a:r>
            <a:r>
              <a:rPr lang="it-IT" dirty="0"/>
              <a:t> (2.014 mila occupati, -0,1% rispetto al I trimestre 2019) e del </a:t>
            </a:r>
            <a:r>
              <a:rPr lang="it-IT" b="1" dirty="0"/>
              <a:t>tasso di occupazione 15-64 anni </a:t>
            </a:r>
            <a:r>
              <a:rPr lang="it-IT" dirty="0"/>
              <a:t>(69,6%, -0,3 punti percentuali rispetto allo scorso anno), nel trimestre si rileva una </a:t>
            </a:r>
            <a:r>
              <a:rPr lang="it-IT" b="1" dirty="0"/>
              <a:t>contrazione del numero di persone in cerca di occupazione </a:t>
            </a:r>
            <a:r>
              <a:rPr lang="it-IT" dirty="0"/>
              <a:t>(117,9 mila persone, -10,2% rispetto al medesimo periodo dello scorso anno) e del tasso di</a:t>
            </a:r>
          </a:p>
        </p:txBody>
      </p:sp>
      <p:sp>
        <p:nvSpPr>
          <p:cNvPr id="13" name="CasellaDiTesto 12"/>
          <p:cNvSpPr txBox="1"/>
          <p:nvPr/>
        </p:nvSpPr>
        <p:spPr>
          <a:xfrm>
            <a:off x="6037943" y="1012467"/>
            <a:ext cx="5994400" cy="4983095"/>
          </a:xfrm>
          <a:prstGeom prst="rect">
            <a:avLst/>
          </a:prstGeom>
          <a:noFill/>
        </p:spPr>
        <p:txBody>
          <a:bodyPr wrap="square" rtlCol="0">
            <a:spAutoFit/>
          </a:bodyPr>
          <a:lstStyle/>
          <a:p>
            <a:pPr>
              <a:lnSpc>
                <a:spcPct val="114000"/>
              </a:lnSpc>
              <a:spcBef>
                <a:spcPts val="300"/>
              </a:spcBef>
              <a:spcAft>
                <a:spcPts val="300"/>
              </a:spcAft>
            </a:pPr>
            <a:r>
              <a:rPr lang="it-IT" dirty="0"/>
              <a:t>disoccupazione (5,5%, -0,6 punti percentuali).</a:t>
            </a:r>
            <a:endParaRPr lang="it-IT" dirty="0">
              <a:solidFill>
                <a:srgbClr val="FF3300"/>
              </a:solidFill>
              <a:latin typeface="Wingdings" panose="05000000000000000000" pitchFamily="2" charset="2"/>
            </a:endParaRP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La tenuta dell’occupazione deve essere letta anche alla luce dei </a:t>
            </a:r>
            <a:r>
              <a:rPr lang="it-IT" b="1" dirty="0"/>
              <a:t>vari provvedimenti adottati dal governo a livello nazionale</a:t>
            </a:r>
            <a:r>
              <a:rPr lang="it-IT" dirty="0"/>
              <a:t>, dall’</a:t>
            </a:r>
            <a:r>
              <a:rPr lang="it-IT" b="1" dirty="0"/>
              <a:t>estensione della Cassa integrazione guadagni </a:t>
            </a:r>
            <a:r>
              <a:rPr lang="it-IT" dirty="0"/>
              <a:t>al </a:t>
            </a:r>
            <a:r>
              <a:rPr lang="it-IT" b="1" dirty="0"/>
              <a:t>blocco dei licenziamenti </a:t>
            </a:r>
            <a:r>
              <a:rPr lang="it-IT" dirty="0"/>
              <a:t>fino a metà agosto, fino alla </a:t>
            </a:r>
            <a:r>
              <a:rPr lang="it-IT" b="1" dirty="0"/>
              <a:t>sospensione dell’obbligo di causale per il rinnovo o la proroga dei contratti a tempo determinato </a:t>
            </a:r>
            <a:r>
              <a:rPr lang="it-IT" dirty="0"/>
              <a:t>già in essere a febbraio, che hanno prodotto – in questa fase - una sorta di congelamento dell’occupazione.</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La dinamica della disoccupazione, invece, è da inquadrare in un contesto in cui, in linea con il livello italiano, </a:t>
            </a:r>
            <a:r>
              <a:rPr lang="it-IT" b="1" dirty="0"/>
              <a:t>aumenta il tasso di inattività 15-64 anni </a:t>
            </a:r>
            <a:r>
              <a:rPr lang="it-IT" dirty="0"/>
              <a:t>(che resta comunque al livello più basso tra le regioni italiane), </a:t>
            </a:r>
            <a:r>
              <a:rPr lang="it-IT" b="1" dirty="0"/>
              <a:t>anche per effetto del lockdown</a:t>
            </a:r>
            <a:r>
              <a:rPr lang="it-IT" dirty="0"/>
              <a:t>, stimato nel trimestre al 26,2%, 0,9 punti percentuali in più di quanto rilevato nel primo trimestre 2019. </a:t>
            </a:r>
          </a:p>
        </p:txBody>
      </p:sp>
    </p:spTree>
    <p:extLst>
      <p:ext uri="{BB962C8B-B14F-4D97-AF65-F5344CB8AC3E}">
        <p14:creationId xmlns:p14="http://schemas.microsoft.com/office/powerpoint/2010/main" val="260015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6</a:t>
            </a:fld>
            <a:endParaRPr lang="en-US" dirty="0"/>
          </a:p>
        </p:txBody>
      </p:sp>
      <p:sp>
        <p:nvSpPr>
          <p:cNvPr id="3" name="CasellaDiTesto 2"/>
          <p:cNvSpPr txBox="1"/>
          <p:nvPr/>
        </p:nvSpPr>
        <p:spPr>
          <a:xfrm>
            <a:off x="436728" y="327546"/>
            <a:ext cx="11386515" cy="584775"/>
          </a:xfrm>
          <a:prstGeom prst="rect">
            <a:avLst/>
          </a:prstGeom>
          <a:noFill/>
        </p:spPr>
        <p:txBody>
          <a:bodyPr wrap="none" rtlCol="0">
            <a:spAutoFit/>
          </a:bodyPr>
          <a:lstStyle/>
          <a:p>
            <a:r>
              <a:rPr lang="it-IT" sz="3200" b="1" dirty="0"/>
              <a:t>PRINCIPALI EVIDENZE: flussi e posizioni di lavoro dipendente  (3/6)</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9E593137-EA31-4357-B4BE-34D3DBE919D4}"/>
              </a:ext>
            </a:extLst>
          </p:cNvPr>
          <p:cNvSpPr txBox="1"/>
          <p:nvPr/>
        </p:nvSpPr>
        <p:spPr>
          <a:xfrm>
            <a:off x="520700" y="5623355"/>
            <a:ext cx="5785507" cy="261609"/>
          </a:xfrm>
          <a:prstGeom prst="rect">
            <a:avLst/>
          </a:prstGeom>
          <a:noFill/>
        </p:spPr>
        <p:txBody>
          <a:bodyPr wrap="square">
            <a:spAutoFit/>
          </a:bodyPr>
          <a:lstStyle/>
          <a:p>
            <a:r>
              <a:rPr lang="it-IT" sz="1100" dirty="0"/>
              <a:t>(a) </a:t>
            </a:r>
            <a:r>
              <a:rPr lang="it-IT" sz="1100" b="1" dirty="0"/>
              <a:t>Destagionalizzazione dei dati </a:t>
            </a:r>
            <a:r>
              <a:rPr lang="it-IT" sz="1100" dirty="0"/>
              <a:t>con modello </a:t>
            </a:r>
            <a:r>
              <a:rPr lang="it-IT" sz="1100" b="1" dirty="0"/>
              <a:t>TRAMO-SEATS</a:t>
            </a:r>
            <a:r>
              <a:rPr lang="it-IT" sz="1100" dirty="0"/>
              <a:t> (software </a:t>
            </a:r>
            <a:r>
              <a:rPr lang="it-IT" sz="1100" b="1" dirty="0"/>
              <a:t>JDemetra+</a:t>
            </a:r>
            <a:r>
              <a:rPr lang="it-IT" sz="1100" dirty="0"/>
              <a:t> 2.2.2) </a:t>
            </a:r>
          </a:p>
        </p:txBody>
      </p:sp>
      <p:sp>
        <p:nvSpPr>
          <p:cNvPr id="8" name="CasellaDiTesto 7"/>
          <p:cNvSpPr txBox="1"/>
          <p:nvPr/>
        </p:nvSpPr>
        <p:spPr>
          <a:xfrm>
            <a:off x="451242" y="1012467"/>
            <a:ext cx="5691117" cy="4590359"/>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I dati delle attivazioni, trasformazioni e cessazioni dei rapporti di lavoro dipendente (e le variazioni delle </a:t>
            </a:r>
            <a:r>
              <a:rPr lang="it-IT" b="1" dirty="0"/>
              <a:t>posizioni dipendenti </a:t>
            </a:r>
            <a:r>
              <a:rPr lang="it-IT" dirty="0"/>
              <a:t>calcolate a saldo), registrati negli </a:t>
            </a:r>
            <a:r>
              <a:rPr lang="it-IT" b="1" dirty="0"/>
              <a:t>archivi SILER </a:t>
            </a:r>
            <a:r>
              <a:rPr lang="it-IT" dirty="0"/>
              <a:t>(Sistema Informativo Lavoro Emilia-Romagna) delle </a:t>
            </a:r>
            <a:r>
              <a:rPr lang="it-IT" b="1" dirty="0"/>
              <a:t>Comunicazioni obbligatorie (CO)</a:t>
            </a:r>
            <a:r>
              <a:rPr lang="it-IT" dirty="0"/>
              <a:t>, consentono, se professionalmente trattati </a:t>
            </a:r>
            <a:r>
              <a:rPr lang="it-IT" sz="2000" baseline="30000" dirty="0"/>
              <a:t>(a)</a:t>
            </a:r>
            <a:r>
              <a:rPr lang="it-IT" dirty="0"/>
              <a:t>, l’</a:t>
            </a:r>
            <a:r>
              <a:rPr lang="it-IT" b="1" dirty="0"/>
              <a:t>analisi congiunturale del mercato del lavoro dipendente</a:t>
            </a:r>
            <a:r>
              <a:rPr lang="it-IT" dirty="0"/>
              <a:t> con dati aggiornati e ad un elevato livello di dettaglio, settoriale e territoriale:</a:t>
            </a:r>
            <a:br>
              <a:rPr lang="it-IT" dirty="0"/>
            </a:br>
            <a:r>
              <a:rPr lang="it-IT" b="1" u="sng" dirty="0"/>
              <a:t>l’aggiornamento dei dati attualmente consentito è al 31 maggio 2020.</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Il </a:t>
            </a:r>
            <a:r>
              <a:rPr lang="it-IT" b="1" dirty="0"/>
              <a:t>«lockdown» </a:t>
            </a:r>
            <a:r>
              <a:rPr lang="it-IT" dirty="0"/>
              <a:t>in risposta all’</a:t>
            </a:r>
            <a:r>
              <a:rPr lang="it-IT" b="1" dirty="0"/>
              <a:t>epidemia di COVID-19 </a:t>
            </a:r>
            <a:r>
              <a:rPr lang="it-IT" dirty="0"/>
              <a:t>ha comportato una </a:t>
            </a:r>
            <a:r>
              <a:rPr lang="it-IT" b="1" dirty="0"/>
              <a:t>anomala caduta delle assunzioni nel mese di marzo</a:t>
            </a:r>
            <a:r>
              <a:rPr lang="it-IT" dirty="0"/>
              <a:t>, toccando un </a:t>
            </a:r>
            <a:r>
              <a:rPr lang="it-IT" b="1" dirty="0"/>
              <a:t>minimo storico ad aprile: 24.690 assunzioni (-68,3% rispetto ad aprile 2019).</a:t>
            </a:r>
            <a:endParaRPr lang="it-IT" dirty="0"/>
          </a:p>
        </p:txBody>
      </p:sp>
      <p:sp>
        <p:nvSpPr>
          <p:cNvPr id="11" name="CasellaDiTesto 10"/>
          <p:cNvSpPr txBox="1"/>
          <p:nvPr/>
        </p:nvSpPr>
        <p:spPr>
          <a:xfrm>
            <a:off x="6306207" y="1022497"/>
            <a:ext cx="5492093" cy="3250249"/>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La </a:t>
            </a:r>
            <a:r>
              <a:rPr lang="it-IT" b="1" dirty="0"/>
              <a:t>sospensione dei licenziamenti</a:t>
            </a:r>
            <a:r>
              <a:rPr lang="it-IT" dirty="0"/>
              <a:t> (D.L. 17 marzo 2020, n. 18) e il </a:t>
            </a:r>
            <a:r>
              <a:rPr lang="it-IT" b="1" dirty="0"/>
              <a:t>ricorso agli ammortizzatori sociali</a:t>
            </a:r>
            <a:r>
              <a:rPr lang="it-IT" dirty="0"/>
              <a:t>, fino ad oggi, ha impedito la perdita di posizioni dipendenti a tempo indeterminato: </a:t>
            </a:r>
            <a:r>
              <a:rPr lang="it-IT" b="1" dirty="0"/>
              <a:t>per il periodo marzo-maggio 2020 le attuali stime, indicano infatti come la perdita complessiva di posizioni dipendenti, pari a 38.061 unità</a:t>
            </a:r>
            <a:r>
              <a:rPr lang="it-IT" dirty="0"/>
              <a:t> (calcolata come saldo destagionalizzato fra attivazioni e cessazioni), </a:t>
            </a:r>
            <a:r>
              <a:rPr lang="it-IT" b="1" dirty="0"/>
              <a:t>sia prevalentemente a carico delle posizioni a tempo determinato (-30.076) e nel lavoro somministrato (-9.870).</a:t>
            </a:r>
            <a:endParaRPr lang="it-IT" dirty="0"/>
          </a:p>
        </p:txBody>
      </p:sp>
    </p:spTree>
    <p:extLst>
      <p:ext uri="{BB962C8B-B14F-4D97-AF65-F5344CB8AC3E}">
        <p14:creationId xmlns:p14="http://schemas.microsoft.com/office/powerpoint/2010/main" val="321682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7</a:t>
            </a:fld>
            <a:endParaRPr lang="en-US" dirty="0"/>
          </a:p>
        </p:txBody>
      </p:sp>
      <p:sp>
        <p:nvSpPr>
          <p:cNvPr id="3" name="CasellaDiTesto 2"/>
          <p:cNvSpPr txBox="1"/>
          <p:nvPr/>
        </p:nvSpPr>
        <p:spPr>
          <a:xfrm>
            <a:off x="436728" y="327546"/>
            <a:ext cx="11386515" cy="584775"/>
          </a:xfrm>
          <a:prstGeom prst="rect">
            <a:avLst/>
          </a:prstGeom>
          <a:noFill/>
        </p:spPr>
        <p:txBody>
          <a:bodyPr wrap="none" rtlCol="0">
            <a:spAutoFit/>
          </a:bodyPr>
          <a:lstStyle/>
          <a:p>
            <a:r>
              <a:rPr lang="it-IT" sz="3200" b="1" dirty="0"/>
              <a:t>PRINCIPALI EVIDENZE: flussi e posizioni di lavoro dipendente  (4/6)</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520700" y="1058235"/>
            <a:ext cx="5691117" cy="4906151"/>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dirty="0">
                <a:latin typeface="Calibri" panose="020F0502020204030204" pitchFamily="34" charset="0"/>
                <a:ea typeface="Calibri" panose="020F0502020204030204" pitchFamily="34" charset="0"/>
                <a:cs typeface="Times New Roman" panose="02020603050405020304" pitchFamily="18" charset="0"/>
              </a:rPr>
              <a:t>Nel periodo marzo-maggio 2020 la perdita di posizioni dipendenti si è concentrata principalmente nei </a:t>
            </a:r>
            <a:r>
              <a:rPr lang="it-IT" b="1" dirty="0" err="1">
                <a:latin typeface="Calibri" panose="020F0502020204030204" pitchFamily="34" charset="0"/>
                <a:ea typeface="Calibri" panose="020F0502020204030204" pitchFamily="34" charset="0"/>
                <a:cs typeface="Times New Roman" panose="02020603050405020304" pitchFamily="18" charset="0"/>
              </a:rPr>
              <a:t>macrosettori</a:t>
            </a:r>
            <a:r>
              <a:rPr lang="it-IT" b="1" dirty="0">
                <a:latin typeface="Calibri" panose="020F0502020204030204" pitchFamily="34" charset="0"/>
                <a:ea typeface="Calibri" panose="020F0502020204030204" pitchFamily="34" charset="0"/>
                <a:cs typeface="Times New Roman" panose="02020603050405020304" pitchFamily="18" charset="0"/>
              </a:rPr>
              <a:t> commercio, alberghi e ristoranti (-16.411) e altre attività dei servizi (-9.442)</a:t>
            </a:r>
            <a:r>
              <a:rPr lang="it-IT" dirty="0">
                <a:latin typeface="Calibri" panose="020F0502020204030204" pitchFamily="34" charset="0"/>
                <a:ea typeface="Calibri" panose="020F0502020204030204" pitchFamily="34" charset="0"/>
                <a:cs typeface="Times New Roman" panose="02020603050405020304" pitchFamily="18" charset="0"/>
              </a:rPr>
              <a:t>.</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latin typeface="Calibri" panose="020F0502020204030204" pitchFamily="34" charset="0"/>
                <a:cs typeface="Times New Roman" panose="02020603050405020304" pitchFamily="18" charset="0"/>
              </a:rPr>
              <a:t>La circostanza che l’area </a:t>
            </a:r>
            <a:r>
              <a:rPr lang="it-IT" dirty="0">
                <a:latin typeface="Calibri" panose="020F0502020204030204" pitchFamily="34" charset="0"/>
                <a:ea typeface="Calibri" panose="020F0502020204030204" pitchFamily="34" charset="0"/>
                <a:cs typeface="Times New Roman" panose="02020603050405020304" pitchFamily="18" charset="0"/>
              </a:rPr>
              <a:t>dei servizi turistici e commerciali è stata, fino ad oggi, quella più colpita ha comportato che </a:t>
            </a:r>
            <a:r>
              <a:rPr lang="it-IT" b="1" dirty="0">
                <a:latin typeface="Calibri" panose="020F0502020204030204" pitchFamily="34" charset="0"/>
                <a:ea typeface="Calibri" panose="020F0502020204030204" pitchFamily="34" charset="0"/>
                <a:cs typeface="Times New Roman" panose="02020603050405020304" pitchFamily="18" charset="0"/>
              </a:rPr>
              <a:t>su 38.061 posizioni dipendenti perdute nel periodo marzo-maggio 2020 sono state ben 21.540 quelle femminili (ovvero il 56,6% del totale)</a:t>
            </a:r>
            <a:r>
              <a:rPr lang="it-IT" dirty="0">
                <a:latin typeface="Calibri" panose="020F0502020204030204" pitchFamily="34" charset="0"/>
                <a:ea typeface="Calibri" panose="020F0502020204030204" pitchFamily="34" charset="0"/>
                <a:cs typeface="Times New Roman" panose="02020603050405020304" pitchFamily="18" charset="0"/>
              </a:rPr>
              <a:t>, stante l’elevata incidenza delle lavoratrici in tali attività economiche. Analogo «effetto di composizione» spiega la maggior perdita di posizioni dipendenti nei mercati del lavoro provinciali con elevata specializzazione terziaria e a vocazione turistica (</a:t>
            </a:r>
            <a:r>
              <a:rPr lang="it-IT" b="1" dirty="0">
                <a:latin typeface="Calibri" panose="020F0502020204030204" pitchFamily="34" charset="0"/>
                <a:ea typeface="Calibri" panose="020F0502020204030204" pitchFamily="34" charset="0"/>
                <a:cs typeface="Times New Roman" panose="02020603050405020304" pitchFamily="18" charset="0"/>
              </a:rPr>
              <a:t>Rimini</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b="1" dirty="0">
                <a:latin typeface="Calibri" panose="020F0502020204030204" pitchFamily="34" charset="0"/>
                <a:ea typeface="Calibri" panose="020F0502020204030204" pitchFamily="34" charset="0"/>
                <a:cs typeface="Times New Roman" panose="02020603050405020304" pitchFamily="18" charset="0"/>
              </a:rPr>
              <a:t>Bologna</a:t>
            </a:r>
            <a:r>
              <a:rPr lang="it-IT" dirty="0">
                <a:latin typeface="Calibri" panose="020F0502020204030204" pitchFamily="34" charset="0"/>
                <a:ea typeface="Calibri" panose="020F0502020204030204" pitchFamily="34" charset="0"/>
                <a:cs typeface="Times New Roman" panose="02020603050405020304" pitchFamily="18" charset="0"/>
              </a:rPr>
              <a:t>, Forlì-Cesena e Ravenna)</a:t>
            </a:r>
          </a:p>
        </p:txBody>
      </p:sp>
      <p:sp>
        <p:nvSpPr>
          <p:cNvPr id="11" name="CasellaDiTesto 10"/>
          <p:cNvSpPr txBox="1"/>
          <p:nvPr/>
        </p:nvSpPr>
        <p:spPr>
          <a:xfrm>
            <a:off x="6306207" y="1022497"/>
            <a:ext cx="5492093" cy="2916439"/>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u="sng" dirty="0">
                <a:latin typeface="Calibri" panose="020F0502020204030204" pitchFamily="34" charset="0"/>
                <a:ea typeface="Calibri" panose="020F0502020204030204" pitchFamily="34" charset="0"/>
                <a:cs typeface="Times New Roman" panose="02020603050405020304" pitchFamily="18" charset="0"/>
              </a:rPr>
              <a:t>A maggio</a:t>
            </a:r>
            <a:r>
              <a:rPr lang="it-IT" b="1" dirty="0">
                <a:latin typeface="Calibri" panose="020F0502020204030204" pitchFamily="34" charset="0"/>
                <a:ea typeface="Calibri" panose="020F0502020204030204" pitchFamily="34" charset="0"/>
                <a:cs typeface="Times New Roman" panose="02020603050405020304" pitchFamily="18" charset="0"/>
              </a:rPr>
              <a:t> però, al progressivo riavvio dell’attività economica,  </a:t>
            </a:r>
            <a:r>
              <a:rPr lang="it-IT" b="1" u="sng" dirty="0">
                <a:latin typeface="Calibri" panose="020F0502020204030204" pitchFamily="34" charset="0"/>
                <a:ea typeface="Calibri" panose="020F0502020204030204" pitchFamily="34" charset="0"/>
                <a:cs typeface="Times New Roman" panose="02020603050405020304" pitchFamily="18" charset="0"/>
              </a:rPr>
              <a:t>le assunzioni hanno registrato un aumento congiunturale molto positivo </a:t>
            </a:r>
            <a:r>
              <a:rPr lang="it-IT" b="1" dirty="0">
                <a:latin typeface="Calibri" panose="020F0502020204030204" pitchFamily="34" charset="0"/>
                <a:ea typeface="Calibri" panose="020F0502020204030204" pitchFamily="34" charset="0"/>
                <a:cs typeface="Times New Roman" panose="02020603050405020304" pitchFamily="18" charset="0"/>
              </a:rPr>
              <a:t>(40,4% in più rispetto al mese di aprile). </a:t>
            </a:r>
            <a:r>
              <a:rPr lang="it-IT" dirty="0">
                <a:latin typeface="Calibri" panose="020F0502020204030204" pitchFamily="34" charset="0"/>
                <a:ea typeface="Calibri" panose="020F0502020204030204" pitchFamily="34" charset="0"/>
                <a:cs typeface="Times New Roman" panose="02020603050405020304" pitchFamily="18" charset="0"/>
              </a:rPr>
              <a:t>Particolarmente significativo è il fatto che </a:t>
            </a:r>
            <a:r>
              <a:rPr lang="it-IT" b="1" u="sng" dirty="0">
                <a:latin typeface="Calibri" panose="020F0502020204030204" pitchFamily="34" charset="0"/>
                <a:ea typeface="Calibri" panose="020F0502020204030204" pitchFamily="34" charset="0"/>
                <a:cs typeface="Times New Roman" panose="02020603050405020304" pitchFamily="18" charset="0"/>
              </a:rPr>
              <a:t>nello stesso mese le assunzioni nell’industria sono risalite al </a:t>
            </a:r>
            <a:r>
              <a:rPr lang="it-IT" b="1" u="sng" dirty="0">
                <a:latin typeface="Calibri" panose="020F0502020204030204" pitchFamily="34" charset="0"/>
              </a:rPr>
              <a:t>70,4% del livello registrato a febbraio (ossia prima del «lockdown»)</a:t>
            </a:r>
            <a:r>
              <a:rPr lang="it-IT" dirty="0">
                <a:latin typeface="Calibri" panose="020F0502020204030204" pitchFamily="34" charset="0"/>
              </a:rPr>
              <a:t>, un recupero per nulla scontato che si spera possa continuare ed estendersi alla generalità del sistema economico regionale.</a:t>
            </a:r>
          </a:p>
        </p:txBody>
      </p:sp>
    </p:spTree>
    <p:extLst>
      <p:ext uri="{BB962C8B-B14F-4D97-AF65-F5344CB8AC3E}">
        <p14:creationId xmlns:p14="http://schemas.microsoft.com/office/powerpoint/2010/main" val="29953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8</a:t>
            </a:fld>
            <a:endParaRPr lang="en-US"/>
          </a:p>
        </p:txBody>
      </p:sp>
      <p:sp>
        <p:nvSpPr>
          <p:cNvPr id="3" name="CasellaDiTesto 2"/>
          <p:cNvSpPr txBox="1"/>
          <p:nvPr/>
        </p:nvSpPr>
        <p:spPr>
          <a:xfrm>
            <a:off x="436728" y="327546"/>
            <a:ext cx="11185691" cy="584775"/>
          </a:xfrm>
          <a:prstGeom prst="rect">
            <a:avLst/>
          </a:prstGeom>
          <a:noFill/>
        </p:spPr>
        <p:txBody>
          <a:bodyPr wrap="none" rtlCol="0">
            <a:spAutoFit/>
          </a:bodyPr>
          <a:lstStyle/>
          <a:p>
            <a:r>
              <a:rPr lang="it-IT" sz="3200" b="1" dirty="0"/>
              <a:t>PRINCIPALI EVIDENZE: ammortizzatori sociali e altre misure (5/6)</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80270" y="1041495"/>
            <a:ext cx="5825937" cy="4906151"/>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In Italia, a partire da marzo 2020, sono state adottate  varie </a:t>
            </a:r>
            <a:r>
              <a:rPr lang="it-IT" b="1" dirty="0"/>
              <a:t>misure per preservare la tenuta occupazionale e garantire livelli adeguati di reddito per i lavoratori e le famiglie</a:t>
            </a:r>
            <a:r>
              <a:rPr lang="it-IT" dirty="0"/>
              <a:t>. In alcuni casi si tratta di istituti già esistenti, come per la CIG (ma adattati e/o estesi per l’occasione, con l’inserimento – ad esempio – di una causale Covid-19), in altri si tratta di nuove misure (ad esempio le varie una-tantum messe a disposizione per categorie specifiche di lavoratori non coperte dagli altri strumenti). </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Tra gennaio e maggio 2020, in Emilia-Romagna, il numero di ore di </a:t>
            </a:r>
            <a:r>
              <a:rPr lang="it-IT" b="1" dirty="0"/>
              <a:t>cassa integrazione guadagni complessivamente autorizzate dall’INPS </a:t>
            </a:r>
            <a:r>
              <a:rPr lang="it-IT" dirty="0"/>
              <a:t>(ordinaria, straordinaria e deroga) è stato pari a 136,4 milioni, di cui la quota preponderante autorizzata tra aprile e maggio. Il 92,5% delle ore di CIG (ordinaria e in deroga) sono</a:t>
            </a:r>
          </a:p>
        </p:txBody>
      </p:sp>
      <p:sp>
        <p:nvSpPr>
          <p:cNvPr id="13" name="CasellaDiTesto 12"/>
          <p:cNvSpPr txBox="1"/>
          <p:nvPr/>
        </p:nvSpPr>
        <p:spPr>
          <a:xfrm>
            <a:off x="6306207" y="1041495"/>
            <a:ext cx="5492093" cy="4351512"/>
          </a:xfrm>
          <a:prstGeom prst="rect">
            <a:avLst/>
          </a:prstGeom>
          <a:noFill/>
        </p:spPr>
        <p:txBody>
          <a:bodyPr wrap="square" rtlCol="0">
            <a:spAutoFit/>
          </a:bodyPr>
          <a:lstStyle/>
          <a:p>
            <a:pPr>
              <a:lnSpc>
                <a:spcPct val="114000"/>
              </a:lnSpc>
              <a:spcBef>
                <a:spcPts val="300"/>
              </a:spcBef>
              <a:spcAft>
                <a:spcPts val="300"/>
              </a:spcAft>
            </a:pPr>
            <a:r>
              <a:rPr lang="it-IT" dirty="0"/>
              <a:t>riconducibili alla </a:t>
            </a:r>
            <a:r>
              <a:rPr lang="it-IT" b="1" dirty="0"/>
              <a:t>causale Covid-19</a:t>
            </a:r>
            <a:r>
              <a:rPr lang="it-IT" dirty="0"/>
              <a:t>. A titolo di riferimento  nel 2010, in piena crisi economica, furono autorizzate complessivamente 118,4 milioni di ore di CIG nell’intera annualità.</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Alle ore autorizzate di CIG, si aggiungono quelle dei </a:t>
            </a:r>
            <a:r>
              <a:rPr lang="it-IT" b="1" dirty="0"/>
              <a:t>Fondi di solidarietà</a:t>
            </a:r>
            <a:r>
              <a:rPr lang="it-IT" dirty="0"/>
              <a:t>, che nel corso dei primi cinque mesi dell’anno sono state poco meno di 46,6 milioni, di cui      l’84% concentrato a maggio. Anche in questo caso, la quasi totalità delle ore autorizzate fa riferimento alla causale Covid-19.</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In crescita anche le richieste di </a:t>
            </a:r>
            <a:r>
              <a:rPr lang="it-IT" b="1" dirty="0" err="1"/>
              <a:t>NASpI</a:t>
            </a:r>
            <a:r>
              <a:rPr lang="it-IT" dirty="0"/>
              <a:t> che, tra il 1 marzo e il 9 maggio 2020, sono aumentate del 36% rispetto al medesimo periodo del 2019. </a:t>
            </a:r>
          </a:p>
        </p:txBody>
      </p:sp>
    </p:spTree>
    <p:extLst>
      <p:ext uri="{BB962C8B-B14F-4D97-AF65-F5344CB8AC3E}">
        <p14:creationId xmlns:p14="http://schemas.microsoft.com/office/powerpoint/2010/main" val="337090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9</a:t>
            </a:fld>
            <a:endParaRPr lang="en-US"/>
          </a:p>
        </p:txBody>
      </p:sp>
      <p:sp>
        <p:nvSpPr>
          <p:cNvPr id="3" name="CasellaDiTesto 2"/>
          <p:cNvSpPr txBox="1"/>
          <p:nvPr/>
        </p:nvSpPr>
        <p:spPr>
          <a:xfrm>
            <a:off x="436728" y="1187355"/>
            <a:ext cx="7717177" cy="2123658"/>
          </a:xfrm>
          <a:prstGeom prst="rect">
            <a:avLst/>
          </a:prstGeom>
          <a:noFill/>
        </p:spPr>
        <p:txBody>
          <a:bodyPr wrap="none" rtlCol="0">
            <a:spAutoFit/>
          </a:bodyPr>
          <a:lstStyle/>
          <a:p>
            <a:r>
              <a:rPr lang="it-IT" sz="4400" b="1" dirty="0"/>
              <a:t>1. Occupazione, disoccupazione </a:t>
            </a:r>
          </a:p>
          <a:p>
            <a:r>
              <a:rPr lang="it-IT" sz="4400" b="1" dirty="0"/>
              <a:t>e popolazione inattiva </a:t>
            </a:r>
          </a:p>
          <a:p>
            <a:r>
              <a:rPr lang="it-IT" sz="4400" b="1" dirty="0"/>
              <a:t>nel I trimestre 2020</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pic>
        <p:nvPicPr>
          <p:cNvPr id="10"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8005575" y="2183642"/>
            <a:ext cx="3792725" cy="3687691"/>
          </a:xfrm>
          <a:prstGeom prst="rect">
            <a:avLst/>
          </a:prstGeom>
        </p:spPr>
      </p:pic>
    </p:spTree>
    <p:extLst>
      <p:ext uri="{BB962C8B-B14F-4D97-AF65-F5344CB8AC3E}">
        <p14:creationId xmlns:p14="http://schemas.microsoft.com/office/powerpoint/2010/main" val="3447491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C66F9A7D754B040903C9F60AE0448C1" ma:contentTypeVersion="11" ma:contentTypeDescription="Creare un nuovo documento." ma:contentTypeScope="" ma:versionID="bc0821d6c0298cbec3261ba79d7c3b52">
  <xsd:schema xmlns:xsd="http://www.w3.org/2001/XMLSchema" xmlns:xs="http://www.w3.org/2001/XMLSchema" xmlns:p="http://schemas.microsoft.com/office/2006/metadata/properties" xmlns:ns3="a8b22163-a684-4d95-ac21-99b58d252318" xmlns:ns4="54235d7d-53ef-49f0-af50-945a336d4273" targetNamespace="http://schemas.microsoft.com/office/2006/metadata/properties" ma:root="true" ma:fieldsID="e906af7c62a60118327e17c65ef62df7" ns3:_="" ns4:_="">
    <xsd:import namespace="a8b22163-a684-4d95-ac21-99b58d252318"/>
    <xsd:import namespace="54235d7d-53ef-49f0-af50-945a336d427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22163-a684-4d95-ac21-99b58d25231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235d7d-53ef-49f0-af50-945a336d4273" elementFormDefault="qualified">
    <xsd:import namespace="http://schemas.microsoft.com/office/2006/documentManagement/types"/>
    <xsd:import namespace="http://schemas.microsoft.com/office/infopath/2007/PartnerControls"/>
    <xsd:element name="SharedWithUsers" ma:index="10"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description="" ma:internalName="SharedWithDetails" ma:readOnly="true">
      <xsd:simpleType>
        <xsd:restriction base="dms:Note">
          <xsd:maxLength value="255"/>
        </xsd:restriction>
      </xsd:simpleType>
    </xsd:element>
    <xsd:element name="SharingHintHash" ma:index="12" nillable="true" ma:displayName="Hash suggerimento condivisione"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98FB10-63D4-4653-BDE9-25D8CB7FA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b22163-a684-4d95-ac21-99b58d252318"/>
    <ds:schemaRef ds:uri="54235d7d-53ef-49f0-af50-945a336d42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7FD531-3996-4D1B-8D0C-EE6BEB71BAAE}">
  <ds:schemaRefs>
    <ds:schemaRef ds:uri="http://schemas.microsoft.com/office/2006/documentManagement/types"/>
    <ds:schemaRef ds:uri="http://purl.org/dc/elements/1.1/"/>
    <ds:schemaRef ds:uri="a8b22163-a684-4d95-ac21-99b58d252318"/>
    <ds:schemaRef ds:uri="http://purl.org/dc/terms/"/>
    <ds:schemaRef ds:uri="http://www.w3.org/XML/1998/namespace"/>
    <ds:schemaRef ds:uri="http://schemas.microsoft.com/office/2006/metadata/properties"/>
    <ds:schemaRef ds:uri="54235d7d-53ef-49f0-af50-945a336d4273"/>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FFCC36B-4DB5-498C-A15C-467A0213C0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2469</TotalTime>
  <Words>6530</Words>
  <Application>Microsoft Office PowerPoint</Application>
  <PresentationFormat>Widescreen</PresentationFormat>
  <Paragraphs>398</Paragraphs>
  <Slides>36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36</vt:i4>
      </vt:variant>
    </vt:vector>
  </HeadingPairs>
  <TitlesOfParts>
    <vt:vector size="40" baseType="lpstr">
      <vt:lpstr>Arial</vt:lpstr>
      <vt:lpstr>Calibri</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pablo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palmieri</dc:creator>
  <cp:lastModifiedBy>Gigante Patrizia</cp:lastModifiedBy>
  <cp:revision>419</cp:revision>
  <dcterms:created xsi:type="dcterms:W3CDTF">2017-02-03T11:46:48Z</dcterms:created>
  <dcterms:modified xsi:type="dcterms:W3CDTF">2020-07-13T15:10:42Z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0x010100FC66F9A7D754B040903C9F60AE0448C1</vt:lpwstr>
  </property>
</Properties>
</file>