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56" r:id="rId5"/>
    <p:sldId id="407" r:id="rId6"/>
    <p:sldId id="404" r:id="rId7"/>
    <p:sldId id="375" r:id="rId8"/>
    <p:sldId id="413" r:id="rId9"/>
    <p:sldId id="458" r:id="rId10"/>
    <p:sldId id="410" r:id="rId11"/>
    <p:sldId id="338" r:id="rId12"/>
    <p:sldId id="336" r:id="rId13"/>
    <p:sldId id="406" r:id="rId14"/>
    <p:sldId id="347" r:id="rId15"/>
    <p:sldId id="463" r:id="rId16"/>
    <p:sldId id="400" r:id="rId17"/>
    <p:sldId id="402" r:id="rId18"/>
    <p:sldId id="401" r:id="rId19"/>
    <p:sldId id="341" r:id="rId20"/>
    <p:sldId id="395" r:id="rId21"/>
    <p:sldId id="345" r:id="rId22"/>
    <p:sldId id="343" r:id="rId23"/>
    <p:sldId id="411" r:id="rId24"/>
    <p:sldId id="414" r:id="rId25"/>
    <p:sldId id="415" r:id="rId26"/>
    <p:sldId id="439" r:id="rId27"/>
    <p:sldId id="440" r:id="rId28"/>
    <p:sldId id="430" r:id="rId29"/>
    <p:sldId id="457" r:id="rId30"/>
    <p:sldId id="441" r:id="rId31"/>
    <p:sldId id="459" r:id="rId32"/>
    <p:sldId id="460" r:id="rId33"/>
    <p:sldId id="461" r:id="rId34"/>
    <p:sldId id="462" r:id="rId35"/>
    <p:sldId id="412" r:id="rId36"/>
    <p:sldId id="408" r:id="rId37"/>
    <p:sldId id="455" r:id="rId38"/>
    <p:sldId id="409" r:id="rId39"/>
    <p:sldId id="342" r:id="rId40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gante Patrizia" initials="GP" lastIdx="17" clrIdx="0">
    <p:extLst>
      <p:ext uri="{19B8F6BF-5375-455C-9EA6-DF929625EA0E}">
        <p15:presenceInfo xmlns:p15="http://schemas.microsoft.com/office/powerpoint/2012/main" userId="S::Patrizia.Gigante@regione.emilia-romagna.it::2671b789-1cba-4181-b745-680c7824de87" providerId="AD"/>
      </p:ext>
    </p:extLst>
  </p:cmAuthor>
  <p:cmAuthor id="2" name="Ghirardini Pier Giacomo" initials="GPG" lastIdx="1" clrIdx="1">
    <p:extLst>
      <p:ext uri="{19B8F6BF-5375-455C-9EA6-DF929625EA0E}">
        <p15:presenceInfo xmlns:p15="http://schemas.microsoft.com/office/powerpoint/2012/main" userId="Ghirardini Pier Giacom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E86"/>
    <a:srgbClr val="029F5C"/>
    <a:srgbClr val="F04134"/>
    <a:srgbClr val="EF372A"/>
    <a:srgbClr val="F03E30"/>
    <a:srgbClr val="F14F44"/>
    <a:srgbClr val="F04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FD540A-C4A4-4056-8B2D-E5B400258DEE}" v="1" dt="2021-10-25T10:12:59.4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498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llinghelli Monica" userId="3b950787-b160-44ae-8a0f-59ad868be486" providerId="ADAL" clId="{ADFD540A-C4A4-4056-8B2D-E5B400258DEE}"/>
    <pc:docChg chg="addSld delSld modSld">
      <pc:chgData name="Pellinghelli Monica" userId="3b950787-b160-44ae-8a0f-59ad868be486" providerId="ADAL" clId="{ADFD540A-C4A4-4056-8B2D-E5B400258DEE}" dt="2021-10-25T10:16:03.349" v="12" actId="20577"/>
      <pc:docMkLst>
        <pc:docMk/>
      </pc:docMkLst>
      <pc:sldChg chg="add">
        <pc:chgData name="Pellinghelli Monica" userId="3b950787-b160-44ae-8a0f-59ad868be486" providerId="ADAL" clId="{ADFD540A-C4A4-4056-8B2D-E5B400258DEE}" dt="2021-10-25T10:12:59.431" v="1"/>
        <pc:sldMkLst>
          <pc:docMk/>
          <pc:sldMk cId="909397837" sldId="342"/>
        </pc:sldMkLst>
      </pc:sldChg>
      <pc:sldChg chg="modSp mod">
        <pc:chgData name="Pellinghelli Monica" userId="3b950787-b160-44ae-8a0f-59ad868be486" providerId="ADAL" clId="{ADFD540A-C4A4-4056-8B2D-E5B400258DEE}" dt="2021-10-25T10:16:03.349" v="12" actId="20577"/>
        <pc:sldMkLst>
          <pc:docMk/>
          <pc:sldMk cId="819137812" sldId="407"/>
        </pc:sldMkLst>
        <pc:spChg chg="mod">
          <ac:chgData name="Pellinghelli Monica" userId="3b950787-b160-44ae-8a0f-59ad868be486" providerId="ADAL" clId="{ADFD540A-C4A4-4056-8B2D-E5B400258DEE}" dt="2021-10-25T10:15:49.282" v="10" actId="207"/>
          <ac:spMkLst>
            <pc:docMk/>
            <pc:sldMk cId="819137812" sldId="407"/>
            <ac:spMk id="3" creationId="{00000000-0000-0000-0000-000000000000}"/>
          </ac:spMkLst>
        </pc:spChg>
        <pc:spChg chg="mod">
          <ac:chgData name="Pellinghelli Monica" userId="3b950787-b160-44ae-8a0f-59ad868be486" providerId="ADAL" clId="{ADFD540A-C4A4-4056-8B2D-E5B400258DEE}" dt="2021-10-25T10:14:27.032" v="5" actId="20577"/>
          <ac:spMkLst>
            <pc:docMk/>
            <pc:sldMk cId="819137812" sldId="407"/>
            <ac:spMk id="11" creationId="{00000000-0000-0000-0000-000000000000}"/>
          </ac:spMkLst>
        </pc:spChg>
        <pc:spChg chg="mod">
          <ac:chgData name="Pellinghelli Monica" userId="3b950787-b160-44ae-8a0f-59ad868be486" providerId="ADAL" clId="{ADFD540A-C4A4-4056-8B2D-E5B400258DEE}" dt="2021-10-25T10:13:45.982" v="3" actId="20577"/>
          <ac:spMkLst>
            <pc:docMk/>
            <pc:sldMk cId="819137812" sldId="407"/>
            <ac:spMk id="12" creationId="{00000000-0000-0000-0000-000000000000}"/>
          </ac:spMkLst>
        </pc:spChg>
        <pc:spChg chg="mod">
          <ac:chgData name="Pellinghelli Monica" userId="3b950787-b160-44ae-8a0f-59ad868be486" providerId="ADAL" clId="{ADFD540A-C4A4-4056-8B2D-E5B400258DEE}" dt="2021-10-25T10:16:03.349" v="12" actId="20577"/>
          <ac:spMkLst>
            <pc:docMk/>
            <pc:sldMk cId="819137812" sldId="407"/>
            <ac:spMk id="15" creationId="{00000000-0000-0000-0000-000000000000}"/>
          </ac:spMkLst>
        </pc:spChg>
        <pc:spChg chg="mod">
          <ac:chgData name="Pellinghelli Monica" userId="3b950787-b160-44ae-8a0f-59ad868be486" providerId="ADAL" clId="{ADFD540A-C4A4-4056-8B2D-E5B400258DEE}" dt="2021-10-25T10:14:42.432" v="7" actId="20577"/>
          <ac:spMkLst>
            <pc:docMk/>
            <pc:sldMk cId="819137812" sldId="407"/>
            <ac:spMk id="20" creationId="{00000000-0000-0000-0000-000000000000}"/>
          </ac:spMkLst>
        </pc:spChg>
      </pc:sldChg>
      <pc:sldChg chg="del">
        <pc:chgData name="Pellinghelli Monica" userId="3b950787-b160-44ae-8a0f-59ad868be486" providerId="ADAL" clId="{ADFD540A-C4A4-4056-8B2D-E5B400258DEE}" dt="2021-10-25T10:12:45.615" v="0" actId="47"/>
        <pc:sldMkLst>
          <pc:docMk/>
          <pc:sldMk cId="1374385733" sldId="464"/>
        </pc:sldMkLst>
      </pc:sldChg>
      <pc:sldChg chg="del">
        <pc:chgData name="Pellinghelli Monica" userId="3b950787-b160-44ae-8a0f-59ad868be486" providerId="ADAL" clId="{ADFD540A-C4A4-4056-8B2D-E5B400258DEE}" dt="2021-10-25T10:12:45.615" v="0" actId="47"/>
        <pc:sldMkLst>
          <pc:docMk/>
          <pc:sldMk cId="715093601" sldId="465"/>
        </pc:sldMkLst>
      </pc:sldChg>
      <pc:sldChg chg="del">
        <pc:chgData name="Pellinghelli Monica" userId="3b950787-b160-44ae-8a0f-59ad868be486" providerId="ADAL" clId="{ADFD540A-C4A4-4056-8B2D-E5B400258DEE}" dt="2021-10-25T10:12:45.615" v="0" actId="47"/>
        <pc:sldMkLst>
          <pc:docMk/>
          <pc:sldMk cId="4281585068" sldId="466"/>
        </pc:sldMkLst>
      </pc:sldChg>
      <pc:sldChg chg="del">
        <pc:chgData name="Pellinghelli Monica" userId="3b950787-b160-44ae-8a0f-59ad868be486" providerId="ADAL" clId="{ADFD540A-C4A4-4056-8B2D-E5B400258DEE}" dt="2021-10-25T10:12:45.615" v="0" actId="47"/>
        <pc:sldMkLst>
          <pc:docMk/>
          <pc:sldMk cId="1919631655" sldId="467"/>
        </pc:sldMkLst>
      </pc:sldChg>
      <pc:sldChg chg="del">
        <pc:chgData name="Pellinghelli Monica" userId="3b950787-b160-44ae-8a0f-59ad868be486" providerId="ADAL" clId="{ADFD540A-C4A4-4056-8B2D-E5B400258DEE}" dt="2021-10-25T10:12:45.615" v="0" actId="47"/>
        <pc:sldMkLst>
          <pc:docMk/>
          <pc:sldMk cId="3861729225" sldId="468"/>
        </pc:sldMkLst>
      </pc:sldChg>
      <pc:sldChg chg="del">
        <pc:chgData name="Pellinghelli Monica" userId="3b950787-b160-44ae-8a0f-59ad868be486" providerId="ADAL" clId="{ADFD540A-C4A4-4056-8B2D-E5B400258DEE}" dt="2021-10-25T10:12:45.615" v="0" actId="47"/>
        <pc:sldMkLst>
          <pc:docMk/>
          <pc:sldMk cId="2211510621" sldId="469"/>
        </pc:sldMkLst>
      </pc:sldChg>
      <pc:sldChg chg="del">
        <pc:chgData name="Pellinghelli Monica" userId="3b950787-b160-44ae-8a0f-59ad868be486" providerId="ADAL" clId="{ADFD540A-C4A4-4056-8B2D-E5B400258DEE}" dt="2021-10-25T10:12:45.615" v="0" actId="47"/>
        <pc:sldMkLst>
          <pc:docMk/>
          <pc:sldMk cId="419910682" sldId="470"/>
        </pc:sldMkLst>
      </pc:sldChg>
      <pc:sldChg chg="del">
        <pc:chgData name="Pellinghelli Monica" userId="3b950787-b160-44ae-8a0f-59ad868be486" providerId="ADAL" clId="{ADFD540A-C4A4-4056-8B2D-E5B400258DEE}" dt="2021-10-25T10:12:45.615" v="0" actId="47"/>
        <pc:sldMkLst>
          <pc:docMk/>
          <pc:sldMk cId="1452225467" sldId="471"/>
        </pc:sldMkLst>
      </pc:sldChg>
      <pc:sldChg chg="del">
        <pc:chgData name="Pellinghelli Monica" userId="3b950787-b160-44ae-8a0f-59ad868be486" providerId="ADAL" clId="{ADFD540A-C4A4-4056-8B2D-E5B400258DEE}" dt="2021-10-25T10:12:45.615" v="0" actId="47"/>
        <pc:sldMkLst>
          <pc:docMk/>
          <pc:sldMk cId="3883505466" sldId="472"/>
        </pc:sldMkLst>
      </pc:sldChg>
      <pc:sldChg chg="del">
        <pc:chgData name="Pellinghelli Monica" userId="3b950787-b160-44ae-8a0f-59ad868be486" providerId="ADAL" clId="{ADFD540A-C4A4-4056-8B2D-E5B400258DEE}" dt="2021-10-25T10:12:45.615" v="0" actId="47"/>
        <pc:sldMkLst>
          <pc:docMk/>
          <pc:sldMk cId="2665366492" sldId="473"/>
        </pc:sldMkLst>
      </pc:sldChg>
      <pc:sldChg chg="del">
        <pc:chgData name="Pellinghelli Monica" userId="3b950787-b160-44ae-8a0f-59ad868be486" providerId="ADAL" clId="{ADFD540A-C4A4-4056-8B2D-E5B400258DEE}" dt="2021-10-25T10:12:45.615" v="0" actId="47"/>
        <pc:sldMkLst>
          <pc:docMk/>
          <pc:sldMk cId="1248979426" sldId="474"/>
        </pc:sldMkLst>
      </pc:sldChg>
      <pc:sldChg chg="del">
        <pc:chgData name="Pellinghelli Monica" userId="3b950787-b160-44ae-8a0f-59ad868be486" providerId="ADAL" clId="{ADFD540A-C4A4-4056-8B2D-E5B400258DEE}" dt="2021-10-25T10:12:45.615" v="0" actId="47"/>
        <pc:sldMkLst>
          <pc:docMk/>
          <pc:sldMk cId="3309683903" sldId="47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1AB88-8886-4350-B3AA-3DD677AB2DC6}" type="datetimeFigureOut">
              <a:rPr lang="it-IT" smtClean="0"/>
              <a:t>25/10/2021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32F71-8EA0-4B12-A164-05DF0653AF1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8088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DD3ED-F8EC-4E35-8C57-67E140EFE044}" type="datetimeFigureOut">
              <a:rPr lang="it-IT" smtClean="0"/>
              <a:t>25/10/2021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B2546-FEFC-4B1F-B401-9C9A1B39177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0191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B2546-FEFC-4B1F-B401-9C9A1B391778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1304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3500" y="6222943"/>
            <a:ext cx="2844800" cy="365125"/>
          </a:xfrm>
        </p:spPr>
        <p:txBody>
          <a:bodyPr/>
          <a:lstStyle>
            <a:lvl1pPr>
              <a:defRPr sz="2000"/>
            </a:lvl1pPr>
          </a:lstStyle>
          <a:p>
            <a:fld id="{05B08833-B407-3E4C-BDEA-955ACE8F1EA8}" type="slidenum">
              <a:rPr lang="en-US" smtClean="0"/>
              <a:pPr/>
              <a:t>‹N›</a:t>
            </a:fld>
            <a:endParaRPr lang="en-US" dirty="0"/>
          </a:p>
        </p:txBody>
      </p:sp>
      <p:grpSp>
        <p:nvGrpSpPr>
          <p:cNvPr id="10" name="Gruppo 9"/>
          <p:cNvGrpSpPr/>
          <p:nvPr userDrawn="1"/>
        </p:nvGrpSpPr>
        <p:grpSpPr>
          <a:xfrm>
            <a:off x="330200" y="5920806"/>
            <a:ext cx="9144000" cy="838770"/>
            <a:chOff x="252579" y="3022030"/>
            <a:chExt cx="9144000" cy="838770"/>
          </a:xfrm>
        </p:grpSpPr>
        <p:pic>
          <p:nvPicPr>
            <p:cNvPr id="8" name="Picture 3" descr="Agenzia slide1 ppt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5" b="84255"/>
            <a:stretch/>
          </p:blipFill>
          <p:spPr>
            <a:xfrm>
              <a:off x="252579" y="3022030"/>
              <a:ext cx="9144000" cy="838770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4623" y="3274227"/>
              <a:ext cx="1188000" cy="455537"/>
            </a:xfrm>
            <a:prstGeom prst="rect">
              <a:avLst/>
            </a:prstGeom>
          </p:spPr>
        </p:pic>
      </p:grpSp>
      <p:cxnSp>
        <p:nvCxnSpPr>
          <p:cNvPr id="14" name="Connettore diritto 13"/>
          <p:cNvCxnSpPr/>
          <p:nvPr userDrawn="1"/>
        </p:nvCxnSpPr>
        <p:spPr>
          <a:xfrm>
            <a:off x="520700" y="5910712"/>
            <a:ext cx="11277600" cy="0"/>
          </a:xfrm>
          <a:prstGeom prst="line">
            <a:avLst/>
          </a:prstGeom>
          <a:ln w="31750">
            <a:solidFill>
              <a:srgbClr val="029F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80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46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4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9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30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98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8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1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70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3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37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1471779" y="228030"/>
            <a:ext cx="9144000" cy="1009934"/>
            <a:chOff x="1471779" y="228030"/>
            <a:chExt cx="9144000" cy="1009934"/>
          </a:xfrm>
        </p:grpSpPr>
        <p:pic>
          <p:nvPicPr>
            <p:cNvPr id="4" name="Picture 3" descr="Agenzia slide1 ppt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5" b="81759"/>
            <a:stretch/>
          </p:blipFill>
          <p:spPr>
            <a:xfrm>
              <a:off x="1471779" y="228030"/>
              <a:ext cx="9144000" cy="1009934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03823" y="505627"/>
              <a:ext cx="1188000" cy="455537"/>
            </a:xfrm>
            <a:prstGeom prst="rect">
              <a:avLst/>
            </a:prstGeom>
          </p:spPr>
        </p:pic>
      </p:grpSp>
      <p:grpSp>
        <p:nvGrpSpPr>
          <p:cNvPr id="9" name="Gruppo 8"/>
          <p:cNvGrpSpPr/>
          <p:nvPr/>
        </p:nvGrpSpPr>
        <p:grpSpPr>
          <a:xfrm>
            <a:off x="-1" y="2002098"/>
            <a:ext cx="12192001" cy="4865427"/>
            <a:chOff x="0" y="1992573"/>
            <a:chExt cx="12192001" cy="4865427"/>
          </a:xfrm>
        </p:grpSpPr>
        <p:sp>
          <p:nvSpPr>
            <p:cNvPr id="8" name="Rettangolo 7"/>
            <p:cNvSpPr/>
            <p:nvPr/>
          </p:nvSpPr>
          <p:spPr>
            <a:xfrm>
              <a:off x="0" y="5308979"/>
              <a:ext cx="7342496" cy="15490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5" name="Picture 3" descr="Agenzia slide1 ppt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78" t="44874"/>
            <a:stretch/>
          </p:blipFill>
          <p:spPr>
            <a:xfrm>
              <a:off x="7187995" y="1992573"/>
              <a:ext cx="5004006" cy="4865427"/>
            </a:xfrm>
            <a:prstGeom prst="rect">
              <a:avLst/>
            </a:prstGeom>
          </p:spPr>
        </p:pic>
      </p:grpSp>
      <p:sp>
        <p:nvSpPr>
          <p:cNvPr id="7" name="CasellaDiTesto 6"/>
          <p:cNvSpPr txBox="1"/>
          <p:nvPr/>
        </p:nvSpPr>
        <p:spPr>
          <a:xfrm>
            <a:off x="420975" y="5921568"/>
            <a:ext cx="4954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/>
              <a:t>Nota di ottobre 2021</a:t>
            </a:r>
            <a:br>
              <a:rPr lang="it-IT" sz="2400" i="1" dirty="0"/>
            </a:br>
            <a:r>
              <a:rPr lang="it-IT" sz="2200" i="1" dirty="0"/>
              <a:t>(dati aggiornati al 31 agosto 2021)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04800" y="1546512"/>
            <a:ext cx="846772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/>
              <a:t>Il lavoro in Emilia-Romagna:</a:t>
            </a:r>
          </a:p>
          <a:p>
            <a:r>
              <a:rPr lang="it-IT" sz="4400" b="1" dirty="0"/>
              <a:t>le dinamiche del lavoro dipendente e ammortizzatori sociali </a:t>
            </a:r>
            <a:br>
              <a:rPr lang="it-IT" sz="4400" b="1" dirty="0"/>
            </a:br>
            <a:r>
              <a:rPr lang="it-IT" sz="4400" b="1" dirty="0"/>
              <a:t>nei primi otto mesi del 2021</a:t>
            </a:r>
          </a:p>
          <a:p>
            <a:r>
              <a:rPr lang="it-IT" sz="2800" b="1" dirty="0"/>
              <a:t>(con le nuove stime previsionali sull’economia e il mercato del lavoro regionale)</a:t>
            </a:r>
          </a:p>
        </p:txBody>
      </p:sp>
    </p:spTree>
    <p:extLst>
      <p:ext uri="{BB962C8B-B14F-4D97-AF65-F5344CB8AC3E}">
        <p14:creationId xmlns:p14="http://schemas.microsoft.com/office/powerpoint/2010/main" val="4059251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22000" y="-72000"/>
            <a:ext cx="112069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Lo sblocco dei licenziamenti non ha ancora prodotto un aumento</a:t>
            </a:r>
            <a:br>
              <a:rPr lang="it-IT" sz="3200" b="1" dirty="0"/>
            </a:br>
            <a:r>
              <a:rPr lang="it-IT" sz="3200" b="1" dirty="0"/>
              <a:t>delle cessazioni dei rapporti di lavoro a tempo indeterminato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1061715" y="1080000"/>
            <a:ext cx="6477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i="1" dirty="0"/>
              <a:t>Cessazioni dei rapporti di lavoro dipendente a tempo indeterminato</a:t>
            </a:r>
            <a:br>
              <a:rPr lang="it-IT" i="1" dirty="0"/>
            </a:br>
            <a:r>
              <a:rPr lang="it-IT" i="1" dirty="0"/>
              <a:t>e totale cessazioni in Emilia-Romagna </a:t>
            </a:r>
            <a:r>
              <a:rPr lang="it-IT" baseline="30000" dirty="0"/>
              <a:t>(a)</a:t>
            </a:r>
            <a:r>
              <a:rPr lang="it-IT" i="1" dirty="0"/>
              <a:t> (dati destagionalizzati)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489576" y="1116968"/>
            <a:ext cx="3308724" cy="4652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</a:rPr>
              <a:t>Dal 1° luglio 2021 è caduto il divieto di licenziare per motivi economici per industria e costruzioni, </a:t>
            </a:r>
            <a:r>
              <a:rPr lang="it-IT" sz="1700" dirty="0">
                <a:latin typeface="Calibri" panose="020F0502020204030204" pitchFamily="34" charset="0"/>
              </a:rPr>
              <a:t>divieto prorogato al 31 ottobre 2021, invece, per i comparti tessile, abbigliamento e pelletteria </a:t>
            </a:r>
            <a:r>
              <a:rPr lang="it-IT" sz="1700" b="1" dirty="0">
                <a:latin typeface="Calibri" panose="020F0502020204030204" pitchFamily="34" charset="0"/>
              </a:rPr>
              <a:t>(D.L. 30 giugno 2021, n. 99)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dati destagionalizzati non evidenziano però un aumento delle cessazioni dei rapporti di lavoro </a:t>
            </a:r>
            <a:r>
              <a:rPr lang="it-IT" sz="1700" b="1" dirty="0">
                <a:latin typeface="Calibri" panose="020F0502020204030204" pitchFamily="34" charset="0"/>
              </a:rPr>
              <a:t>a tempo indeterminato che,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mese di agosto 2021, si attestano al </a:t>
            </a:r>
            <a:r>
              <a:rPr lang="it-IT" sz="1700" b="1" dirty="0">
                <a:latin typeface="Calibri" panose="020F0502020204030204" pitchFamily="34" charset="0"/>
              </a:rPr>
              <a:t>93,6%</a:t>
            </a:r>
            <a:r>
              <a:rPr lang="it-IT" sz="1800" b="1" i="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it-IT" sz="1700" b="1" i="0" u="none" strike="noStrike" dirty="0">
                <a:effectLst/>
                <a:latin typeface="Calibri" panose="020F0502020204030204" pitchFamily="34" charset="0"/>
              </a:rPr>
              <a:t>del livello registrato </a:t>
            </a:r>
            <a:r>
              <a:rPr lang="it-IT" sz="1700" b="1" dirty="0">
                <a:latin typeface="Calibri" panose="020F0502020204030204" pitchFamily="34" charset="0"/>
              </a:rPr>
              <a:t>a febbraio 2020 (cioè prima </a:t>
            </a:r>
            <a:r>
              <a:rPr lang="it-IT" sz="1700" b="1" i="0" u="none" strike="noStrike" dirty="0">
                <a:effectLst/>
                <a:latin typeface="Calibri" panose="020F0502020204030204" pitchFamily="34" charset="0"/>
              </a:rPr>
              <a:t>del «lockdown»)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5D05902-558E-4A55-83FE-51497C8359EB}"/>
              </a:ext>
            </a:extLst>
          </p:cNvPr>
          <p:cNvSpPr txBox="1"/>
          <p:nvPr/>
        </p:nvSpPr>
        <p:spPr>
          <a:xfrm>
            <a:off x="541538" y="5623355"/>
            <a:ext cx="755969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escluse le attività svolte da famiglie e convivenze (lavoro domestico) ed escluso il lavoro intermittente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9BF1634-7D4E-4EF0-B626-563A08151EDD}"/>
              </a:ext>
            </a:extLst>
          </p:cNvPr>
          <p:cNvSpPr/>
          <p:nvPr/>
        </p:nvSpPr>
        <p:spPr>
          <a:xfrm>
            <a:off x="8522440" y="5923740"/>
            <a:ext cx="3275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agosto 2021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003917B-E582-410D-85D2-892A52CAA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00" y="1735200"/>
            <a:ext cx="7560564" cy="39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22000" y="-72000"/>
            <a:ext cx="109928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Secondo i dati delle CO, l’andamento delle posizioni dipendenti</a:t>
            </a:r>
          </a:p>
          <a:p>
            <a:r>
              <a:rPr lang="it-IT" sz="3200" b="1" dirty="0"/>
              <a:t>in Emilia-Romagna resta coerente con quello rilevato nel Paese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718036" y="1080000"/>
            <a:ext cx="7273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/>
              <a:t>Posizioni dipendenti in Emilia-Romagna </a:t>
            </a:r>
            <a:r>
              <a:rPr lang="it-IT" baseline="30000" dirty="0"/>
              <a:t>(a) </a:t>
            </a:r>
            <a:r>
              <a:rPr lang="it-IT" i="1" dirty="0"/>
              <a:t>e posizioni dipendenti in Italia</a:t>
            </a:r>
            <a:br>
              <a:rPr lang="it-IT" i="1" dirty="0"/>
            </a:br>
            <a:r>
              <a:rPr lang="it-IT" i="1" dirty="0"/>
              <a:t>(dati destagionalizzati, numeri indici base 31 dicembre 2010 = 0)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371643" y="1116968"/>
            <a:ext cx="3426657" cy="499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trend regionale delle posizioni dipendenti è in linea con quello osservato a livello nazionale ove la grave contrazione prodottasi nei mesi segnati dal «lockdown»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(-30 mila unità in Emilia-Romagna e -279 mila in Italia)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sarebbe stata riassorbita nella seconda metà del 2020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modesti saldi positivi fra le attivazioni e le cessazioni dei rapporti di lavoro dipendente riferiti al 2020 non riescono però a dar conto della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perdita di input di lavoro connessa ai diffusissimi «contratti stagionali»</a:t>
            </a: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D6EA36F-6482-4614-9C3A-E23C7CB24155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5D05902-558E-4A55-83FE-51497C8359EB}"/>
              </a:ext>
            </a:extLst>
          </p:cNvPr>
          <p:cNvSpPr txBox="1"/>
          <p:nvPr/>
        </p:nvSpPr>
        <p:spPr>
          <a:xfrm>
            <a:off x="520700" y="5623355"/>
            <a:ext cx="6496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escluse le attività svolte da famiglie e convivenze (lavoro domestico) ed escluso il lavoro intermittente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AA6F030-D139-4AF4-B503-41A603D1F4F2}"/>
              </a:ext>
            </a:extLst>
          </p:cNvPr>
          <p:cNvSpPr/>
          <p:nvPr/>
        </p:nvSpPr>
        <p:spPr>
          <a:xfrm>
            <a:off x="8304582" y="5923740"/>
            <a:ext cx="35607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spc="-40" dirty="0"/>
              <a:t>Elaborazioni su dati SILER e SISCO, agosto 2021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21F0005-C095-4176-BC12-E53888205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735200"/>
            <a:ext cx="7652004" cy="39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23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22000" y="-72000"/>
            <a:ext cx="91498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dinamica congiunturale delle posizioni dipendenti</a:t>
            </a:r>
            <a:br>
              <a:rPr lang="it-IT" sz="3200" b="1" dirty="0"/>
            </a:br>
            <a:r>
              <a:rPr lang="it-IT" sz="3200" b="1" dirty="0"/>
              <a:t>per tipologia contrattuale (gennaio-agosto 2021)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7332955" y="1116968"/>
            <a:ext cx="4465345" cy="463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l’emergenza COVID-19 ha portato ad una riduzione delle posizioni dipendenti a tempo determinato pari a 11.320 unità, mentre il lavoro a tempo indeterminato ha invece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continuato a crescere per tutto l’anno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(23.919 posizioni in più), per effetto della sospensione dei licenziamenti (D.L. 17 marzo 2020, n. 18) e, più di recente, del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«Decreto agosto» (D.L. 14 agosto 2020, n. 104) comportante l’esonero dal versamento contributivo per </a:t>
            </a:r>
            <a:r>
              <a:rPr lang="it-IT" sz="1700" dirty="0">
                <a:solidFill>
                  <a:srgbClr val="201F1E"/>
                </a:solidFill>
                <a:latin typeface="Calibri" panose="020F0502020204030204" pitchFamily="34" charset="0"/>
              </a:rPr>
              <a:t>assunzioni e trasformazioni con </a:t>
            </a:r>
            <a:r>
              <a:rPr lang="it-IT" sz="170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contratto a tempo indeterminato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 primi otto mesi del 2021 crescono solo le posizioni a tempo determinato, interinali e in apprendistato </a:t>
            </a:r>
            <a:r>
              <a:rPr lang="it-IT" sz="1700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(rispettivamente 9.205, 4.884 e 3.509 unità in più)</a:t>
            </a: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egnaposto numero diapositiva 1">
            <a:extLst>
              <a:ext uri="{FF2B5EF4-FFF2-40B4-BE49-F238E27FC236}">
                <a16:creationId xmlns:a16="http://schemas.microsoft.com/office/drawing/2014/main" id="{13CEE0A8-481E-489D-B7E9-F26C8DE81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3500" y="6222943"/>
            <a:ext cx="2844800" cy="365125"/>
          </a:xfrm>
        </p:spPr>
        <p:txBody>
          <a:bodyPr/>
          <a:lstStyle/>
          <a:p>
            <a:fld id="{05B08833-B407-3E4C-BDEA-955ACE8F1EA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77F0054-9D3B-4D85-9DB8-1DE20A2A68EB}"/>
              </a:ext>
            </a:extLst>
          </p:cNvPr>
          <p:cNvSpPr/>
          <p:nvPr/>
        </p:nvSpPr>
        <p:spPr>
          <a:xfrm>
            <a:off x="8522440" y="5923740"/>
            <a:ext cx="3275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giugno 2021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3E528D7-DBD0-4760-8948-42F144433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224000"/>
            <a:ext cx="6424803" cy="414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34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22000" y="-72000"/>
            <a:ext cx="91212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dinamica congiunturale delle posizioni dipendenti</a:t>
            </a:r>
            <a:br>
              <a:rPr lang="it-IT" sz="3200" b="1" dirty="0"/>
            </a:br>
            <a:r>
              <a:rPr lang="it-IT" sz="3200" b="1" dirty="0"/>
              <a:t>per tipologia contrattuale (numeri indici)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718036" y="1080000"/>
            <a:ext cx="7273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/>
              <a:t>Posizioni dipendenti in Emilia-Romagna </a:t>
            </a:r>
            <a:r>
              <a:rPr lang="it-IT" baseline="30000" dirty="0"/>
              <a:t>(a) </a:t>
            </a:r>
            <a:r>
              <a:rPr lang="it-IT" i="1" dirty="0"/>
              <a:t>per tipologia contrattuale</a:t>
            </a:r>
            <a:br>
              <a:rPr lang="it-IT" i="1" dirty="0"/>
            </a:br>
            <a:r>
              <a:rPr lang="it-IT" i="1" dirty="0"/>
              <a:t>(dati destagionalizzati, numeri indici base 31 dicembre 2007 = 0)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371643" y="1116968"/>
            <a:ext cx="3426657" cy="4308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</a:t>
            </a: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sistema delle Comunicazioni obbligatorie (CO) produce dati sui flussi delle attivazioni, trasformazioni e cessazioni dei rapporti di lavoro dipendente ma non produce dati sui livelli delle posizioni lavorative, che sono dati di stock; dalla relazione tra stock e flussi è però possibile derivare indicazioni sulle variazioni (implicite) delle posizioni: per ogni serie storica, partendo da un numero iniziale di posizioni pari a 0, assunto come base di una serie di «numeri indici» riferita ad un determinato giorno (il 31 dicembre 2007 nel presente caso), si può ricostruire, tramite i 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saldi attivazioni-cessazioni ± trasformazioni cumulati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l’andamento indicativo delle serie storiche delle posizioni dipendenti, come 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numeri indici a base fissa di «pseudo-stock»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D6EA36F-6482-4614-9C3A-E23C7CB24155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5D05902-558E-4A55-83FE-51497C8359EB}"/>
              </a:ext>
            </a:extLst>
          </p:cNvPr>
          <p:cNvSpPr txBox="1"/>
          <p:nvPr/>
        </p:nvSpPr>
        <p:spPr>
          <a:xfrm>
            <a:off x="520700" y="5623355"/>
            <a:ext cx="6496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escluse le attività svolte da famiglie e convivenze (lavoro domestico) ed escluso il lavoro intermittente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B8FAA39-2299-40BB-BDE7-EF38F452F215}"/>
              </a:ext>
            </a:extLst>
          </p:cNvPr>
          <p:cNvSpPr/>
          <p:nvPr/>
        </p:nvSpPr>
        <p:spPr>
          <a:xfrm>
            <a:off x="8522440" y="5923740"/>
            <a:ext cx="3275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agosto 2021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0B06C21-8928-43A0-A415-A72164061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735200"/>
            <a:ext cx="7560564" cy="39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90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22000" y="-72000"/>
            <a:ext cx="93669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dinamica congiunturale delle posizioni dipendenti</a:t>
            </a:r>
            <a:br>
              <a:rPr lang="it-IT" sz="3200" b="1" dirty="0"/>
            </a:br>
            <a:r>
              <a:rPr lang="it-IT" sz="3200" b="1" dirty="0"/>
              <a:t>per attività economica (gennaio-agosto 2021)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7332955" y="1116968"/>
            <a:ext cx="4465345" cy="435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variazione congiunturale delle posizioni dipendenti nel mese di agosto 2021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(-674 unità)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presenta come la sintesi di 1.595 posizioni in meno in agricoltura, silvicoltura e pesca e 295 nelle altre attività dei servizi e di 629 posizioni in più nel commercio, alberghi e ristoranti, 406 nell’industria in senso stretto e 181 nelle costruzioni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Guardando al periodo gennaio-agosto 2021, l’ancora modesta crescita complessiva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(pari a 16.895 unità, secondo le stime aggiornate)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farebbe leva eminentemente su commercio, alberghi e ristoranti e industria in senso stretto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(rispettivamente 11.602 e 7.953 posizioni dipendenti in più)</a:t>
            </a:r>
          </a:p>
        </p:txBody>
      </p:sp>
      <p:sp>
        <p:nvSpPr>
          <p:cNvPr id="7" name="Segnaposto numero diapositiva 1">
            <a:extLst>
              <a:ext uri="{FF2B5EF4-FFF2-40B4-BE49-F238E27FC236}">
                <a16:creationId xmlns:a16="http://schemas.microsoft.com/office/drawing/2014/main" id="{13CEE0A8-481E-489D-B7E9-F26C8DE81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3500" y="6222943"/>
            <a:ext cx="2844800" cy="365125"/>
          </a:xfrm>
        </p:spPr>
        <p:txBody>
          <a:bodyPr/>
          <a:lstStyle/>
          <a:p>
            <a:fld id="{05B08833-B407-3E4C-BDEA-955ACE8F1EA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172F846-9A93-4828-9099-6BB1E8F947F4}"/>
              </a:ext>
            </a:extLst>
          </p:cNvPr>
          <p:cNvSpPr/>
          <p:nvPr/>
        </p:nvSpPr>
        <p:spPr>
          <a:xfrm>
            <a:off x="8522440" y="5923740"/>
            <a:ext cx="3275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agosto 2021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9D4B03D-4013-4288-B732-9DD42F85A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224000"/>
            <a:ext cx="6424803" cy="348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36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22000" y="-72000"/>
            <a:ext cx="91212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dinamica congiunturale delle posizioni dipendenti</a:t>
            </a:r>
            <a:br>
              <a:rPr lang="it-IT" sz="3200" b="1" dirty="0"/>
            </a:br>
            <a:r>
              <a:rPr lang="it-IT" sz="3200" b="1" dirty="0"/>
              <a:t>per attività economica (numeri indici)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718036" y="1080000"/>
            <a:ext cx="7273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/>
              <a:t>Posizioni dipendenti in Emilia-Romagna </a:t>
            </a:r>
            <a:r>
              <a:rPr lang="it-IT" baseline="30000" dirty="0"/>
              <a:t>(a) </a:t>
            </a:r>
            <a:r>
              <a:rPr lang="it-IT" i="1" dirty="0"/>
              <a:t>nelle attività extra-agricole</a:t>
            </a:r>
            <a:br>
              <a:rPr lang="it-IT" i="1" dirty="0"/>
            </a:br>
            <a:r>
              <a:rPr lang="it-IT" i="1" dirty="0"/>
              <a:t>(dati destagionalizzati, numeri indici base 31 dicembre 2007 = 0)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371643" y="1116968"/>
            <a:ext cx="3426657" cy="4308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</a:t>
            </a: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sistema delle Comunicazioni obbligatorie (CO) produce dati sui flussi delle attivazioni, trasformazioni e cessazioni dei rapporti di lavoro dipendente ma non produce dati sui livelli delle posizioni lavorative, che sono dati di stock; dalla relazione tra stock e flussi è però possibile derivare indicazioni sulle variazioni (implicite) delle posizioni: per ogni serie storica, partendo da un numero iniziale di posizioni pari a 0, assunto come base di una serie di «numeri indici» riferita ad un determinato giorno (il 31 dicembre 2007 nel presente caso), si può ricostruire, tramite i 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saldi attivazioni-cessazioni cumulati,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l’andamento indicativo delle serie storiche delle posizioni dipendenti, come 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numeri indici a base fissa di «pseudo-stock»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D6EA36F-6482-4614-9C3A-E23C7CB24155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5D05902-558E-4A55-83FE-51497C8359EB}"/>
              </a:ext>
            </a:extLst>
          </p:cNvPr>
          <p:cNvSpPr txBox="1"/>
          <p:nvPr/>
        </p:nvSpPr>
        <p:spPr>
          <a:xfrm>
            <a:off x="520700" y="5623355"/>
            <a:ext cx="6496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escluse le attività svolte da famiglie e convivenze (lavoro domestico) ed escluso il lavoro intermittente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C63F9A8-1ED4-4808-90F5-62F04AA9E23B}"/>
              </a:ext>
            </a:extLst>
          </p:cNvPr>
          <p:cNvSpPr/>
          <p:nvPr/>
        </p:nvSpPr>
        <p:spPr>
          <a:xfrm>
            <a:off x="8522440" y="5923740"/>
            <a:ext cx="3275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agosto 2021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D08B354-7B30-4F0F-8B4C-C9D73F7F9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735200"/>
            <a:ext cx="7560564" cy="39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31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22000" y="-72000"/>
            <a:ext cx="110457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Nell’industria e nei servizi le assunzioni si attestano ormai sopra</a:t>
            </a:r>
            <a:br>
              <a:rPr lang="it-IT" sz="3200" b="1" dirty="0"/>
            </a:br>
            <a:r>
              <a:rPr lang="it-IT" sz="3200" b="1" dirty="0"/>
              <a:t>ai livelli «pre-lockdown», ma restano problemi per l’agricoltura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752332" y="1080000"/>
            <a:ext cx="70964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i="1" dirty="0"/>
              <a:t>Attivazioni dei rapporti di lavoro dipendente nell’industria </a:t>
            </a:r>
            <a:r>
              <a:rPr lang="it-IT" baseline="30000" dirty="0"/>
              <a:t>(a) </a:t>
            </a:r>
            <a:r>
              <a:rPr lang="it-IT" i="1" dirty="0"/>
              <a:t>e nei servizi</a:t>
            </a:r>
            <a:r>
              <a:rPr lang="it-IT" i="1" baseline="30000" dirty="0"/>
              <a:t> </a:t>
            </a:r>
            <a:r>
              <a:rPr lang="it-IT" baseline="30000" dirty="0"/>
              <a:t>(b)</a:t>
            </a:r>
            <a:br>
              <a:rPr lang="it-IT" i="1" dirty="0"/>
            </a:br>
            <a:r>
              <a:rPr lang="it-IT" i="1" dirty="0"/>
              <a:t>in Emilia-Romagna (dati destagionalizzati)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489576" y="1116968"/>
            <a:ext cx="3308724" cy="4652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dati destagionalizzati possono essere confrontati fra qualsiasi mese dell’anno: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mese di agosto 2021 le attivazioni dei rapporti di lavoro </a:t>
            </a:r>
            <a:r>
              <a:rPr lang="it-IT" sz="1700" b="1" dirty="0">
                <a:latin typeface="Calibri" panose="020F0502020204030204" pitchFamily="34" charset="0"/>
              </a:rPr>
              <a:t>nei servizi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attestano al </a:t>
            </a:r>
            <a:r>
              <a:rPr lang="it-IT" sz="1700" b="1" dirty="0">
                <a:latin typeface="Calibri" panose="020F0502020204030204" pitchFamily="34" charset="0"/>
              </a:rPr>
              <a:t>101,6%</a:t>
            </a:r>
            <a:r>
              <a:rPr lang="it-IT" sz="1800" b="1" i="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it-IT" sz="1700" b="1" i="0" u="none" strike="noStrike" dirty="0">
                <a:effectLst/>
                <a:latin typeface="Calibri" panose="020F0502020204030204" pitchFamily="34" charset="0"/>
              </a:rPr>
              <a:t>del livello registrato </a:t>
            </a:r>
            <a:r>
              <a:rPr lang="it-IT" sz="1700" b="1" dirty="0">
                <a:latin typeface="Calibri" panose="020F0502020204030204" pitchFamily="34" charset="0"/>
              </a:rPr>
              <a:t>a febbraio 2020 (cioè prima </a:t>
            </a:r>
            <a:r>
              <a:rPr lang="it-IT" sz="1700" b="1" i="0" u="none" strike="noStrike" dirty="0">
                <a:effectLst/>
                <a:latin typeface="Calibri" panose="020F0502020204030204" pitchFamily="34" charset="0"/>
              </a:rPr>
              <a:t>del «lockdown»), mentre quelle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nell’industria al </a:t>
            </a:r>
            <a:r>
              <a:rPr lang="it-IT" sz="1700" b="1" i="0" u="none" strike="noStrike" dirty="0">
                <a:effectLst/>
                <a:latin typeface="Calibri" panose="020F0502020204030204" pitchFamily="34" charset="0"/>
              </a:rPr>
              <a:t>105,7%; ma in agricoltura tale rapporto è attualmente al 68,2%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</a:rPr>
              <a:t>Tale ritorno sui livelli anteriori al «lockdown» è stato graduale per l’industria, mentre per i servizi risente maggiormente delle turbolenze del mercato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5D05902-558E-4A55-83FE-51497C8359EB}"/>
              </a:ext>
            </a:extLst>
          </p:cNvPr>
          <p:cNvSpPr txBox="1"/>
          <p:nvPr/>
        </p:nvSpPr>
        <p:spPr>
          <a:xfrm>
            <a:off x="541538" y="5623355"/>
            <a:ext cx="755969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industria in senso stretto e costruzioni; (b) commercio, alberghi e ristoranti e altre attività dei servizi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9BF1634-7D4E-4EF0-B626-563A08151EDD}"/>
              </a:ext>
            </a:extLst>
          </p:cNvPr>
          <p:cNvSpPr/>
          <p:nvPr/>
        </p:nvSpPr>
        <p:spPr>
          <a:xfrm>
            <a:off x="8522440" y="5923740"/>
            <a:ext cx="3275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agosto 2021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F2C3CE2-F74D-48BC-B04A-6E9C4BF77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735200"/>
            <a:ext cx="7560564" cy="39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15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1">
            <a:extLst>
              <a:ext uri="{FF2B5EF4-FFF2-40B4-BE49-F238E27FC236}">
                <a16:creationId xmlns:a16="http://schemas.microsoft.com/office/drawing/2014/main" id="{13CEE0A8-481E-489D-B7E9-F26C8DE81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3500" y="6222943"/>
            <a:ext cx="2844800" cy="365125"/>
          </a:xfrm>
        </p:spPr>
        <p:txBody>
          <a:bodyPr/>
          <a:lstStyle/>
          <a:p>
            <a:fld id="{05B08833-B407-3E4C-BDEA-955ACE8F1EA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C683116-1DA1-4E2D-B465-51BA3B2A9B9D}"/>
              </a:ext>
            </a:extLst>
          </p:cNvPr>
          <p:cNvSpPr txBox="1"/>
          <p:nvPr/>
        </p:nvSpPr>
        <p:spPr>
          <a:xfrm>
            <a:off x="522000" y="-72000"/>
            <a:ext cx="116991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dinamica tendenziale delle posizioni dipendenti per tipologia</a:t>
            </a:r>
            <a:br>
              <a:rPr lang="it-IT" sz="3200" b="1" dirty="0"/>
            </a:br>
            <a:r>
              <a:rPr lang="it-IT" sz="3200" b="1" dirty="0"/>
              <a:t>contrattuale e per attività economica (settembre 2020-agosto 2021)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90B9FCD-E704-41AD-A01B-550806EB5C3B}"/>
              </a:ext>
            </a:extLst>
          </p:cNvPr>
          <p:cNvSpPr/>
          <p:nvPr/>
        </p:nvSpPr>
        <p:spPr>
          <a:xfrm>
            <a:off x="7332955" y="1116968"/>
            <a:ext cx="4465345" cy="463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31 agosto 2021 si rileverebbe una variazione delle posizioni dipendenti su base annua  pari a 39.236 unità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(calcolata sulle ultime dodici mensilità disponibili)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Tale indicazione di tendenza, attualmente deducibile dai dati grezzi, non può essere proiettata meccanicamente come bilancio previsivo per l’anno in corso: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tale variazione tendenziale incorpora infatti ancora una crescita sensibile del lavoro a tempo indeterminato (8.324 posizioni in più) che ben difficilmente si potrà realizzare venendo meno il blocco dei licenziamenti e parte degli incentivi alle assunzioni;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 infine fare i conti con la modesta crescita effettivamente rilevata nei primi otto mesi del 2021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2627371-3E1B-4ECD-A4E7-B2AC4091E7C0}"/>
              </a:ext>
            </a:extLst>
          </p:cNvPr>
          <p:cNvSpPr/>
          <p:nvPr/>
        </p:nvSpPr>
        <p:spPr>
          <a:xfrm>
            <a:off x="8522440" y="5923740"/>
            <a:ext cx="3275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agosto 2021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D259D93-8E79-46D8-8EBC-F4B5DDF33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224000"/>
            <a:ext cx="6424803" cy="484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23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22000" y="-72000"/>
            <a:ext cx="105364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Il «bilancio di genere» nei primi otto mesi del 2021: crescono</a:t>
            </a:r>
            <a:br>
              <a:rPr lang="it-IT" sz="3200" b="1" dirty="0"/>
            </a:br>
            <a:r>
              <a:rPr lang="it-IT" sz="3200" b="1" dirty="0"/>
              <a:t>le posizioni dipendenti femminili nel terziario commerciale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669213" y="1080000"/>
            <a:ext cx="7140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/>
              <a:t>Saldo attivazioni-cessazioni nel periodo gennaio-agosto 2021 in Emilia-Romagna </a:t>
            </a:r>
            <a:r>
              <a:rPr lang="it-IT" baseline="30000" dirty="0"/>
              <a:t>(a) </a:t>
            </a:r>
            <a:r>
              <a:rPr lang="it-IT" i="1" dirty="0"/>
              <a:t>per attività economica e genere (dati destagionalizzati)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489576" y="1116968"/>
            <a:ext cx="3308724" cy="435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 primi otto mesi del 2021 su 16.895 posizioni dipendenti create 8.612 (il 51,0% del totale) sono state ricoperte da donne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(dati destagionalizzati)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</a:rPr>
              <a:t>Tale crescita delle posizioni dipendenti femminili, che le stime attuali hanno rivisto al ribasso, resta concentrata  nel commercio e negli alberghi e ristoranti (5.720 unità in più) </a:t>
            </a:r>
            <a:r>
              <a:rPr lang="it-IT" sz="1700" dirty="0">
                <a:latin typeface="Calibri" panose="020F0502020204030204" pitchFamily="34" charset="0"/>
              </a:rPr>
              <a:t>e, in misura minore, nell’industria in senso stretto e nelle altre attività dei servizi (2.102 e 1.428 unità in più, rispettivamente)</a:t>
            </a: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03D6A73-05D1-48B5-B6BA-75A5EA0996E7}"/>
              </a:ext>
            </a:extLst>
          </p:cNvPr>
          <p:cNvSpPr/>
          <p:nvPr/>
        </p:nvSpPr>
        <p:spPr>
          <a:xfrm>
            <a:off x="8522440" y="5923740"/>
            <a:ext cx="3275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agosto 2021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C500CD4-2BC7-4CC7-943B-BC2FCDEFE02C}"/>
              </a:ext>
            </a:extLst>
          </p:cNvPr>
          <p:cNvSpPr txBox="1"/>
          <p:nvPr/>
        </p:nvSpPr>
        <p:spPr>
          <a:xfrm>
            <a:off x="520699" y="5654653"/>
            <a:ext cx="74291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nel totale economia, escluse le attività svolte da famiglie e convivenze (lavoro domestico) ed escluso il lavoro intermittente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3C408F9-49D2-445D-AEA1-88C3A6B54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735200"/>
            <a:ext cx="7438644" cy="39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14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fld id="{05B08833-B407-3E4C-BDEA-955ACE8F1EA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22000" y="-72000"/>
            <a:ext cx="110030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Nei primi otto mesi del 2021 il lavoro dipendente è cresciuto</a:t>
            </a:r>
            <a:br>
              <a:rPr lang="it-IT" sz="3200" b="1" dirty="0"/>
            </a:br>
            <a:r>
              <a:rPr lang="it-IT" sz="3200" b="1" dirty="0"/>
              <a:t>maggiormente nella Città metropolitana e in provincia di Rimini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320759" y="1080000"/>
            <a:ext cx="78376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i="1" dirty="0"/>
              <a:t>Saldo attivazioni-cessazioni nel periodo gennaio-agosto 2021 e nel mese di agosto</a:t>
            </a:r>
            <a:br>
              <a:rPr lang="it-IT" i="1" dirty="0"/>
            </a:br>
            <a:r>
              <a:rPr lang="it-IT" i="1" dirty="0"/>
              <a:t>nel totale economia </a:t>
            </a:r>
            <a:r>
              <a:rPr lang="it-IT" baseline="30000" dirty="0"/>
              <a:t>(a)</a:t>
            </a:r>
            <a:r>
              <a:rPr lang="it-IT" i="1" dirty="0"/>
              <a:t> per provincia in Emilia-Romagna (dati destagionalizzati)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105775" y="1108090"/>
            <a:ext cx="3692526" cy="463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crescita </a:t>
            </a:r>
            <a:r>
              <a:rPr lang="it-IT" sz="1700" b="1" dirty="0">
                <a:solidFill>
                  <a:prstClr val="black"/>
                </a:solidFill>
                <a:latin typeface="Calibri" panose="020F0502020204030204" pitchFamily="34" charset="0"/>
              </a:rPr>
              <a:t>del lavoro dipendente, nei primi otto mesi del 2021, si è sostanzialmente concentrata nella Città metropolitana e in provincia di Rimini </a:t>
            </a:r>
            <a:r>
              <a:rPr lang="it-IT" sz="1700" dirty="0">
                <a:solidFill>
                  <a:prstClr val="black"/>
                </a:solidFill>
                <a:latin typeface="Calibri" panose="020F0502020204030204" pitchFamily="34" charset="0"/>
              </a:rPr>
              <a:t>(6.608 e 4.992 posizioni in più); le province più penalizzate risultano ancora essere quelle di Ravenna, Ferrara e Parma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solidFill>
                  <a:prstClr val="black"/>
                </a:solidFill>
                <a:latin typeface="Calibri" panose="020F0502020204030204" pitchFamily="34" charset="0"/>
              </a:rPr>
              <a:t>La perdurante situazione di stallo nella crescita ad agosto </a:t>
            </a:r>
            <a:r>
              <a:rPr lang="it-IT" sz="1700" dirty="0">
                <a:solidFill>
                  <a:prstClr val="black"/>
                </a:solidFill>
                <a:latin typeface="Calibri" panose="020F0502020204030204" pitchFamily="34" charset="0"/>
              </a:rPr>
              <a:t>(dopo i negativi risultati registrati nei mesi di giugno e luglio) </a:t>
            </a:r>
            <a:r>
              <a:rPr lang="it-IT" sz="1700" b="1" dirty="0">
                <a:solidFill>
                  <a:prstClr val="black"/>
                </a:solidFill>
                <a:latin typeface="Calibri" panose="020F0502020204030204" pitchFamily="34" charset="0"/>
              </a:rPr>
              <a:t>si presenta come generalizzata: </a:t>
            </a:r>
            <a:r>
              <a:rPr lang="it-IT" sz="1700" dirty="0">
                <a:solidFill>
                  <a:prstClr val="black"/>
                </a:solidFill>
                <a:latin typeface="Calibri" panose="020F0502020204030204" pitchFamily="34" charset="0"/>
              </a:rPr>
              <a:t>stante però l’esiguità delle attuali variazioni congiunturali, le stime di dettaglio provinciali sono da considerare con prudenza</a:t>
            </a: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5D05902-558E-4A55-83FE-51497C8359EB}"/>
              </a:ext>
            </a:extLst>
          </p:cNvPr>
          <p:cNvSpPr txBox="1"/>
          <p:nvPr/>
        </p:nvSpPr>
        <p:spPr>
          <a:xfrm>
            <a:off x="520700" y="5613830"/>
            <a:ext cx="6496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escluse le attività svolte da famiglie e convivenze (lavoro domestico) ed escluso il lavoro intermittente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3932A11-582B-426C-AA23-1BADE6FAE59F}"/>
              </a:ext>
            </a:extLst>
          </p:cNvPr>
          <p:cNvSpPr/>
          <p:nvPr/>
        </p:nvSpPr>
        <p:spPr>
          <a:xfrm>
            <a:off x="8522440" y="5923740"/>
            <a:ext cx="3275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agosto 2021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1697331-8480-4788-9030-8865FF129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735200"/>
            <a:ext cx="7438644" cy="39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1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20700" y="327546"/>
            <a:ext cx="1350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INDICE</a:t>
            </a:r>
          </a:p>
        </p:txBody>
      </p:sp>
      <p:cxnSp>
        <p:nvCxnSpPr>
          <p:cNvPr id="8" name="Connettore diritto 7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91036" y="5099294"/>
            <a:ext cx="1130726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i="1" dirty="0"/>
              <a:t>Nota a cura dell’Agenzia regionale per il lavoro dell’Emilia-Romagna, realizzata con il supporto tecnico di ART-ER.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i="1" dirty="0"/>
              <a:t>La redazione del report è stata ultimata il 25 ottobre 2021. Si autorizza la riproduzione con citazione della fonte.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40555" y="1342465"/>
            <a:ext cx="5562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Principali evidenze……………………………………………....3 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436472" y="2726601"/>
            <a:ext cx="563680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000" dirty="0"/>
              <a:t>2. Ore autorizzate di Cassa integrazione e dei Fondi</a:t>
            </a:r>
          </a:p>
          <a:p>
            <a:r>
              <a:rPr lang="it-IT" sz="2000" dirty="0"/>
              <a:t>di solidarietà nei primi otto mesi del 2021…………20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6560739" y="1357610"/>
            <a:ext cx="1150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ALLEGATI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6560739" y="1804151"/>
            <a:ext cx="5363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Glossario e note metodologiche……………………...32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36728" y="1869242"/>
            <a:ext cx="5638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1. Attivazioni, cessazioni e saldo delle posizioni di </a:t>
            </a:r>
          </a:p>
          <a:p>
            <a:r>
              <a:rPr lang="it-IT" sz="2000" dirty="0"/>
              <a:t>lavoro dipendente nei primi otto mesi del 2021 ...7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38075" y="3591478"/>
            <a:ext cx="55645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dirty="0"/>
              <a:t>3. Stime previsionali sull’economia e il mercato del lavoro regionale (edizione ottobre 2021)………..…27</a:t>
            </a:r>
          </a:p>
        </p:txBody>
      </p:sp>
    </p:spTree>
    <p:extLst>
      <p:ext uri="{BB962C8B-B14F-4D97-AF65-F5344CB8AC3E}">
        <p14:creationId xmlns:p14="http://schemas.microsoft.com/office/powerpoint/2010/main" val="819137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9" name="Connettore diritto 8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Agenzia slide1 pp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8" t="44874"/>
          <a:stretch/>
        </p:blipFill>
        <p:spPr>
          <a:xfrm>
            <a:off x="8005575" y="2183642"/>
            <a:ext cx="3792725" cy="368769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36728" y="1187355"/>
            <a:ext cx="949054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/>
              <a:t>2. Ore autorizzate di Cassa integrazione </a:t>
            </a:r>
          </a:p>
          <a:p>
            <a:r>
              <a:rPr lang="it-IT" sz="4400" b="1" dirty="0"/>
              <a:t>e dei Fondi di solidarietà </a:t>
            </a:r>
          </a:p>
          <a:p>
            <a:r>
              <a:rPr lang="it-IT" sz="4400" b="1" dirty="0"/>
              <a:t>nei primi otto mesi del 2021</a:t>
            </a:r>
          </a:p>
        </p:txBody>
      </p:sp>
    </p:spTree>
    <p:extLst>
      <p:ext uri="{BB962C8B-B14F-4D97-AF65-F5344CB8AC3E}">
        <p14:creationId xmlns:p14="http://schemas.microsoft.com/office/powerpoint/2010/main" val="927411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36728" y="429054"/>
            <a:ext cx="10275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Cassa integrazione e fondi di solidarietà in Emilia-Romagna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20700" y="1043569"/>
            <a:ext cx="1127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Ore autorizzate nel periodo gennaio-agosto 2021 in Emilia-Romagna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928185" y="1455438"/>
            <a:ext cx="4870115" cy="4370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dirty="0"/>
              <a:t>Le ore autorizzate di </a:t>
            </a:r>
            <a:r>
              <a:rPr lang="it-IT" sz="1700" b="1" dirty="0"/>
              <a:t>Cassa integrazione guadagni (CIG) </a:t>
            </a:r>
            <a:r>
              <a:rPr lang="it-IT" sz="1700" dirty="0"/>
              <a:t>e di </a:t>
            </a:r>
            <a:r>
              <a:rPr lang="it-IT" sz="1700" b="1" dirty="0"/>
              <a:t>Fondi</a:t>
            </a:r>
            <a:r>
              <a:rPr lang="it-IT" sz="1700" dirty="0"/>
              <a:t> </a:t>
            </a:r>
            <a:r>
              <a:rPr lang="it-IT" sz="1700" b="1" dirty="0"/>
              <a:t>di solidarietà (FIS) </a:t>
            </a:r>
            <a:r>
              <a:rPr lang="it-IT" sz="1700" dirty="0"/>
              <a:t>in</a:t>
            </a:r>
            <a:r>
              <a:rPr lang="it-IT" sz="1700" b="1" dirty="0"/>
              <a:t> Emilia-Romagna </a:t>
            </a:r>
            <a:r>
              <a:rPr lang="it-IT" sz="1700" dirty="0"/>
              <a:t>nel corso dei </a:t>
            </a:r>
            <a:r>
              <a:rPr lang="it-IT" sz="1700" b="1" dirty="0"/>
              <a:t>primi otto mesi del 2021 </a:t>
            </a:r>
            <a:r>
              <a:rPr lang="it-IT" sz="1700" dirty="0"/>
              <a:t>sono state </a:t>
            </a:r>
            <a:r>
              <a:rPr lang="it-IT" sz="1700" b="1" dirty="0"/>
              <a:t>poco meno di 185,7 milioni</a:t>
            </a:r>
            <a:r>
              <a:rPr lang="it-IT" sz="1700" dirty="0"/>
              <a:t>, un volume inferiore al dato dello scorso anno (300,2 milioni) ma ancora ampiamente superiore a quello del 2019 (11,9 milioni). </a:t>
            </a:r>
          </a:p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dirty="0"/>
              <a:t>Anche nel 2021, </a:t>
            </a:r>
            <a:r>
              <a:rPr lang="it-IT" sz="1700" b="1" dirty="0"/>
              <a:t>la quasi totalità delle ore autorizzate fa riferimento alla ‘causale Covid-19’ </a:t>
            </a:r>
            <a:r>
              <a:rPr lang="it-IT" sz="1700" dirty="0"/>
              <a:t>introdotta nella primavera 2020 nell’ambito della CIG ordinaria, CIG in deroga e FIS). </a:t>
            </a:r>
          </a:p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dirty="0"/>
              <a:t>La </a:t>
            </a:r>
            <a:r>
              <a:rPr lang="it-IT" sz="1700" b="1" dirty="0"/>
              <a:t>CIG </a:t>
            </a:r>
            <a:r>
              <a:rPr lang="it-IT" sz="1700" dirty="0"/>
              <a:t>ha concentrato il 63,1% delle ore totali (117,2 milioni), mentre i </a:t>
            </a:r>
            <a:r>
              <a:rPr lang="it-IT" sz="1700" b="1" dirty="0"/>
              <a:t>FIS</a:t>
            </a:r>
            <a:r>
              <a:rPr lang="it-IT" sz="1700" dirty="0"/>
              <a:t> la restante quota del 36,9% (68,5 milioni).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8769915" y="5915166"/>
            <a:ext cx="29777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Elaborazioni su dati INPS, agosto 2021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436728" y="1659506"/>
            <a:ext cx="6688328" cy="3961905"/>
            <a:chOff x="436728" y="1659506"/>
            <a:chExt cx="6688328" cy="3961905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2"/>
            <a:srcRect l="6237" r="15300"/>
            <a:stretch/>
          </p:blipFill>
          <p:spPr>
            <a:xfrm>
              <a:off x="436728" y="1659506"/>
              <a:ext cx="5432612" cy="3961905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3"/>
            <a:srcRect l="3312" t="23820" r="10449"/>
            <a:stretch/>
          </p:blipFill>
          <p:spPr>
            <a:xfrm>
              <a:off x="3356386" y="3065930"/>
              <a:ext cx="3768670" cy="16674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7721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596" y="3457155"/>
            <a:ext cx="4460946" cy="2379682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36728" y="382693"/>
            <a:ext cx="9676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Flusso mensile e annuale di CIG e FIS in Emilia-Romagna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459232" y="1471583"/>
            <a:ext cx="6615922" cy="317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b="1" dirty="0"/>
              <a:t>Ad agosto</a:t>
            </a:r>
            <a:r>
              <a:rPr lang="it-IT" sz="1700" dirty="0"/>
              <a:t>, le ore richieste dai datori di lavoro dell’Emilia-Romagna sono state 16,6 milioni, di cui 8,6 milioni di Cassa integrazione guadagni e 8,0 milioni di Fondi di solidarietà. </a:t>
            </a:r>
          </a:p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b="1" dirty="0"/>
              <a:t>Anche nel 2021, dunque, sebbene le condizioni generali siano in miglioramento, il volume di ore autorizzate si mantiene abbondantemente al di sopra del periodo </a:t>
            </a:r>
            <a:r>
              <a:rPr lang="it-IT" sz="1700" b="1" dirty="0" err="1"/>
              <a:t>pre</a:t>
            </a:r>
            <a:r>
              <a:rPr lang="it-IT" sz="1700" b="1" dirty="0"/>
              <a:t>-COVID</a:t>
            </a:r>
            <a:r>
              <a:rPr lang="it-IT" sz="1700" dirty="0"/>
              <a:t>. </a:t>
            </a:r>
          </a:p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b="1" dirty="0"/>
              <a:t>Già con il dato di giugno, infatti, si era abbondantemente superato il monte ore rilevato nel 2010, anno che, fino alla pandemia, aveva rappresentato il picco della serie storica regionale </a:t>
            </a:r>
            <a:r>
              <a:rPr lang="it-IT" sz="1700" dirty="0"/>
              <a:t>(118,4 milioni di ore autorizzate nel corso dei 12 mesi). </a:t>
            </a:r>
          </a:p>
        </p:txBody>
      </p:sp>
      <p:sp>
        <p:nvSpPr>
          <p:cNvPr id="9" name="Rettangolo 8"/>
          <p:cNvSpPr/>
          <p:nvPr/>
        </p:nvSpPr>
        <p:spPr>
          <a:xfrm>
            <a:off x="8769915" y="5915166"/>
            <a:ext cx="29777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Elaborazioni su dati INPS, agosto 2021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7870875" y="4218737"/>
            <a:ext cx="8899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i="1" dirty="0"/>
              <a:t>118,4 milioni</a:t>
            </a:r>
          </a:p>
        </p:txBody>
      </p:sp>
      <p:cxnSp>
        <p:nvCxnSpPr>
          <p:cNvPr id="15" name="Connettore diritto 14"/>
          <p:cNvCxnSpPr/>
          <p:nvPr/>
        </p:nvCxnSpPr>
        <p:spPr>
          <a:xfrm flipV="1">
            <a:off x="8229600" y="4427388"/>
            <a:ext cx="86269" cy="24643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9964914" y="3468957"/>
            <a:ext cx="8899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i="1" dirty="0"/>
              <a:t>417,8 milioni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11402546" y="3886569"/>
            <a:ext cx="55015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i="1" dirty="0"/>
              <a:t>185.7</a:t>
            </a:r>
          </a:p>
          <a:p>
            <a:r>
              <a:rPr lang="it-IT" sz="1050" i="1" dirty="0"/>
              <a:t>milioni</a:t>
            </a:r>
          </a:p>
        </p:txBody>
      </p:sp>
      <p:cxnSp>
        <p:nvCxnSpPr>
          <p:cNvPr id="19" name="Connettore diritto 18"/>
          <p:cNvCxnSpPr/>
          <p:nvPr/>
        </p:nvCxnSpPr>
        <p:spPr>
          <a:xfrm flipV="1">
            <a:off x="11520143" y="4232666"/>
            <a:ext cx="86269" cy="24643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/>
          <p:cNvCxnSpPr/>
          <p:nvPr/>
        </p:nvCxnSpPr>
        <p:spPr>
          <a:xfrm>
            <a:off x="10801315" y="3595915"/>
            <a:ext cx="414635" cy="2405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t="7318"/>
          <a:stretch/>
        </p:blipFill>
        <p:spPr>
          <a:xfrm>
            <a:off x="7184614" y="1075759"/>
            <a:ext cx="4497104" cy="22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66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23</a:t>
            </a:fld>
            <a:endParaRPr lang="en-US" dirty="0"/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36728" y="382693"/>
            <a:ext cx="114903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b="1" dirty="0"/>
              <a:t>Numero di ore di CIG e FIS effettivamente utilizzate (tiraggio nazionale)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520699" y="1442292"/>
            <a:ext cx="7277705" cy="4370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dirty="0"/>
              <a:t>Come già segnalato nelle precedenti note mensili, il </a:t>
            </a:r>
            <a:r>
              <a:rPr lang="it-IT" sz="1700" b="1" dirty="0"/>
              <a:t>numero di ore effettivamente utilizzate è inferiore a quelle richieste ed autorizzate</a:t>
            </a:r>
            <a:r>
              <a:rPr lang="it-IT" sz="1700" dirty="0"/>
              <a:t>, come mostrato dal cosiddetto </a:t>
            </a:r>
            <a:r>
              <a:rPr lang="it-IT" sz="1700" b="1" dirty="0"/>
              <a:t>tiraggio</a:t>
            </a:r>
            <a:r>
              <a:rPr lang="it-IT" sz="1700" dirty="0"/>
              <a:t> (ore utilizzate su ore autorizzate), calcolato da INPS per il solo livello nazionale. </a:t>
            </a:r>
          </a:p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dirty="0"/>
              <a:t>Nei </a:t>
            </a:r>
            <a:r>
              <a:rPr lang="it-IT" sz="1700" b="1" dirty="0"/>
              <a:t>primi sei mesi del 2021 a livello nazionale il tiraggio di CIG e FIS è stato pari al 39,0% </a:t>
            </a:r>
            <a:r>
              <a:rPr lang="it-IT" sz="1700" dirty="0"/>
              <a:t>(in leggera riduzione rispetto al 41,6% stimato sul periodo gennaio-maggio 2021), con quote percentuale variabili a seconda dello strumento (dal 24,7% per la CIG straordinaria, fino al 49,4% per la CIG in deroga). </a:t>
            </a:r>
          </a:p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dirty="0"/>
              <a:t>Confrontando i dati dei primi sei mesi dell’ultimo triennio, si rileva come </a:t>
            </a:r>
            <a:r>
              <a:rPr lang="it-IT" sz="1700" b="1" dirty="0"/>
              <a:t>la crisi pandemica abbia fatto crescere anche la quota percentuale di ore utilizzate</a:t>
            </a:r>
            <a:r>
              <a:rPr lang="it-IT" sz="1700" dirty="0"/>
              <a:t>: nel 2019 (</a:t>
            </a:r>
            <a:r>
              <a:rPr lang="it-IT" sz="1700" dirty="0" err="1"/>
              <a:t>pre-Covid</a:t>
            </a:r>
            <a:r>
              <a:rPr lang="it-IT" sz="1700" dirty="0"/>
              <a:t>) il tiraggio di CIG e FIS nel periodo gennaio-giugno era stato pari al 36,1%, cresciuto al 50,3% nel medesimo periodo del 2020 e al 39,0% nel 2021. </a:t>
            </a:r>
          </a:p>
        </p:txBody>
      </p:sp>
      <p:sp>
        <p:nvSpPr>
          <p:cNvPr id="9" name="Rettangolo 8"/>
          <p:cNvSpPr/>
          <p:nvPr/>
        </p:nvSpPr>
        <p:spPr>
          <a:xfrm>
            <a:off x="8769915" y="5915166"/>
            <a:ext cx="29867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Elaborazioni su dati INPS, giugno 2021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520700" y="1016029"/>
            <a:ext cx="1127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Tiraggio CIG e FIS a livello nazionale – % ore utilizzate su autorizzate nel periodo gennaio-giugno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404" y="1517912"/>
            <a:ext cx="3695238" cy="41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10750" t="25782" r="10623"/>
          <a:stretch/>
        </p:blipFill>
        <p:spPr>
          <a:xfrm>
            <a:off x="7304442" y="3848148"/>
            <a:ext cx="4109588" cy="1896765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24</a:t>
            </a:fld>
            <a:endParaRPr lang="en-US"/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36728" y="429054"/>
            <a:ext cx="11166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Ore autorizzate di CIG e FIS in Emilia-Romagna a livello settoriale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20700" y="1016029"/>
            <a:ext cx="1127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Ore autorizzate nel periodo gennaio-agosto 2021 per settore di attività economica in Emilia-Romagna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36728" y="2121272"/>
            <a:ext cx="6566666" cy="2555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/>
              <a:t>A livello settoriale, prendendo in considerazione sia la CIG sia i Fondi di solidarietà, </a:t>
            </a:r>
            <a:r>
              <a:rPr lang="it-IT" sz="1700" b="1" dirty="0"/>
              <a:t>nei primi otto mesi del 2021 il 58,2% di tutte le ore autorizzate in regione ha coinvolto le imprese dei servizi </a:t>
            </a:r>
            <a:r>
              <a:rPr lang="it-IT" sz="1700" dirty="0"/>
              <a:t>(108,1 milioni di ore, soprattutto Fondi di solidarietà e CIG in deroga).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/>
              <a:t>Sono state 72,5 milioni le ore autorizzate nell’industria in senso stretto </a:t>
            </a:r>
            <a:r>
              <a:rPr lang="it-IT" sz="1700" dirty="0"/>
              <a:t>(39,0%), di cui la quota preponderante di CIG ordinaria, </a:t>
            </a:r>
            <a:r>
              <a:rPr lang="it-IT" sz="1700" b="1" dirty="0"/>
              <a:t>mentre la parte restante ha riguardato il settore delle Costruzioni </a:t>
            </a:r>
            <a:r>
              <a:rPr lang="it-IT" sz="1700" dirty="0"/>
              <a:t>(2,6%) </a:t>
            </a:r>
            <a:r>
              <a:rPr lang="it-IT" sz="1700" b="1" dirty="0"/>
              <a:t>e l’Agricoltura </a:t>
            </a:r>
            <a:r>
              <a:rPr lang="it-IT" sz="1700" dirty="0"/>
              <a:t>(0,1%). </a:t>
            </a:r>
          </a:p>
        </p:txBody>
      </p:sp>
      <p:sp>
        <p:nvSpPr>
          <p:cNvPr id="9" name="Rettangolo 8"/>
          <p:cNvSpPr/>
          <p:nvPr/>
        </p:nvSpPr>
        <p:spPr>
          <a:xfrm>
            <a:off x="8769915" y="5915166"/>
            <a:ext cx="29777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Elaborazioni su dati INPS, agosto 2021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394" y="1321606"/>
            <a:ext cx="4866667" cy="2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88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25</a:t>
            </a:fld>
            <a:endParaRPr lang="en-US"/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36728" y="429054"/>
            <a:ext cx="11602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Cassa Integrazione Guadagni nelle province dell’Emilia-Romagna</a:t>
            </a:r>
          </a:p>
        </p:txBody>
      </p:sp>
      <p:sp>
        <p:nvSpPr>
          <p:cNvPr id="9" name="Rettangolo 8"/>
          <p:cNvSpPr/>
          <p:nvPr/>
        </p:nvSpPr>
        <p:spPr>
          <a:xfrm>
            <a:off x="8769915" y="5915166"/>
            <a:ext cx="29777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Elaborazioni su dati INPS, agosto 2021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20700" y="1117513"/>
            <a:ext cx="1127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/>
              <a:t>Ore autorizzate di CIG nel periodo gennaio-agosto 2021 per provincia (dati in migliaia)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9968" b="7295"/>
          <a:stretch/>
        </p:blipFill>
        <p:spPr>
          <a:xfrm>
            <a:off x="2280621" y="1609955"/>
            <a:ext cx="7148905" cy="39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33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26</a:t>
            </a:fld>
            <a:endParaRPr lang="en-US"/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36728" y="429054"/>
            <a:ext cx="11602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Cassa Integrazione Guadagni nelle province dell’Emilia-Romagna</a:t>
            </a:r>
          </a:p>
        </p:txBody>
      </p:sp>
      <p:sp>
        <p:nvSpPr>
          <p:cNvPr id="9" name="Rettangolo 8"/>
          <p:cNvSpPr/>
          <p:nvPr/>
        </p:nvSpPr>
        <p:spPr>
          <a:xfrm>
            <a:off x="8769915" y="5915166"/>
            <a:ext cx="29777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Elaborazioni su dati INPS, agosto 2021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20700" y="1117513"/>
            <a:ext cx="1127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/>
              <a:t>Ore autorizzate di CIG nel periodo gennaio-agosto 2020 e 2021 per provincia (dati in migliaia)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289" y="1500428"/>
            <a:ext cx="7161905" cy="3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39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27</a:t>
            </a:fld>
            <a:endParaRPr lang="en-US" dirty="0"/>
          </a:p>
        </p:txBody>
      </p:sp>
      <p:cxnSp>
        <p:nvCxnSpPr>
          <p:cNvPr id="9" name="Connettore diritto 8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Agenzia slide1 pp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8" t="44874"/>
          <a:stretch/>
        </p:blipFill>
        <p:spPr>
          <a:xfrm>
            <a:off x="8005575" y="2183642"/>
            <a:ext cx="3792725" cy="368769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36728" y="1187355"/>
            <a:ext cx="97400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/>
              <a:t>3. Stime previsionali sull’economia e il mercato del lavoro dell’Emilia-Romagna</a:t>
            </a:r>
          </a:p>
          <a:p>
            <a:endParaRPr lang="it-IT" sz="4400" b="1" dirty="0"/>
          </a:p>
        </p:txBody>
      </p:sp>
    </p:spTree>
    <p:extLst>
      <p:ext uri="{BB962C8B-B14F-4D97-AF65-F5344CB8AC3E}">
        <p14:creationId xmlns:p14="http://schemas.microsoft.com/office/powerpoint/2010/main" val="3154906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28</a:t>
            </a:fld>
            <a:endParaRPr lang="en-US" dirty="0"/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36728" y="-60554"/>
            <a:ext cx="81581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dinamica del PIL reale dell’Emilia-Romagna: </a:t>
            </a:r>
          </a:p>
          <a:p>
            <a:r>
              <a:rPr lang="it-IT" sz="3200" b="1" dirty="0"/>
              <a:t>scenario di medio periodo</a:t>
            </a:r>
          </a:p>
        </p:txBody>
      </p:sp>
      <p:sp>
        <p:nvSpPr>
          <p:cNvPr id="9" name="Rettangolo 8"/>
          <p:cNvSpPr/>
          <p:nvPr/>
        </p:nvSpPr>
        <p:spPr>
          <a:xfrm>
            <a:off x="8645513" y="5915166"/>
            <a:ext cx="34370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Elaborazioni su dati </a:t>
            </a:r>
            <a:r>
              <a:rPr lang="it-IT" sz="1400" i="1" dirty="0" err="1"/>
              <a:t>Prometeia</a:t>
            </a:r>
            <a:r>
              <a:rPr lang="it-IT" sz="1400" i="1" dirty="0"/>
              <a:t>, ottobre 2021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45102" y="1281012"/>
            <a:ext cx="710476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Lucida Sans" panose="020B0602040502020204" pitchFamily="34" charset="0"/>
                <a:cs typeface="Lucida Sans" panose="020B0602040502020204" pitchFamily="34" charset="0"/>
              </a:rPr>
              <a:t>PIL reale Emilia-Romagna</a:t>
            </a:r>
          </a:p>
          <a:p>
            <a:pPr algn="ctr">
              <a:spcBef>
                <a:spcPts val="300"/>
              </a:spcBef>
            </a:pPr>
            <a:r>
              <a:rPr lang="it-IT" sz="1800" dirty="0">
                <a:latin typeface="Lucida Sans" panose="020B0602040502020204" pitchFamily="34" charset="0"/>
                <a:cs typeface="Lucida Sans" panose="020B0602040502020204" pitchFamily="34" charset="0"/>
              </a:rPr>
              <a:t>stime previsionali dal 2020 in poi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7" y="1996593"/>
            <a:ext cx="7393794" cy="3198599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7755499" y="1170182"/>
            <a:ext cx="4042801" cy="4602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1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cs typeface="Lucida Sans" panose="020B0602040502020204" pitchFamily="34" charset="0"/>
              </a:rPr>
              <a:t>Grazie al miglioramento delle condizioni sanitarie, il rimbalzo dell’economia regionale nel 2021 sarà più intenso di quanto previsto a luglio. Con la crescita del 6,5% del PIL reale, a fine anno potrebbe essere assorbito più del 64% delle perdite accumulate nel corso del 2020.  </a:t>
            </a:r>
          </a:p>
          <a:p>
            <a:pPr marL="285750" indent="-285750">
              <a:lnSpc>
                <a:spcPct val="111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cs typeface="Lucida Sans" panose="020B0602040502020204" pitchFamily="34" charset="0"/>
              </a:rPr>
              <a:t>La dinamica positiva del PIL resterà sostenuta anche il prossimo anno (+3,8%), consentendo di completare il recupero e portando il PIL regionale al di sopra del livello </a:t>
            </a:r>
            <a:r>
              <a:rPr lang="it-IT" sz="1700" dirty="0" err="1">
                <a:latin typeface="Calibri" panose="020F0502020204030204" pitchFamily="34" charset="0"/>
                <a:cs typeface="Lucida Sans" panose="020B0602040502020204" pitchFamily="34" charset="0"/>
              </a:rPr>
              <a:t>pre-Covid</a:t>
            </a:r>
            <a:r>
              <a:rPr lang="it-IT" sz="1700" dirty="0">
                <a:latin typeface="Calibri" panose="020F0502020204030204" pitchFamily="34" charset="0"/>
                <a:cs typeface="Lucida Sans" panose="020B0602040502020204" pitchFamily="34" charset="0"/>
              </a:rPr>
              <a:t> (+0,4% rispetto al 2019, sempre in termini reali). </a:t>
            </a:r>
          </a:p>
        </p:txBody>
      </p:sp>
    </p:spTree>
    <p:extLst>
      <p:ext uri="{BB962C8B-B14F-4D97-AF65-F5344CB8AC3E}">
        <p14:creationId xmlns:p14="http://schemas.microsoft.com/office/powerpoint/2010/main" val="2130311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29</a:t>
            </a:fld>
            <a:endParaRPr lang="en-US" dirty="0"/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36728" y="-60554"/>
            <a:ext cx="118692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dinamica delle Unità di lavoro a tempio pieno in Emilia-Romagna: </a:t>
            </a:r>
          </a:p>
          <a:p>
            <a:r>
              <a:rPr lang="it-IT" sz="3200" b="1" dirty="0"/>
              <a:t>scenario di medio periodo</a:t>
            </a:r>
          </a:p>
        </p:txBody>
      </p:sp>
      <p:sp>
        <p:nvSpPr>
          <p:cNvPr id="9" name="Rettangolo 8"/>
          <p:cNvSpPr/>
          <p:nvPr/>
        </p:nvSpPr>
        <p:spPr>
          <a:xfrm>
            <a:off x="8645513" y="5915166"/>
            <a:ext cx="34370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Elaborazioni su dati </a:t>
            </a:r>
            <a:r>
              <a:rPr lang="it-IT" sz="1400" i="1" dirty="0" err="1"/>
              <a:t>Prometeia</a:t>
            </a:r>
            <a:r>
              <a:rPr lang="it-IT" sz="1400" i="1" dirty="0"/>
              <a:t>, ottobre 2021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45102" y="1281012"/>
            <a:ext cx="710476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Lucida Sans" panose="020B0602040502020204" pitchFamily="34" charset="0"/>
                <a:cs typeface="Lucida Sans" panose="020B0602040502020204" pitchFamily="34" charset="0"/>
              </a:rPr>
              <a:t>Unità di lavoro in Emilia-Romagna</a:t>
            </a:r>
          </a:p>
          <a:p>
            <a:pPr algn="ctr">
              <a:spcBef>
                <a:spcPts val="300"/>
              </a:spcBef>
            </a:pPr>
            <a:r>
              <a:rPr lang="it-IT" sz="1800" dirty="0">
                <a:latin typeface="Lucida Sans" panose="020B0602040502020204" pitchFamily="34" charset="0"/>
                <a:cs typeface="Lucida Sans" panose="020B0602040502020204" pitchFamily="34" charset="0"/>
              </a:rPr>
              <a:t>stime previsionali dal 2020 in poi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7755499" y="1569174"/>
            <a:ext cx="4042801" cy="3440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1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cs typeface="Lucida Sans" panose="020B0602040502020204" pitchFamily="34" charset="0"/>
              </a:rPr>
              <a:t>Dopo il crollo delle ore lavorate e delle unità di lavoro nel 2020 (-9,9%), si prevede per il 2021 un rimbalzo positivo pari al +6,0%, che consentirà di recuperare solo in parte la contrazione causata dall’emergenza sanitaria. </a:t>
            </a:r>
          </a:p>
          <a:p>
            <a:pPr marL="285750" indent="-285750">
              <a:lnSpc>
                <a:spcPct val="111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cs typeface="Lucida Sans" panose="020B0602040502020204" pitchFamily="34" charset="0"/>
              </a:rPr>
              <a:t>La dinamica positiva dovrebbe proseguire nel 2022 (+3,7%) e nel 2023 (+2,6%), consentendo di completare il recupero del livello </a:t>
            </a:r>
            <a:r>
              <a:rPr lang="it-IT" sz="1700" dirty="0" err="1">
                <a:latin typeface="Calibri" panose="020F0502020204030204" pitchFamily="34" charset="0"/>
                <a:cs typeface="Lucida Sans" panose="020B0602040502020204" pitchFamily="34" charset="0"/>
              </a:rPr>
              <a:t>pre-Covid</a:t>
            </a:r>
            <a:r>
              <a:rPr lang="it-IT" sz="1700" dirty="0">
                <a:latin typeface="Calibri" panose="020F0502020204030204" pitchFamily="34" charset="0"/>
                <a:cs typeface="Lucida Sans" panose="020B0602040502020204" pitchFamily="34" charset="0"/>
              </a:rPr>
              <a:t> nel corso del 2023. 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02" y="1996593"/>
            <a:ext cx="7178601" cy="332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8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0443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PRINCIPALI EVIDENZE: flussi e posizioni di lavoro dipendente</a:t>
            </a:r>
          </a:p>
        </p:txBody>
      </p:sp>
      <p:cxnSp>
        <p:nvCxnSpPr>
          <p:cNvPr id="9" name="Connettore diritto 8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36728" y="1143093"/>
            <a:ext cx="5691117" cy="4647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dirty="0"/>
              <a:t>L’aggiornamento dei dati al 31 agosto 2021 conferma che </a:t>
            </a:r>
            <a:r>
              <a:rPr lang="it-IT" b="1" dirty="0"/>
              <a:t>in</a:t>
            </a:r>
            <a:r>
              <a:rPr lang="it-IT" dirty="0"/>
              <a:t> </a:t>
            </a:r>
            <a:r>
              <a:rPr lang="it-IT" b="1" dirty="0"/>
              <a:t>Emilia-Romagna, nei primi otto mesi dell’anno, le assunzioni  hanno registrato una crescita significativa unicamente nel mese di maggio </a:t>
            </a:r>
            <a:r>
              <a:rPr lang="it-IT" dirty="0"/>
              <a:t>(del 21,6% rispetto al mese di aprile). 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b="1" dirty="0"/>
              <a:t>Nei mesi di giugno e luglio le assunzioni si sono presentate in calo congiunturale </a:t>
            </a:r>
            <a:r>
              <a:rPr lang="it-IT" dirty="0"/>
              <a:t>(del 3,2% e del 5,6% rispettivamente), </a:t>
            </a:r>
            <a:r>
              <a:rPr lang="it-IT" b="1" dirty="0"/>
              <a:t>e sono aumentate solo dello 0,7% ad agosto con la conseguente «crescita zero» delle posizioni dipendenti nel mese </a:t>
            </a:r>
            <a:r>
              <a:rPr lang="it-IT" dirty="0"/>
              <a:t>(una perdita di 674 unità, poco significativa dal punto di vista statistico).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b="1" dirty="0"/>
              <a:t>Nel periodo gennaio-agosto 2021 le posizioni dipendenti sono cresciute pertanto solo di 16.895 unità </a:t>
            </a:r>
            <a:r>
              <a:rPr lang="it-IT" dirty="0"/>
              <a:t>(dato destagionalizzato).</a:t>
            </a: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	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306207" y="1143093"/>
            <a:ext cx="5492093" cy="5769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¨	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variazione congiunturale delle posizioni dipendenti nel mese di agosto 2021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(-674 unità)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presenta come la sintesi di 1.595 posizioni in meno in agricoltura, silvicoltura e pesca e 295 nelle altre attività dei servizi e di 629 posizioni in più nel commercio, alberghi e ristoranti, 406 nell’industria in senso stretto e 181 nelle costruzioni.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crescita del lavoro dipendente nei primi otto mesi dell’anno resta concentrata nel terziario commerciale e nelle attività manifatturiere.</a:t>
            </a: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¨	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mese di agosto 2021 </a:t>
            </a:r>
            <a:r>
              <a:rPr lang="it-IT" sz="1800" b="1" dirty="0"/>
              <a:t>le assunzioni si attestano al 97,0% rispetto al livello anteriore allo scoppio della pandemia (febbraio 2020):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attivazioni dei rapporti di lavoro </a:t>
            </a:r>
            <a:r>
              <a:rPr lang="it-IT" sz="1800" dirty="0">
                <a:latin typeface="Calibri" panose="020F0502020204030204" pitchFamily="34" charset="0"/>
              </a:rPr>
              <a:t>nei servizi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attestano infatti al </a:t>
            </a:r>
            <a:r>
              <a:rPr lang="it-IT" sz="1800" dirty="0">
                <a:latin typeface="Calibri" panose="020F0502020204030204" pitchFamily="34" charset="0"/>
              </a:rPr>
              <a:t>101,6%</a:t>
            </a:r>
            <a:r>
              <a:rPr lang="it-IT" sz="2000" i="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it-IT" sz="1800" i="0" u="none" strike="noStrike" dirty="0">
                <a:effectLst/>
                <a:latin typeface="Calibri" panose="020F0502020204030204" pitchFamily="34" charset="0"/>
              </a:rPr>
              <a:t>del livello registrato </a:t>
            </a:r>
            <a:r>
              <a:rPr lang="it-IT" sz="1800" dirty="0">
                <a:latin typeface="Calibri" panose="020F0502020204030204" pitchFamily="34" charset="0"/>
              </a:rPr>
              <a:t>a febbraio 2020</a:t>
            </a:r>
            <a:r>
              <a:rPr lang="it-IT" sz="1800" i="0" u="none" strike="noStrike" dirty="0">
                <a:effectLst/>
                <a:latin typeface="Calibri" panose="020F0502020204030204" pitchFamily="34" charset="0"/>
              </a:rPr>
              <a:t>, al 105,7%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nell’industria </a:t>
            </a:r>
            <a:r>
              <a:rPr lang="it-IT" sz="1800" i="0" u="none" strike="noStrike" dirty="0">
                <a:effectLst/>
                <a:latin typeface="Calibri" panose="020F0502020204030204" pitchFamily="34" charset="0"/>
              </a:rPr>
              <a:t>ma in agricoltura tale rapporto resta attualmente al 68,2%.</a:t>
            </a: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899629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30</a:t>
            </a:fld>
            <a:endParaRPr lang="en-US" dirty="0"/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36728" y="-60554"/>
            <a:ext cx="81269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dinamica degli occupati in Emilia-Romagna: </a:t>
            </a:r>
          </a:p>
          <a:p>
            <a:r>
              <a:rPr lang="it-IT" sz="3200" b="1" dirty="0"/>
              <a:t>scenario di medio periodo</a:t>
            </a:r>
          </a:p>
        </p:txBody>
      </p:sp>
      <p:sp>
        <p:nvSpPr>
          <p:cNvPr id="9" name="Rettangolo 8"/>
          <p:cNvSpPr/>
          <p:nvPr/>
        </p:nvSpPr>
        <p:spPr>
          <a:xfrm>
            <a:off x="8645513" y="5915166"/>
            <a:ext cx="34370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Elaborazioni su dati </a:t>
            </a:r>
            <a:r>
              <a:rPr lang="it-IT" sz="1400" i="1" dirty="0" err="1"/>
              <a:t>Prometeia</a:t>
            </a:r>
            <a:r>
              <a:rPr lang="it-IT" sz="1400" i="1" dirty="0"/>
              <a:t>, ottobre 2021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45102" y="1281012"/>
            <a:ext cx="710476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Lucida Sans" panose="020B0602040502020204" pitchFamily="34" charset="0"/>
                <a:cs typeface="Lucida Sans" panose="020B0602040502020204" pitchFamily="34" charset="0"/>
              </a:rPr>
              <a:t>Occupati in Emilia-Romagna</a:t>
            </a:r>
          </a:p>
          <a:p>
            <a:pPr algn="ctr">
              <a:spcBef>
                <a:spcPts val="300"/>
              </a:spcBef>
            </a:pPr>
            <a:r>
              <a:rPr lang="it-IT" sz="1800" dirty="0">
                <a:latin typeface="Lucida Sans" panose="020B0602040502020204" pitchFamily="34" charset="0"/>
                <a:cs typeface="Lucida Sans" panose="020B0602040502020204" pitchFamily="34" charset="0"/>
              </a:rPr>
              <a:t>stime previsionali dal 2020 in poi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7549865" y="1116501"/>
            <a:ext cx="4290702" cy="4756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1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cs typeface="Lucida Sans" panose="020B0602040502020204" pitchFamily="34" charset="0"/>
              </a:rPr>
              <a:t>Gran parte delle persone che hanno perso l’occupazione nel 2020 sono fuoriuscite (provvisoriamente) dalle forze di lavoro, con conseguente modesto impatto sulla disoccupazione (mentre sono aumentate le fila degli inattivi).</a:t>
            </a:r>
          </a:p>
          <a:p>
            <a:pPr marL="285750" indent="-285750">
              <a:lnSpc>
                <a:spcPct val="111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cs typeface="Lucida Sans" panose="020B0602040502020204" pitchFamily="34" charset="0"/>
              </a:rPr>
              <a:t>Dopo la contrazione del 2020 (-2,9%), già nel 2021 gli scenari delle economie locali elaborati da </a:t>
            </a:r>
            <a:r>
              <a:rPr lang="it-IT" sz="1700" dirty="0" err="1">
                <a:latin typeface="Calibri" panose="020F0502020204030204" pitchFamily="34" charset="0"/>
                <a:cs typeface="Lucida Sans" panose="020B0602040502020204" pitchFamily="34" charset="0"/>
              </a:rPr>
              <a:t>Prometeia</a:t>
            </a:r>
            <a:r>
              <a:rPr lang="it-IT" sz="1700" dirty="0">
                <a:latin typeface="Calibri" panose="020F0502020204030204" pitchFamily="34" charset="0"/>
                <a:cs typeface="Lucida Sans" panose="020B0602040502020204" pitchFamily="34" charset="0"/>
              </a:rPr>
              <a:t> prevedono un leggero incremento degli occupati (+0,5%), che dovrebbe rafforzarsi nel corso del biennio 2022-2023 (+1,5% medio annuo).</a:t>
            </a:r>
          </a:p>
          <a:p>
            <a:pPr marL="285750" indent="-285750">
              <a:lnSpc>
                <a:spcPct val="111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cs typeface="Lucida Sans" panose="020B0602040502020204" pitchFamily="34" charset="0"/>
              </a:rPr>
              <a:t>Secondo gli scenari previsionali attuali, il recupero del livello di occupati </a:t>
            </a:r>
            <a:r>
              <a:rPr lang="it-IT" sz="1700" dirty="0" err="1">
                <a:latin typeface="Calibri" panose="020F0502020204030204" pitchFamily="34" charset="0"/>
                <a:cs typeface="Lucida Sans" panose="020B0602040502020204" pitchFamily="34" charset="0"/>
              </a:rPr>
              <a:t>pre-Covid</a:t>
            </a:r>
            <a:r>
              <a:rPr lang="it-IT" sz="1700" dirty="0">
                <a:latin typeface="Calibri" panose="020F0502020204030204" pitchFamily="34" charset="0"/>
                <a:cs typeface="Lucida Sans" panose="020B0602040502020204" pitchFamily="34" charset="0"/>
              </a:rPr>
              <a:t> potrebbe verificarsi nel corso del 2023.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21" y="1996593"/>
            <a:ext cx="7126842" cy="32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115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31</a:t>
            </a:fld>
            <a:endParaRPr lang="en-US" dirty="0"/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36728" y="-60554"/>
            <a:ext cx="104579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L’andamento del tasso di disoccupazione in Emilia-Romagna: </a:t>
            </a:r>
          </a:p>
          <a:p>
            <a:r>
              <a:rPr lang="it-IT" sz="3200" b="1" dirty="0"/>
              <a:t>scenario di medio periodo</a:t>
            </a:r>
          </a:p>
        </p:txBody>
      </p:sp>
      <p:sp>
        <p:nvSpPr>
          <p:cNvPr id="9" name="Rettangolo 8"/>
          <p:cNvSpPr/>
          <p:nvPr/>
        </p:nvSpPr>
        <p:spPr>
          <a:xfrm>
            <a:off x="8645513" y="5915166"/>
            <a:ext cx="34370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Elaborazioni su dati </a:t>
            </a:r>
            <a:r>
              <a:rPr lang="it-IT" sz="1400" i="1" dirty="0" err="1"/>
              <a:t>Prometeia</a:t>
            </a:r>
            <a:r>
              <a:rPr lang="it-IT" sz="1400" i="1" dirty="0"/>
              <a:t>, ottobre 2021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45102" y="1281012"/>
            <a:ext cx="710476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Lucida Sans" panose="020B0602040502020204" pitchFamily="34" charset="0"/>
                <a:cs typeface="Lucida Sans" panose="020B0602040502020204" pitchFamily="34" charset="0"/>
              </a:rPr>
              <a:t>Tasso di disoccupazione in Emilia-Romagna</a:t>
            </a:r>
          </a:p>
          <a:p>
            <a:pPr algn="ctr">
              <a:spcBef>
                <a:spcPts val="300"/>
              </a:spcBef>
            </a:pPr>
            <a:r>
              <a:rPr lang="it-IT" sz="1800" dirty="0">
                <a:latin typeface="Lucida Sans" panose="020B0602040502020204" pitchFamily="34" charset="0"/>
                <a:cs typeface="Lucida Sans" panose="020B0602040502020204" pitchFamily="34" charset="0"/>
              </a:rPr>
              <a:t>stime previsionali dal 2020 in poi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7549865" y="1342415"/>
            <a:ext cx="4290702" cy="3731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1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cs typeface="Lucida Sans" panose="020B0602040502020204" pitchFamily="34" charset="0"/>
              </a:rPr>
              <a:t>Nel 2021 in regione si stima una crescita delle persone in cerca di occupazione (+3,8%), come conseguenza del rientro tra le forze di lavoro di una parte consistente di coloro che avevano perso l’occupazione nel 2020 e che si erano posizionati tra gli inattivi. </a:t>
            </a:r>
          </a:p>
          <a:p>
            <a:pPr marL="285750" indent="-285750">
              <a:lnSpc>
                <a:spcPct val="111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cs typeface="Lucida Sans" panose="020B0602040502020204" pitchFamily="34" charset="0"/>
              </a:rPr>
              <a:t>Il tasso medio di disoccupazione regionale dovrebbe pertanto crescere nel 2021 (6,0%) e nel 2022 (6,4%), per poi riprendere un trend in calo a partire dal 2023.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28" y="2161104"/>
            <a:ext cx="6985824" cy="234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04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32</a:t>
            </a:fld>
            <a:endParaRPr lang="en-US"/>
          </a:p>
        </p:txBody>
      </p:sp>
      <p:cxnSp>
        <p:nvCxnSpPr>
          <p:cNvPr id="9" name="Connettore diritto 8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Agenzia slide1 pp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8" t="44874"/>
          <a:stretch/>
        </p:blipFill>
        <p:spPr>
          <a:xfrm>
            <a:off x="8005575" y="2183642"/>
            <a:ext cx="3792725" cy="368769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36728" y="1187355"/>
            <a:ext cx="87598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/>
              <a:t>ALLEGATO </a:t>
            </a:r>
          </a:p>
          <a:p>
            <a:r>
              <a:rPr lang="it-IT" sz="4400" b="1" dirty="0"/>
              <a:t>GLOSSARIO E NOTA METODOLOGICA</a:t>
            </a:r>
          </a:p>
        </p:txBody>
      </p:sp>
    </p:spTree>
    <p:extLst>
      <p:ext uri="{BB962C8B-B14F-4D97-AF65-F5344CB8AC3E}">
        <p14:creationId xmlns:p14="http://schemas.microsoft.com/office/powerpoint/2010/main" val="2071824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429482"/>
            <a:ext cx="191360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700" b="1" dirty="0"/>
              <a:t>GLOSSARIO 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36728" y="1143093"/>
            <a:ext cx="5691117" cy="4498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 dirty="0"/>
              <a:t>CIG - Cassa integrazione guadagni (fonte INPS): </a:t>
            </a:r>
            <a:r>
              <a:rPr lang="it-IT" sz="1400" dirty="0"/>
              <a:t>è una prestazione finalizzata a sostituire o integrare la retribuzione ed è destinata ai lavoratori sospesi dal lavoro o che operano con orario ridotto a causa di difficoltà produttive dell'azienda. 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 dirty="0"/>
              <a:t>Dati destagionalizzati: </a:t>
            </a:r>
            <a:r>
              <a:rPr lang="it-IT" sz="1400" dirty="0"/>
              <a:t>dati depurati, mediante apposite tecniche statistiche, dalle fluttuazioni attribuibili alla componente stagionale (dovute a fattori meteorologici, consuetudinari, legislativi e simili) e, se significativi, dagli effetti di calendario. Questa trasformazione dei dati è la più idonea a cogliere l’evoluzione congiunturale di un indicatore.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 dirty="0"/>
              <a:t>Dati grezzi: </a:t>
            </a:r>
            <a:r>
              <a:rPr lang="it-IT" sz="1400" dirty="0"/>
              <a:t>dati originari, non destagionalizzati.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 dirty="0"/>
              <a:t>Posizione lavorativa dipendente (CO):</a:t>
            </a:r>
            <a:r>
              <a:rPr lang="it-IT" sz="1400" dirty="0"/>
              <a:t> è contraddistinta da un contratto di lavoro tra una persona fisica e un’unità produttiva (impresa o istituzione), che prevede lo svolgimento di una prestazione lavorativa a fronte di un compenso (retribuzione). Le posizioni lavorative rappresentano, quindi, il numero di posti di lavoro occupati da lavoratori dipendenti (a tempo pieno e a tempo parziale), indipendentemente dalle ore lavorate, ad una determinata data di riferimento, inclusi anche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107183" y="1131612"/>
            <a:ext cx="5691117" cy="489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/>
              <a:t>i lavoratori che, legati all’unità produttiva da regolare contratto di lavoro, sono temporaneamente assenti per cause quali ferie, permessi, maternità, cassa integrazione guadagni, ecc. </a:t>
            </a:r>
            <a:endParaRPr lang="it-IT" sz="1400" b="1" dirty="0"/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 dirty="0"/>
              <a:t>Saldo attivazioni-cessazioni: </a:t>
            </a:r>
            <a:r>
              <a:rPr lang="it-IT" sz="1400" dirty="0"/>
              <a:t>differenza tra attivazioni e cessazioni dei rapporti di lavoro (a cui si sommano le trasformazioni a tempo indeterminato, nel caso dei rapporti a tempo indeterminato, o si sottraggono le medesime nel caso dei rapporti a tempo determinato; analoghe considerazioni valgono per i rapporti a tempo pieno e parziale). Il saldo calcolato sui dati destagionalizzati esprime la variazione congiunturale assoluta delle posizioni lavorative dipendenti.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 dirty="0"/>
              <a:t>Tasso di attività: </a:t>
            </a:r>
            <a:r>
              <a:rPr lang="it-IT" sz="1400" dirty="0"/>
              <a:t>rapporto tra le forze di lavoro e la corrispondente popolazione di riferimento.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 dirty="0"/>
              <a:t>Tasso di disoccupazione: </a:t>
            </a:r>
            <a:r>
              <a:rPr lang="it-IT" sz="1400" dirty="0"/>
              <a:t>rapporto tra i disoccupati e le corrispondenti forze di lavoro.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 dirty="0"/>
              <a:t>Tasso di inattività: </a:t>
            </a:r>
            <a:r>
              <a:rPr lang="it-IT" sz="1400" dirty="0"/>
              <a:t>rapporto tra le persone non appartenenti alle forze di lavoro e la corrispondente popolazione di riferimento. La somma del tasso di inattività e del tasso di attività è pari al 100 per cento.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2035099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429482"/>
            <a:ext cx="191360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700" b="1" dirty="0"/>
              <a:t>GLOSSARIO 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36728" y="1143093"/>
            <a:ext cx="5691117" cy="310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 dirty="0"/>
              <a:t>Tasso di occupazione</a:t>
            </a:r>
            <a:r>
              <a:rPr lang="it-IT" sz="1400" dirty="0"/>
              <a:t>: rapporto tra gli occupati e la corrispondente popolazione di riferimento. 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 dirty="0"/>
              <a:t>Variazione congiunturale: </a:t>
            </a:r>
            <a:r>
              <a:rPr lang="it-IT" sz="1400" dirty="0"/>
              <a:t>variazione assoluta o percentuale intervenuta nel trimestre/mese di riferimento rispetto al trimestre/mese immediatamente precedente. Viene calcolata sui dati destagionalizzati.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 dirty="0"/>
              <a:t>Variazione tendenziale: </a:t>
            </a:r>
            <a:r>
              <a:rPr lang="it-IT" sz="1400" dirty="0"/>
              <a:t>variazione assoluta o percentuale intervenuta nel trimestre/mese di riferimento rispetto allo stesso trimestre/mese dell’anno precedente. Viene calcolata sui dati grezzi.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it-IT" sz="1400" dirty="0"/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1210931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429482"/>
            <a:ext cx="457952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700" b="1" dirty="0"/>
              <a:t>NOTA METODOLOGICA - SILER 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36728" y="1143093"/>
            <a:ext cx="5691117" cy="4575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dirty="0"/>
              <a:t>I dati delle attivazioni, trasformazioni e cessazioni dei rapporti di lavoro dipendente (e le variazioni delle </a:t>
            </a:r>
            <a:r>
              <a:rPr lang="it-IT" sz="1400" b="1" dirty="0"/>
              <a:t>posizioni dipendenti </a:t>
            </a:r>
            <a:r>
              <a:rPr lang="it-IT" sz="1400" dirty="0"/>
              <a:t>calcolate a saldo), registrati negli </a:t>
            </a:r>
            <a:r>
              <a:rPr lang="it-IT" sz="1400" b="1" dirty="0"/>
              <a:t>archivi SILER </a:t>
            </a:r>
            <a:r>
              <a:rPr lang="it-IT" sz="1400" dirty="0"/>
              <a:t>(Sistema Informativo Lavoro Emilia-Romagna) delle </a:t>
            </a:r>
            <a:r>
              <a:rPr lang="it-IT" sz="1400" b="1" dirty="0"/>
              <a:t>Comunicazioni obbligatorie (CO)</a:t>
            </a:r>
            <a:r>
              <a:rPr lang="it-IT" sz="1400" dirty="0"/>
              <a:t>, consentono, se professionalmente trattati </a:t>
            </a:r>
            <a:r>
              <a:rPr lang="it-IT" sz="1400" baseline="30000" dirty="0"/>
              <a:t>(a)</a:t>
            </a:r>
            <a:r>
              <a:rPr lang="it-IT" sz="1400" dirty="0"/>
              <a:t>, l’</a:t>
            </a:r>
            <a:r>
              <a:rPr lang="it-IT" sz="1400" b="1" dirty="0"/>
              <a:t>analisi congiunturale del mercato del lavoro dipendente</a:t>
            </a:r>
            <a:r>
              <a:rPr lang="it-IT" sz="1400" dirty="0"/>
              <a:t> con dati aggiornati e ad un elevato livello di dettaglio, settoriale e territoriale.</a:t>
            </a:r>
            <a:br>
              <a:rPr lang="it-IT" sz="1400" dirty="0"/>
            </a:br>
            <a:endParaRPr lang="it-IT" sz="1400" b="1" u="sng" dirty="0"/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dirty="0"/>
              <a:t>La </a:t>
            </a:r>
            <a:r>
              <a:rPr lang="it-IT" sz="1400" b="1" dirty="0"/>
              <a:t>Comunicazione Obbligatoria (CO)</a:t>
            </a:r>
            <a:r>
              <a:rPr lang="it-IT" sz="1400" dirty="0"/>
              <a:t>, il cui primo riferimento normativo è l’art. 9-bis del DL n. 510/1996, convertito in legge n. 608/1996, comma 2, è un vincolo che ricade in capo al datore di lavoro che, al momento dell’instaurazione, proroga, trasformazione, cessazione di un rapporto di lavoro dipendente o parasubordinato, deve darne comunicazione al Servizio competente del Centro per l’Impiego nel cui ambito territoriale è ubicata la sede di lavoro. Nella banca dati non sono compresi i lavoratori indipendenti (autonomi e partite IVA), in quanto non soggetti ad obblighi in tal senso, che in Emilia-Romagna rappresentano circa il 25% della forza lavoro.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107941" y="1143093"/>
            <a:ext cx="5691117" cy="3852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dirty="0"/>
              <a:t>Nel tempo, grazie all’estensione della platea dei soggetti e delle tipologie contrattuali oggetto di CO e con l’introduzione, attraverso la legge n. 296/2006, della trasmissione telematica  si è progressivamente consolidata la copertura dei rapporti di lavoro censiti, così da poter disporre a partire dal 2008 di un quadro informativo completo e tempestivo sull’andamento del mercato del lavoro, quantomeno per la componente di lavoro dipendente e parasubordinato. 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dirty="0"/>
              <a:t>La </a:t>
            </a:r>
            <a:r>
              <a:rPr lang="it-IT" sz="1400" b="1" dirty="0"/>
              <a:t>procedura di destagionalizzazione </a:t>
            </a:r>
            <a:r>
              <a:rPr lang="it-IT" sz="1400" dirty="0"/>
              <a:t>adottata è TRAMO-SEATS, basata su un approccio REGARIMA. Per la destagionalizzazione delle serie storiche si è fatto ricorso al software </a:t>
            </a:r>
            <a:r>
              <a:rPr lang="it-IT" sz="1400" dirty="0" err="1"/>
              <a:t>JDemetra</a:t>
            </a:r>
            <a:r>
              <a:rPr lang="it-IT" sz="1400" dirty="0"/>
              <a:t>+ (versione 2.2.2), sviluppato dalla </a:t>
            </a:r>
            <a:r>
              <a:rPr lang="it-IT" sz="1400" dirty="0" err="1"/>
              <a:t>Banque</a:t>
            </a:r>
            <a:r>
              <a:rPr lang="it-IT" sz="1400" dirty="0"/>
              <a:t> </a:t>
            </a:r>
            <a:r>
              <a:rPr lang="it-IT" sz="1400" dirty="0" err="1"/>
              <a:t>Nationale</a:t>
            </a:r>
            <a:r>
              <a:rPr lang="it-IT" sz="1400" dirty="0"/>
              <a:t> de </a:t>
            </a:r>
            <a:r>
              <a:rPr lang="it-IT" sz="1400" dirty="0" err="1"/>
              <a:t>Belgique</a:t>
            </a:r>
            <a:r>
              <a:rPr lang="it-IT" sz="1400" dirty="0"/>
              <a:t> in cooperazione con </a:t>
            </a:r>
            <a:r>
              <a:rPr lang="it-IT" sz="1400" dirty="0" err="1"/>
              <a:t>Deutsche</a:t>
            </a:r>
            <a:r>
              <a:rPr lang="it-IT" sz="1400" dirty="0"/>
              <a:t> Bundesbank ed Eurostat, in accordo con le linee guida del Sistema Statistico Europeo ed ufficialmente raccomandato (a partire dal 2 febbraio 2015) dalla Commissione Europea ai Paesi membri per la destagionalizzazione dei dati delle statistiche ufficiali.</a:t>
            </a:r>
          </a:p>
        </p:txBody>
      </p:sp>
    </p:spTree>
    <p:extLst>
      <p:ext uri="{BB962C8B-B14F-4D97-AF65-F5344CB8AC3E}">
        <p14:creationId xmlns:p14="http://schemas.microsoft.com/office/powerpoint/2010/main" val="30367445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36</a:t>
            </a:fld>
            <a:endParaRPr lang="en-US" dirty="0"/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648418" y="1080000"/>
            <a:ext cx="7391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i="1" dirty="0"/>
              <a:t>Saldo attivazioni-cessazioni nel periodo gennaio 2020-agosto 2021</a:t>
            </a:r>
            <a:br>
              <a:rPr lang="it-IT" i="1" dirty="0"/>
            </a:br>
            <a:r>
              <a:rPr lang="it-IT" i="1" dirty="0"/>
              <a:t>in Emilia-Romagna</a:t>
            </a:r>
            <a:r>
              <a:rPr lang="it-IT" baseline="30000" dirty="0"/>
              <a:t> (a) </a:t>
            </a:r>
            <a:r>
              <a:rPr lang="it-IT" i="1" dirty="0"/>
              <a:t>per mese ed edizione delle stime (dati destagionalizzati)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489576" y="1116968"/>
            <a:ext cx="3308724" cy="435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nuove stime hanno dato luogo solo ad una modesta revisione al rialzo dei risultati riferiti ai mesi di giugno e luglio 2021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(determinata dal minore aggiornamento delle CO relative al lavoro somministrato in coda alla serie storica)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Ricordiamo che, dal 28 febbraio 2021, la produzione dei dati deriva da un unico archivio unificato e bonificato dei SILER provinciali,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elemento destinato ad apportare una maggiore qualità e robustezza delle stime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5D05902-558E-4A55-83FE-51497C8359EB}"/>
              </a:ext>
            </a:extLst>
          </p:cNvPr>
          <p:cNvSpPr txBox="1"/>
          <p:nvPr/>
        </p:nvSpPr>
        <p:spPr>
          <a:xfrm>
            <a:off x="520699" y="5623355"/>
            <a:ext cx="75196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nel totale economia, escluse le attività svolte da famiglie e convivenze (lavoro domestico) ed escluso il lavoro intermittente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7E1163C-F63D-41BF-86EF-32B1192384D6}"/>
              </a:ext>
            </a:extLst>
          </p:cNvPr>
          <p:cNvSpPr/>
          <p:nvPr/>
        </p:nvSpPr>
        <p:spPr>
          <a:xfrm>
            <a:off x="8522440" y="5923740"/>
            <a:ext cx="3275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agosto 2021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4E54A97-F4E8-47EA-B1F4-6B9C7DED0F98}"/>
              </a:ext>
            </a:extLst>
          </p:cNvPr>
          <p:cNvSpPr txBox="1"/>
          <p:nvPr/>
        </p:nvSpPr>
        <p:spPr>
          <a:xfrm>
            <a:off x="522000" y="-72000"/>
            <a:ext cx="73066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revisione delle stime destagionalizzate:</a:t>
            </a:r>
          </a:p>
          <a:p>
            <a:r>
              <a:rPr lang="it-IT" sz="3200" b="1" dirty="0"/>
              <a:t>precisione e trasparenza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92C3D1D-FE53-4271-B6DE-5F9EBB6FF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735200"/>
            <a:ext cx="7461504" cy="39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97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0443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PRINCIPALI EVIDENZE: flussi e posizioni di lavoro dipendente</a:t>
            </a:r>
          </a:p>
        </p:txBody>
      </p:sp>
      <p:cxnSp>
        <p:nvCxnSpPr>
          <p:cNvPr id="9" name="Connettore diritto 8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36728" y="1143093"/>
            <a:ext cx="5691117" cy="5688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¨	</a:t>
            </a:r>
            <a:r>
              <a:rPr lang="it-IT" sz="1800" b="1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periodo gennaio-agosto 2021 </a:t>
            </a:r>
            <a:r>
              <a:rPr lang="it-IT" sz="1800" b="1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cresciuto </a:t>
            </a:r>
            <a:r>
              <a:rPr lang="it-IT" sz="1800" b="1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lavoro a tempo determinato, interinale e in apprendistato </a:t>
            </a:r>
            <a:r>
              <a:rPr lang="it-IT" sz="1800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(9.205, 4.884 e 3.509 posizioni </a:t>
            </a:r>
            <a:r>
              <a:rPr lang="it-IT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più, rispettivamente )</a:t>
            </a:r>
            <a:r>
              <a:rPr lang="it-IT" sz="1800" b="1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 non si rileva ancora un significativo calo del lavoro a tempo indeterminato  </a:t>
            </a:r>
            <a:r>
              <a:rPr lang="it-IT" sz="1800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(703 posizioni in meno).</a:t>
            </a: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¨	</a:t>
            </a:r>
            <a:r>
              <a:rPr lang="it-IT" sz="1800" b="1" dirty="0">
                <a:latin typeface="Calibri" panose="020F0502020204030204" pitchFamily="34" charset="0"/>
              </a:rPr>
              <a:t>Lo sblocco dei licenziamenti, infatti, non pare aver ancora prodotto un aumento delle cessazioni dei rapporti di lavoro a tempo indeterminato </a:t>
            </a:r>
            <a:r>
              <a:rPr lang="it-IT" dirty="0">
                <a:latin typeface="Calibri" panose="020F0502020204030204" pitchFamily="34" charset="0"/>
              </a:rPr>
              <a:t>che,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mese di agosto 2021, si attestano al </a:t>
            </a:r>
            <a:r>
              <a:rPr lang="it-IT" dirty="0">
                <a:latin typeface="Calibri" panose="020F0502020204030204" pitchFamily="34" charset="0"/>
              </a:rPr>
              <a:t>93,6%</a:t>
            </a:r>
            <a:r>
              <a:rPr lang="it-IT" sz="2000" dirty="0">
                <a:latin typeface="Calibri" panose="020F0502020204030204" pitchFamily="34" charset="0"/>
              </a:rPr>
              <a:t> </a:t>
            </a:r>
            <a:r>
              <a:rPr lang="it-IT" dirty="0">
                <a:latin typeface="Calibri" panose="020F0502020204030204" pitchFamily="34" charset="0"/>
              </a:rPr>
              <a:t>del livello registrato prima del «lockdown» (dati destagionalizzati):</a:t>
            </a:r>
            <a:r>
              <a:rPr lang="it-IT" sz="1800" b="1" dirty="0">
                <a:latin typeface="Calibri" panose="020F0502020204030204" pitchFamily="34" charset="0"/>
              </a:rPr>
              <a:t> </a:t>
            </a:r>
            <a:r>
              <a:rPr lang="it-IT" sz="1800" dirty="0">
                <a:latin typeface="Calibri" panose="020F0502020204030204" pitchFamily="34" charset="0"/>
              </a:rPr>
              <a:t>com’è noto, </a:t>
            </a:r>
            <a:r>
              <a:rPr lang="it-IT" sz="1800" b="1" dirty="0">
                <a:latin typeface="Calibri" panose="020F0502020204030204" pitchFamily="34" charset="0"/>
              </a:rPr>
              <a:t>dal 1° luglio 2021 è caduto il divieto di licenziare per motivi economici per industria e costruzioni, </a:t>
            </a:r>
            <a:r>
              <a:rPr lang="it-IT" dirty="0">
                <a:latin typeface="Calibri" panose="020F0502020204030204" pitchFamily="34" charset="0"/>
              </a:rPr>
              <a:t>divieto invece prorogato </a:t>
            </a:r>
            <a:r>
              <a:rPr lang="it-IT" sz="1800" dirty="0">
                <a:latin typeface="Calibri" panose="020F0502020204030204" pitchFamily="34" charset="0"/>
              </a:rPr>
              <a:t>al 31 ottobre 2021 per i comparti tessile, abbigliamento e pelletteria </a:t>
            </a:r>
            <a:r>
              <a:rPr lang="it-IT" sz="1800" b="1" dirty="0">
                <a:latin typeface="Calibri" panose="020F0502020204030204" pitchFamily="34" charset="0"/>
              </a:rPr>
              <a:t>(D.L. 30 giugno 2021, n. 99). </a:t>
            </a:r>
            <a:endParaRPr lang="it-IT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107941" y="1143092"/>
            <a:ext cx="5691117" cy="4601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¨	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 primi otto mesi del 2021 su 16.895 posizioni dipendenti create 8.612 (il 51,0% del totale) sono state ricoperte da donne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(dati destagionalizzati). </a:t>
            </a:r>
            <a:r>
              <a:rPr lang="it-IT" sz="1800" b="1" dirty="0">
                <a:latin typeface="Calibri" panose="020F0502020204030204" pitchFamily="34" charset="0"/>
              </a:rPr>
              <a:t>Tale crescita delle posizioni dipendenti femminili, che le stime attuali hanno rivisto al ribasso, resta concentrata  nel commercio e negli alberghi e ristoranti (5.720 unità in più) </a:t>
            </a:r>
            <a:r>
              <a:rPr lang="it-IT" sz="1800" dirty="0">
                <a:latin typeface="Calibri" panose="020F0502020204030204" pitchFamily="34" charset="0"/>
              </a:rPr>
              <a:t>e, in misura minore, nell’industria in senso stretto e nelle altre attività dei servizi (2.102 e 1.428 unità in più, rispettivamente).</a:t>
            </a: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crescita </a:t>
            </a:r>
            <a:r>
              <a:rPr lang="it-IT" sz="1800" b="1" dirty="0">
                <a:solidFill>
                  <a:prstClr val="black"/>
                </a:solidFill>
                <a:latin typeface="Calibri" panose="020F0502020204030204" pitchFamily="34" charset="0"/>
              </a:rPr>
              <a:t>del lavoro dipendente, nei primi otto mesi del 2021, si è sostanzialmente concentrata nella Città metropolitana e in provincia di Rimini </a:t>
            </a:r>
            <a:r>
              <a:rPr lang="it-IT" sz="1800" dirty="0">
                <a:solidFill>
                  <a:prstClr val="black"/>
                </a:solidFill>
                <a:latin typeface="Calibri" panose="020F0502020204030204" pitchFamily="34" charset="0"/>
              </a:rPr>
              <a:t>(6.608 e 4.992 posizioni in più); le province più penalizzate risultano ancora essere quelle di Ravenna, Ferrara e Parma.</a:t>
            </a:r>
            <a:br>
              <a:rPr lang="it-IT" sz="1800" dirty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it-IT" sz="1800" b="1" dirty="0">
                <a:solidFill>
                  <a:prstClr val="black"/>
                </a:solidFill>
                <a:latin typeface="Calibri" panose="020F0502020204030204" pitchFamily="34" charset="0"/>
              </a:rPr>
              <a:t>La perdurante situazione di stallo nella crescita ad agosto si presenta come generalizzata a livello territoriale. </a:t>
            </a:r>
            <a:endParaRPr lang="it-IT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124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291686"/>
            <a:ext cx="7798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PRINCIPALI EVIDENZE: ammortizzatori sociali</a:t>
            </a:r>
          </a:p>
        </p:txBody>
      </p:sp>
      <p:cxnSp>
        <p:nvCxnSpPr>
          <p:cNvPr id="9" name="Connettore diritto 8"/>
          <p:cNvCxnSpPr/>
          <p:nvPr/>
        </p:nvCxnSpPr>
        <p:spPr>
          <a:xfrm>
            <a:off x="520700" y="91625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80270" y="993250"/>
            <a:ext cx="5491905" cy="493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dirty="0"/>
              <a:t>Con le autorizzazioni di agosto (16,6 milioni di cassa integrazione guadagni e di fondi di solidarietà), il </a:t>
            </a:r>
            <a:r>
              <a:rPr lang="it-IT" b="1" dirty="0"/>
              <a:t>bilancio provvisorio sui primi otto mesi dell’anno in Emilia-Romagna è salito a 185,7 milioni di ore autorizzate</a:t>
            </a:r>
            <a:r>
              <a:rPr lang="it-IT" dirty="0"/>
              <a:t>, di cui il 40,2% di CIG ordinaria, il 36,9% di FIS, il 20,4% di CIG in deroga e la restante quota del 2,5% di CIG straordinaria.</a:t>
            </a: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dirty="0"/>
              <a:t>Sebbene il volume complessivo di ore autorizzate</a:t>
            </a:r>
            <a:br>
              <a:rPr lang="it-IT" dirty="0"/>
            </a:br>
            <a:r>
              <a:rPr lang="it-IT" dirty="0"/>
              <a:t>sia risultato finora inferiore al dato 2020 (300,2 milioni di ore nei primi otto mesi, 417,8 milioni nei dodici mesi), </a:t>
            </a:r>
            <a:br>
              <a:rPr lang="it-IT" dirty="0"/>
            </a:br>
            <a:r>
              <a:rPr lang="it-IT" b="1" dirty="0"/>
              <a:t>il flusso 2021 di CIG e FIS resta comunque ampiamente superiore al dato 2019 (</a:t>
            </a:r>
            <a:r>
              <a:rPr lang="it-IT" b="1" dirty="0" err="1"/>
              <a:t>pre-covid</a:t>
            </a:r>
            <a:r>
              <a:rPr lang="it-IT" b="1" dirty="0"/>
              <a:t>) e anche al 2010</a:t>
            </a:r>
            <a:r>
              <a:rPr lang="it-IT" dirty="0"/>
              <a:t>, che fino alla pandemia aveva rappresentato il picco della serie storica regionale. </a:t>
            </a: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dirty="0"/>
              <a:t>Già alla fine di giugno, il </a:t>
            </a:r>
            <a:r>
              <a:rPr lang="it-IT" b="1" dirty="0"/>
              <a:t>monte di ore autorizzate nel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908434" y="998281"/>
            <a:ext cx="6084620" cy="4523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</a:pPr>
            <a:r>
              <a:rPr lang="it-IT" b="1" dirty="0"/>
              <a:t>2021 aveva superato quello registrato nei dodici mesi del 2010</a:t>
            </a:r>
            <a:r>
              <a:rPr lang="it-IT" dirty="0"/>
              <a:t>, quando erano state autorizzate 118,4 milioni di ore, come conseguenza della crisi scoppiata nel 2008.</a:t>
            </a:r>
          </a:p>
          <a:p>
            <a:pPr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</a:pP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dirty="0"/>
              <a:t>Il numero di ore effettivamente utilizzate dalle imprese è inferiore al monte autorizzato. Il cosiddetto </a:t>
            </a:r>
            <a:r>
              <a:rPr lang="it-IT" b="1" dirty="0"/>
              <a:t>tiraggio</a:t>
            </a:r>
            <a:r>
              <a:rPr lang="it-IT" dirty="0"/>
              <a:t> (quota percentuale delle ore utilizzate su quelle autorizzate), a livello nazionale, nei primi sei mesi del 2021 è stato pari al 39,0%. Anche in questo caso si osserva un dato inferiore a quello del 2020 (50,3%), ma al di sopra del tiraggio rilevato nel 2019 (36,1%).  </a:t>
            </a:r>
          </a:p>
          <a:p>
            <a:pPr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</a:pP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b="1" dirty="0"/>
              <a:t>A livello settoriale</a:t>
            </a:r>
            <a:r>
              <a:rPr lang="it-IT" dirty="0"/>
              <a:t>, circa il 58,2% delle ore di CIG e FIS autorizzate finora, ha interessato imprese del terziario (108,1 milioni); segue l’industria in senso stretto, con 72,5 milioni di ore (39,0%). </a:t>
            </a:r>
          </a:p>
        </p:txBody>
      </p:sp>
    </p:spTree>
    <p:extLst>
      <p:ext uri="{BB962C8B-B14F-4D97-AF65-F5344CB8AC3E}">
        <p14:creationId xmlns:p14="http://schemas.microsoft.com/office/powerpoint/2010/main" val="2430646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291686"/>
            <a:ext cx="11305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PRINCIPALI EVIDENZE: nuove stime previsionali per il 2021 e 2022</a:t>
            </a:r>
          </a:p>
        </p:txBody>
      </p:sp>
      <p:cxnSp>
        <p:nvCxnSpPr>
          <p:cNvPr id="9" name="Connettore diritto 8"/>
          <p:cNvCxnSpPr/>
          <p:nvPr/>
        </p:nvCxnSpPr>
        <p:spPr>
          <a:xfrm>
            <a:off x="520700" y="91625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80270" y="993250"/>
            <a:ext cx="5491905" cy="493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dirty="0"/>
              <a:t>L’</a:t>
            </a:r>
            <a:r>
              <a:rPr lang="it-IT" b="1" dirty="0"/>
              <a:t>edizione autunnale delle previsioni elaborate da </a:t>
            </a:r>
            <a:r>
              <a:rPr lang="it-IT" b="1" dirty="0" err="1"/>
              <a:t>Prometeia</a:t>
            </a:r>
            <a:r>
              <a:rPr lang="it-IT" b="1" dirty="0"/>
              <a:t> </a:t>
            </a:r>
            <a:r>
              <a:rPr lang="it-IT" dirty="0"/>
              <a:t>indica </a:t>
            </a:r>
            <a:r>
              <a:rPr lang="it-IT" b="1" dirty="0"/>
              <a:t>anche per l’Emilia-Romagna una revisione al rialzo della crescita economica nel 2021</a:t>
            </a:r>
            <a:r>
              <a:rPr lang="it-IT" dirty="0"/>
              <a:t>. Il PIL reale della regione dovrebbe crescere del 6,5% nel 2021 e del 3,8% nel 2022, consentendo di completare il recupero del livello pro-</a:t>
            </a:r>
            <a:r>
              <a:rPr lang="it-IT" dirty="0" err="1"/>
              <a:t>Covid</a:t>
            </a:r>
            <a:r>
              <a:rPr lang="it-IT" dirty="0"/>
              <a:t> nel corso del prossimo anno. </a:t>
            </a: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dirty="0"/>
              <a:t>Dopo il crollo delle ore lavorate e delle </a:t>
            </a:r>
            <a:r>
              <a:rPr lang="it-IT" b="1" dirty="0"/>
              <a:t>unità di lavoro</a:t>
            </a:r>
            <a:r>
              <a:rPr lang="it-IT" dirty="0"/>
              <a:t> nel 2020 (-9,9%), si stima una crescita attorno al 6,0% nel 2021 e al 3,7% nel 2022. In questo caso il livello </a:t>
            </a:r>
            <a:r>
              <a:rPr lang="it-IT" dirty="0" err="1"/>
              <a:t>pre-Covid</a:t>
            </a:r>
            <a:r>
              <a:rPr lang="it-IT" dirty="0"/>
              <a:t> potrebbe essere eguagliato nel corso del 2023.</a:t>
            </a: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dirty="0"/>
              <a:t>Il miglioramento del quadro generale e delle condizioni sanitarie hanno consentito una </a:t>
            </a:r>
            <a:r>
              <a:rPr lang="it-IT" b="1" dirty="0"/>
              <a:t>revisione al rialzo anche per quanto riguarda la dinamica dell’occupazione e della disoccupazione</a:t>
            </a:r>
            <a:r>
              <a:rPr lang="it-IT" dirty="0"/>
              <a:t>. 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908434" y="998281"/>
            <a:ext cx="6084620" cy="2276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</a:pP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dirty="0"/>
              <a:t>Dopo la contrazione del 2020 (-2,9%), già nel 2021 si prevede un leggero incremento degli </a:t>
            </a:r>
            <a:r>
              <a:rPr lang="it-IT" b="1" dirty="0"/>
              <a:t>occupati</a:t>
            </a:r>
            <a:r>
              <a:rPr lang="it-IT" dirty="0"/>
              <a:t> (+0,5%) che dovrebbe rafforzarsi nel corso del biennio 2022-2023 (+1,5% medio annuo).</a:t>
            </a:r>
          </a:p>
          <a:p>
            <a:pPr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</a:pP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dirty="0"/>
              <a:t>Il </a:t>
            </a:r>
            <a:r>
              <a:rPr lang="it-IT" b="1" dirty="0"/>
              <a:t>tasso di disoccupazione regionale</a:t>
            </a:r>
            <a:r>
              <a:rPr lang="it-IT" dirty="0"/>
              <a:t>, invece, dovrebbe crescere nel 2021 (6,0%) e nel 2022 (6,4%), per poi riprendere un trend in calo a partire dal 2023.</a:t>
            </a:r>
          </a:p>
        </p:txBody>
      </p:sp>
    </p:spTree>
    <p:extLst>
      <p:ext uri="{BB962C8B-B14F-4D97-AF65-F5344CB8AC3E}">
        <p14:creationId xmlns:p14="http://schemas.microsoft.com/office/powerpoint/2010/main" val="3077246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Agenzia slide1 pp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8" t="44874"/>
          <a:stretch/>
        </p:blipFill>
        <p:spPr>
          <a:xfrm>
            <a:off x="8005575" y="2183642"/>
            <a:ext cx="3792725" cy="3687691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1187355"/>
            <a:ext cx="87434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/>
              <a:t>1. Attivazioni, cessazioni e saldo </a:t>
            </a:r>
          </a:p>
          <a:p>
            <a:r>
              <a:rPr lang="it-IT" sz="4400" b="1" dirty="0"/>
              <a:t>delle posizioni di lavoro dipendente </a:t>
            </a:r>
          </a:p>
          <a:p>
            <a:r>
              <a:rPr lang="it-IT" sz="4400" b="1" dirty="0"/>
              <a:t>nei primi otto mesi del 2021</a:t>
            </a:r>
          </a:p>
        </p:txBody>
      </p:sp>
      <p:cxnSp>
        <p:nvCxnSpPr>
          <p:cNvPr id="9" name="Connettore diritto 8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891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22000" y="-72000"/>
            <a:ext cx="115874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Ad agosto le assunzioni sono cresciute congiunturalmente solo</a:t>
            </a:r>
            <a:br>
              <a:rPr lang="it-IT" sz="32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dello 0,7%: le posizioni dipendenti sono in virtuale «crescita zero»</a:t>
            </a:r>
            <a:endParaRPr lang="it-IT" sz="3200" b="1" dirty="0"/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7332955" y="1125846"/>
            <a:ext cx="4465345" cy="4755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Emilia-Romagna,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 primi otto mesi del 2021, le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assunzioni 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hanno registrato una crescita significativa unicamente nel mese di maggio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(del 21,6% rispetto al mese di aprile)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 mesi di giugno e luglio le assunzioni si sono presentate in calo congiunturale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(del 3,2% e del 5,6% rispettivamente),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sono aumentate solo dello 0,7% ad agosto con la conseguente «crescita zero» delle posizioni dipendenti nel mese (-674 unità)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Pertanto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periodo gennaio-agosto 2021 le posizioni dipendenti sono cresciute solo di 16.895 unità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(dato destagionalizzato) </a:t>
            </a: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522440" y="5923740"/>
            <a:ext cx="3275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agosto 2021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FA6CFC1-256B-4E4F-829E-D4468E319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0" y="1016389"/>
            <a:ext cx="6118860" cy="521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99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20700" y="-72000"/>
            <a:ext cx="116155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Nel mese di agosto 2021 le assunzioni si attestano al 97,0% rispetto</a:t>
            </a:r>
            <a:br>
              <a:rPr lang="it-IT" sz="3200" b="1" dirty="0"/>
            </a:br>
            <a:r>
              <a:rPr lang="it-IT" sz="3200" b="1" dirty="0"/>
              <a:t>al livello anteriore allo scoppio della pandemia (febbraio 2020) 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567111" y="1097756"/>
            <a:ext cx="7560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/>
              <a:t>Attivazioni e cessazioni dei rapporti di lavoro dipendente in Emilia-Romagna </a:t>
            </a:r>
            <a:r>
              <a:rPr lang="it-IT" baseline="30000" dirty="0"/>
              <a:t>(a)</a:t>
            </a:r>
          </a:p>
          <a:p>
            <a:pPr algn="ctr"/>
            <a:r>
              <a:rPr lang="it-IT" i="1" dirty="0"/>
              <a:t>(dati destagionalizzati, valori assoluti)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489576" y="1116968"/>
            <a:ext cx="3308724" cy="463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«lockdown» aveva prodotto una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caduta delle assunzioni nei mesi di marzo e aprile 2020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analoga anomalia si era rilevata per le cessazioni dei rapporti di lavoro, anche per effetto della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sospensione dei licenziamenti (D.L. 17 marzo 2020, n. 18)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rimonta delle assunzioni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(avviatasi dal maggio 2020)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 subito alterni rallentamenti e accelerazioni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gli «stop and go» imposti dal controllo della epidemia: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nell’agosto 2021 le assunzioni si attestano al 97,0% del livello «pre-lockdown»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D6EA36F-6482-4614-9C3A-E23C7CB24155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5D05902-558E-4A55-83FE-51497C8359EB}"/>
              </a:ext>
            </a:extLst>
          </p:cNvPr>
          <p:cNvSpPr txBox="1"/>
          <p:nvPr/>
        </p:nvSpPr>
        <p:spPr>
          <a:xfrm>
            <a:off x="520700" y="5623355"/>
            <a:ext cx="6496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escluse le attività svolte da famiglie e convivenze (lavoro domestico) ed escluso il lavoro intermittente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44430DE-D7E5-4668-833C-DC370C1FD6FA}"/>
              </a:ext>
            </a:extLst>
          </p:cNvPr>
          <p:cNvSpPr/>
          <p:nvPr/>
        </p:nvSpPr>
        <p:spPr>
          <a:xfrm>
            <a:off x="8522440" y="5923740"/>
            <a:ext cx="3275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agosto 2021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1D2C3B8-8DBB-490E-91BD-5DE24D317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735200"/>
            <a:ext cx="7560564" cy="39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92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C66F9A7D754B040903C9F60AE0448C1" ma:contentTypeVersion="11" ma:contentTypeDescription="Creare un nuovo documento." ma:contentTypeScope="" ma:versionID="bc0821d6c0298cbec3261ba79d7c3b52">
  <xsd:schema xmlns:xsd="http://www.w3.org/2001/XMLSchema" xmlns:xs="http://www.w3.org/2001/XMLSchema" xmlns:p="http://schemas.microsoft.com/office/2006/metadata/properties" xmlns:ns3="a8b22163-a684-4d95-ac21-99b58d252318" xmlns:ns4="54235d7d-53ef-49f0-af50-945a336d4273" targetNamespace="http://schemas.microsoft.com/office/2006/metadata/properties" ma:root="true" ma:fieldsID="e906af7c62a60118327e17c65ef62df7" ns3:_="" ns4:_="">
    <xsd:import namespace="a8b22163-a684-4d95-ac21-99b58d252318"/>
    <xsd:import namespace="54235d7d-53ef-49f0-af50-945a336d42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22163-a684-4d95-ac21-99b58d2523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235d7d-53ef-49f0-af50-945a336d427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suggerimento condivisione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FCC36B-4DB5-498C-A15C-467A0213C0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98FB10-63D4-4653-BDE9-25D8CB7FA0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b22163-a684-4d95-ac21-99b58d252318"/>
    <ds:schemaRef ds:uri="54235d7d-53ef-49f0-af50-945a336d42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7FD531-3996-4D1B-8D0C-EE6BEB71BAAE}">
  <ds:schemaRefs>
    <ds:schemaRef ds:uri="54235d7d-53ef-49f0-af50-945a336d4273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a8b22163-a684-4d95-ac21-99b58d25231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5272</Words>
  <Application>Microsoft Office PowerPoint</Application>
  <PresentationFormat>Widescreen</PresentationFormat>
  <Paragraphs>241</Paragraphs>
  <Slides>36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1" baseType="lpstr">
      <vt:lpstr>Arial</vt:lpstr>
      <vt:lpstr>Calibri</vt:lpstr>
      <vt:lpstr>Lucida Sans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pablo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palmieri</dc:creator>
  <cp:lastModifiedBy>Pellinghelli Monica</cp:lastModifiedBy>
  <cp:revision>1239</cp:revision>
  <cp:lastPrinted>2020-09-11T15:55:49Z</cp:lastPrinted>
  <dcterms:created xsi:type="dcterms:W3CDTF">2017-02-03T11:46:48Z</dcterms:created>
  <dcterms:modified xsi:type="dcterms:W3CDTF">2021-10-25T10:16:14Z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0x010100FC66F9A7D754B040903C9F60AE0448C1</vt:lpwstr>
  </property>
</Properties>
</file>