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handoutMasterIdLst>
    <p:handoutMasterId r:id="rId49"/>
  </p:handoutMasterIdLst>
  <p:sldIdLst>
    <p:sldId id="256" r:id="rId5"/>
    <p:sldId id="407" r:id="rId6"/>
    <p:sldId id="404" r:id="rId7"/>
    <p:sldId id="375" r:id="rId8"/>
    <p:sldId id="413" r:id="rId9"/>
    <p:sldId id="410" r:id="rId10"/>
    <p:sldId id="338" r:id="rId11"/>
    <p:sldId id="336" r:id="rId12"/>
    <p:sldId id="406" r:id="rId13"/>
    <p:sldId id="347" r:id="rId14"/>
    <p:sldId id="339" r:id="rId15"/>
    <p:sldId id="400" r:id="rId16"/>
    <p:sldId id="402" r:id="rId17"/>
    <p:sldId id="405" r:id="rId18"/>
    <p:sldId id="401" r:id="rId19"/>
    <p:sldId id="341" r:id="rId20"/>
    <p:sldId id="395" r:id="rId21"/>
    <p:sldId id="345" r:id="rId22"/>
    <p:sldId id="343" r:id="rId23"/>
    <p:sldId id="411" r:id="rId24"/>
    <p:sldId id="414" r:id="rId25"/>
    <p:sldId id="415" r:id="rId26"/>
    <p:sldId id="439" r:id="rId27"/>
    <p:sldId id="440" r:id="rId28"/>
    <p:sldId id="430" r:id="rId29"/>
    <p:sldId id="441" r:id="rId30"/>
    <p:sldId id="442" r:id="rId31"/>
    <p:sldId id="443" r:id="rId32"/>
    <p:sldId id="444" r:id="rId33"/>
    <p:sldId id="445" r:id="rId34"/>
    <p:sldId id="447" r:id="rId35"/>
    <p:sldId id="448" r:id="rId36"/>
    <p:sldId id="449" r:id="rId37"/>
    <p:sldId id="450" r:id="rId38"/>
    <p:sldId id="451" r:id="rId39"/>
    <p:sldId id="452" r:id="rId40"/>
    <p:sldId id="412" r:id="rId41"/>
    <p:sldId id="408" r:id="rId42"/>
    <p:sldId id="455" r:id="rId43"/>
    <p:sldId id="409" r:id="rId44"/>
    <p:sldId id="342" r:id="rId45"/>
    <p:sldId id="453" r:id="rId46"/>
    <p:sldId id="454" r:id="rId47"/>
  </p:sldIdLst>
  <p:sldSz cx="121920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gante Patrizia" initials="GP" lastIdx="17" clrIdx="0">
    <p:extLst>
      <p:ext uri="{19B8F6BF-5375-455C-9EA6-DF929625EA0E}">
        <p15:presenceInfo xmlns:p15="http://schemas.microsoft.com/office/powerpoint/2012/main" userId="S::Patrizia.Gigante@regione.emilia-romagna.it::2671b789-1cba-4181-b745-680c7824de87" providerId="AD"/>
      </p:ext>
    </p:extLst>
  </p:cmAuthor>
  <p:cmAuthor id="2" name="Ghirardini Pier Giacomo" initials="GPG" lastIdx="1" clrIdx="1">
    <p:extLst>
      <p:ext uri="{19B8F6BF-5375-455C-9EA6-DF929625EA0E}">
        <p15:presenceInfo xmlns:p15="http://schemas.microsoft.com/office/powerpoint/2012/main" userId="Ghirardini Pier Giacom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E86"/>
    <a:srgbClr val="029F5C"/>
    <a:srgbClr val="F04134"/>
    <a:srgbClr val="EF372A"/>
    <a:srgbClr val="F03E30"/>
    <a:srgbClr val="F14F44"/>
    <a:srgbClr val="F040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B94F88-CF16-4586-A320-06DF82040363}" v="11" dt="2021-09-28T06:53:15.97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snapToObjects="1">
      <p:cViewPr varScale="1">
        <p:scale>
          <a:sx n="67" d="100"/>
          <a:sy n="67" d="100"/>
        </p:scale>
        <p:origin x="660" y="4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8581AB88-8886-4350-B3AA-3DD677AB2DC6}" type="datetimeFigureOut">
              <a:rPr lang="it-IT" smtClean="0"/>
              <a:t>28/09/2021</a:t>
            </a:fld>
            <a:endParaRPr lang="it-IT" dirty="0"/>
          </a:p>
        </p:txBody>
      </p:sp>
      <p:sp>
        <p:nvSpPr>
          <p:cNvPr id="4" name="Segnaposto piè di pagina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A6732F71-8EA0-4B12-A164-05DF0653AF17}" type="slidenum">
              <a:rPr lang="it-IT" smtClean="0"/>
              <a:t>‹N›</a:t>
            </a:fld>
            <a:endParaRPr lang="it-IT" dirty="0"/>
          </a:p>
        </p:txBody>
      </p:sp>
    </p:spTree>
    <p:extLst>
      <p:ext uri="{BB962C8B-B14F-4D97-AF65-F5344CB8AC3E}">
        <p14:creationId xmlns:p14="http://schemas.microsoft.com/office/powerpoint/2010/main" val="3778088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0C2DD3ED-F8EC-4E35-8C57-67E140EFE044}" type="datetimeFigureOut">
              <a:rPr lang="it-IT" smtClean="0"/>
              <a:t>28/09/2021</a:t>
            </a:fld>
            <a:endParaRPr lang="it-IT" dirty="0"/>
          </a:p>
        </p:txBody>
      </p:sp>
      <p:sp>
        <p:nvSpPr>
          <p:cNvPr id="4" name="Segnaposto immagine diapositiva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83B2546-FEFC-4B1F-B401-9C9A1B391778}" type="slidenum">
              <a:rPr lang="it-IT" smtClean="0"/>
              <a:t>‹N›</a:t>
            </a:fld>
            <a:endParaRPr lang="it-IT" dirty="0"/>
          </a:p>
        </p:txBody>
      </p:sp>
    </p:spTree>
    <p:extLst>
      <p:ext uri="{BB962C8B-B14F-4D97-AF65-F5344CB8AC3E}">
        <p14:creationId xmlns:p14="http://schemas.microsoft.com/office/powerpoint/2010/main" val="2190191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53500" y="6222943"/>
            <a:ext cx="2844800" cy="365125"/>
          </a:xfrm>
        </p:spPr>
        <p:txBody>
          <a:bodyPr/>
          <a:lstStyle>
            <a:lvl1pPr>
              <a:defRPr sz="2000"/>
            </a:lvl1pPr>
          </a:lstStyle>
          <a:p>
            <a:fld id="{05B08833-B407-3E4C-BDEA-955ACE8F1EA8}" type="slidenum">
              <a:rPr lang="en-US" smtClean="0"/>
              <a:pPr/>
              <a:t>‹N›</a:t>
            </a:fld>
            <a:endParaRPr lang="en-US" dirty="0"/>
          </a:p>
        </p:txBody>
      </p:sp>
      <p:grpSp>
        <p:nvGrpSpPr>
          <p:cNvPr id="10" name="Gruppo 9"/>
          <p:cNvGrpSpPr/>
          <p:nvPr userDrawn="1"/>
        </p:nvGrpSpPr>
        <p:grpSpPr>
          <a:xfrm>
            <a:off x="330200" y="5920806"/>
            <a:ext cx="9144000" cy="838770"/>
            <a:chOff x="252579" y="3022030"/>
            <a:chExt cx="9144000" cy="838770"/>
          </a:xfrm>
        </p:grpSpPr>
        <p:pic>
          <p:nvPicPr>
            <p:cNvPr id="8" name="Picture 3" descr="Agenzia slide1 ppt.jpg"/>
            <p:cNvPicPr>
              <a:picLocks noChangeAspect="1"/>
            </p:cNvPicPr>
            <p:nvPr/>
          </p:nvPicPr>
          <p:blipFill rotWithShape="1">
            <a:blip r:embed="rId2">
              <a:extLst>
                <a:ext uri="{28A0092B-C50C-407E-A947-70E740481C1C}">
                  <a14:useLocalDpi xmlns:a14="http://schemas.microsoft.com/office/drawing/2010/main" val="0"/>
                </a:ext>
              </a:extLst>
            </a:blip>
            <a:srcRect t="3515" b="84255"/>
            <a:stretch/>
          </p:blipFill>
          <p:spPr>
            <a:xfrm>
              <a:off x="252579" y="3022030"/>
              <a:ext cx="9144000" cy="838770"/>
            </a:xfrm>
            <a:prstGeom prst="rect">
              <a:avLst/>
            </a:prstGeom>
          </p:spPr>
        </p:pic>
        <p:pic>
          <p:nvPicPr>
            <p:cNvPr id="9" name="Immagine 8"/>
            <p:cNvPicPr>
              <a:picLocks noChangeAspect="1"/>
            </p:cNvPicPr>
            <p:nvPr/>
          </p:nvPicPr>
          <p:blipFill>
            <a:blip r:embed="rId3"/>
            <a:stretch>
              <a:fillRect/>
            </a:stretch>
          </p:blipFill>
          <p:spPr>
            <a:xfrm>
              <a:off x="7084623" y="3274227"/>
              <a:ext cx="1188000" cy="455537"/>
            </a:xfrm>
            <a:prstGeom prst="rect">
              <a:avLst/>
            </a:prstGeom>
          </p:spPr>
        </p:pic>
      </p:grpSp>
      <p:cxnSp>
        <p:nvCxnSpPr>
          <p:cNvPr id="14" name="Connettore diritto 13"/>
          <p:cNvCxnSpPr/>
          <p:nvPr userDrawn="1"/>
        </p:nvCxnSpPr>
        <p:spPr>
          <a:xfrm>
            <a:off x="520700" y="5910712"/>
            <a:ext cx="11277600" cy="0"/>
          </a:xfrm>
          <a:prstGeom prst="line">
            <a:avLst/>
          </a:prstGeom>
          <a:ln w="31750">
            <a:solidFill>
              <a:srgbClr val="029F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804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B08833-B407-3E4C-BDEA-955ACE8F1EA8}" type="slidenum">
              <a:rPr lang="en-US" smtClean="0"/>
              <a:t>‹N›</a:t>
            </a:fld>
            <a:endParaRPr lang="en-US" dirty="0"/>
          </a:p>
        </p:txBody>
      </p:sp>
    </p:spTree>
    <p:extLst>
      <p:ext uri="{BB962C8B-B14F-4D97-AF65-F5344CB8AC3E}">
        <p14:creationId xmlns:p14="http://schemas.microsoft.com/office/powerpoint/2010/main" val="376846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it-IT"/>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B08833-B407-3E4C-BDEA-955ACE8F1EA8}" type="slidenum">
              <a:rPr lang="en-US" smtClean="0"/>
              <a:t>‹N›</a:t>
            </a:fld>
            <a:endParaRPr lang="en-US" dirty="0"/>
          </a:p>
        </p:txBody>
      </p:sp>
    </p:spTree>
    <p:extLst>
      <p:ext uri="{BB962C8B-B14F-4D97-AF65-F5344CB8AC3E}">
        <p14:creationId xmlns:p14="http://schemas.microsoft.com/office/powerpoint/2010/main" val="266674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idx="1"/>
          </p:nvPr>
        </p:nvSpPr>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B08833-B407-3E4C-BDEA-955ACE8F1EA8}" type="slidenum">
              <a:rPr lang="en-US" smtClean="0"/>
              <a:t>‹N›</a:t>
            </a:fld>
            <a:endParaRPr lang="en-US" dirty="0"/>
          </a:p>
        </p:txBody>
      </p:sp>
    </p:spTree>
    <p:extLst>
      <p:ext uri="{BB962C8B-B14F-4D97-AF65-F5344CB8AC3E}">
        <p14:creationId xmlns:p14="http://schemas.microsoft.com/office/powerpoint/2010/main" val="99429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it-IT"/>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B08833-B407-3E4C-BDEA-955ACE8F1EA8}" type="slidenum">
              <a:rPr lang="en-US" smtClean="0"/>
              <a:t>‹N›</a:t>
            </a:fld>
            <a:endParaRPr lang="en-US" dirty="0"/>
          </a:p>
        </p:txBody>
      </p:sp>
    </p:spTree>
    <p:extLst>
      <p:ext uri="{BB962C8B-B14F-4D97-AF65-F5344CB8AC3E}">
        <p14:creationId xmlns:p14="http://schemas.microsoft.com/office/powerpoint/2010/main" val="325530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B08833-B407-3E4C-BDEA-955ACE8F1EA8}" type="slidenum">
              <a:rPr lang="en-US" smtClean="0"/>
              <a:t>‹N›</a:t>
            </a:fld>
            <a:endParaRPr lang="en-US" dirty="0"/>
          </a:p>
        </p:txBody>
      </p:sp>
    </p:spTree>
    <p:extLst>
      <p:ext uri="{BB962C8B-B14F-4D97-AF65-F5344CB8AC3E}">
        <p14:creationId xmlns:p14="http://schemas.microsoft.com/office/powerpoint/2010/main" val="1406980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B08833-B407-3E4C-BDEA-955ACE8F1EA8}" type="slidenum">
              <a:rPr lang="en-US" smtClean="0"/>
              <a:t>‹N›</a:t>
            </a:fld>
            <a:endParaRPr lang="en-US" dirty="0"/>
          </a:p>
        </p:txBody>
      </p:sp>
    </p:spTree>
    <p:extLst>
      <p:ext uri="{BB962C8B-B14F-4D97-AF65-F5344CB8AC3E}">
        <p14:creationId xmlns:p14="http://schemas.microsoft.com/office/powerpoint/2010/main" val="191628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B08833-B407-3E4C-BDEA-955ACE8F1EA8}" type="slidenum">
              <a:rPr lang="en-US" smtClean="0"/>
              <a:t>‹N›</a:t>
            </a:fld>
            <a:endParaRPr lang="en-US" dirty="0"/>
          </a:p>
        </p:txBody>
      </p:sp>
    </p:spTree>
    <p:extLst>
      <p:ext uri="{BB962C8B-B14F-4D97-AF65-F5344CB8AC3E}">
        <p14:creationId xmlns:p14="http://schemas.microsoft.com/office/powerpoint/2010/main" val="3755413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B08833-B407-3E4C-BDEA-955ACE8F1EA8}" type="slidenum">
              <a:rPr lang="en-US" smtClean="0"/>
              <a:t>‹N›</a:t>
            </a:fld>
            <a:endParaRPr lang="en-US" dirty="0"/>
          </a:p>
        </p:txBody>
      </p:sp>
    </p:spTree>
    <p:extLst>
      <p:ext uri="{BB962C8B-B14F-4D97-AF65-F5344CB8AC3E}">
        <p14:creationId xmlns:p14="http://schemas.microsoft.com/office/powerpoint/2010/main" val="3778670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it-IT"/>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B08833-B407-3E4C-BDEA-955ACE8F1EA8}" type="slidenum">
              <a:rPr lang="en-US" smtClean="0"/>
              <a:t>‹N›</a:t>
            </a:fld>
            <a:endParaRPr lang="en-US" dirty="0"/>
          </a:p>
        </p:txBody>
      </p:sp>
    </p:spTree>
    <p:extLst>
      <p:ext uri="{BB962C8B-B14F-4D97-AF65-F5344CB8AC3E}">
        <p14:creationId xmlns:p14="http://schemas.microsoft.com/office/powerpoint/2010/main" val="193813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it-IT"/>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B08833-B407-3E4C-BDEA-955ACE8F1EA8}" type="slidenum">
              <a:rPr lang="en-US" smtClean="0"/>
              <a:t>‹N›</a:t>
            </a:fld>
            <a:endParaRPr lang="en-US" dirty="0"/>
          </a:p>
        </p:txBody>
      </p:sp>
    </p:spTree>
    <p:extLst>
      <p:ext uri="{BB962C8B-B14F-4D97-AF65-F5344CB8AC3E}">
        <p14:creationId xmlns:p14="http://schemas.microsoft.com/office/powerpoint/2010/main" val="3581737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08833-B407-3E4C-BDEA-955ACE8F1EA8}" type="slidenum">
              <a:rPr lang="en-US" smtClean="0"/>
              <a:t>‹N›</a:t>
            </a:fld>
            <a:endParaRPr lang="en-US" dirty="0"/>
          </a:p>
        </p:txBody>
      </p:sp>
    </p:spTree>
    <p:extLst>
      <p:ext uri="{BB962C8B-B14F-4D97-AF65-F5344CB8AC3E}">
        <p14:creationId xmlns:p14="http://schemas.microsoft.com/office/powerpoint/2010/main" val="3270372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1471779" y="228030"/>
            <a:ext cx="9144000" cy="1009934"/>
            <a:chOff x="1471779" y="228030"/>
            <a:chExt cx="9144000" cy="1009934"/>
          </a:xfrm>
        </p:grpSpPr>
        <p:pic>
          <p:nvPicPr>
            <p:cNvPr id="4" name="Picture 3" descr="Agenzia slide1 ppt.jpg"/>
            <p:cNvPicPr>
              <a:picLocks noChangeAspect="1"/>
            </p:cNvPicPr>
            <p:nvPr/>
          </p:nvPicPr>
          <p:blipFill rotWithShape="1">
            <a:blip r:embed="rId2">
              <a:extLst>
                <a:ext uri="{28A0092B-C50C-407E-A947-70E740481C1C}">
                  <a14:useLocalDpi xmlns:a14="http://schemas.microsoft.com/office/drawing/2010/main" val="0"/>
                </a:ext>
              </a:extLst>
            </a:blip>
            <a:srcRect t="3515" b="81759"/>
            <a:stretch/>
          </p:blipFill>
          <p:spPr>
            <a:xfrm>
              <a:off x="1471779" y="228030"/>
              <a:ext cx="9144000" cy="1009934"/>
            </a:xfrm>
            <a:prstGeom prst="rect">
              <a:avLst/>
            </a:prstGeom>
          </p:spPr>
        </p:pic>
        <p:pic>
          <p:nvPicPr>
            <p:cNvPr id="6" name="Immagine 5"/>
            <p:cNvPicPr>
              <a:picLocks noChangeAspect="1"/>
            </p:cNvPicPr>
            <p:nvPr/>
          </p:nvPicPr>
          <p:blipFill>
            <a:blip r:embed="rId3"/>
            <a:stretch>
              <a:fillRect/>
            </a:stretch>
          </p:blipFill>
          <p:spPr>
            <a:xfrm>
              <a:off x="8303823" y="505627"/>
              <a:ext cx="1188000" cy="455537"/>
            </a:xfrm>
            <a:prstGeom prst="rect">
              <a:avLst/>
            </a:prstGeom>
          </p:spPr>
        </p:pic>
      </p:grpSp>
      <p:grpSp>
        <p:nvGrpSpPr>
          <p:cNvPr id="9" name="Gruppo 8"/>
          <p:cNvGrpSpPr/>
          <p:nvPr/>
        </p:nvGrpSpPr>
        <p:grpSpPr>
          <a:xfrm>
            <a:off x="-1" y="2002098"/>
            <a:ext cx="12192001" cy="4865427"/>
            <a:chOff x="0" y="1992573"/>
            <a:chExt cx="12192001" cy="4865427"/>
          </a:xfrm>
        </p:grpSpPr>
        <p:sp>
          <p:nvSpPr>
            <p:cNvPr id="8" name="Rettangolo 7"/>
            <p:cNvSpPr/>
            <p:nvPr/>
          </p:nvSpPr>
          <p:spPr>
            <a:xfrm>
              <a:off x="0" y="5308979"/>
              <a:ext cx="7342496" cy="154902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pic>
          <p:nvPicPr>
            <p:cNvPr id="5" name="Picture 3" descr="Agenzia slide1 ppt.jpg"/>
            <p:cNvPicPr>
              <a:picLocks noChangeAspect="1"/>
            </p:cNvPicPr>
            <p:nvPr/>
          </p:nvPicPr>
          <p:blipFill rotWithShape="1">
            <a:blip r:embed="rId2">
              <a:extLst>
                <a:ext uri="{28A0092B-C50C-407E-A947-70E740481C1C}">
                  <a14:useLocalDpi xmlns:a14="http://schemas.microsoft.com/office/drawing/2010/main" val="0"/>
                </a:ext>
              </a:extLst>
            </a:blip>
            <a:srcRect l="57478" t="44874"/>
            <a:stretch/>
          </p:blipFill>
          <p:spPr>
            <a:xfrm>
              <a:off x="7187995" y="1992573"/>
              <a:ext cx="5004006" cy="4865427"/>
            </a:xfrm>
            <a:prstGeom prst="rect">
              <a:avLst/>
            </a:prstGeom>
          </p:spPr>
        </p:pic>
      </p:grpSp>
      <p:sp>
        <p:nvSpPr>
          <p:cNvPr id="7" name="CasellaDiTesto 6"/>
          <p:cNvSpPr txBox="1"/>
          <p:nvPr/>
        </p:nvSpPr>
        <p:spPr>
          <a:xfrm>
            <a:off x="420975" y="5921568"/>
            <a:ext cx="4954173" cy="830997"/>
          </a:xfrm>
          <a:prstGeom prst="rect">
            <a:avLst/>
          </a:prstGeom>
          <a:noFill/>
        </p:spPr>
        <p:txBody>
          <a:bodyPr wrap="square" rtlCol="0">
            <a:spAutoFit/>
          </a:bodyPr>
          <a:lstStyle/>
          <a:p>
            <a:r>
              <a:rPr lang="it-IT" sz="2400" i="1" dirty="0"/>
              <a:t>Nota di settembre 2021</a:t>
            </a:r>
            <a:br>
              <a:rPr lang="it-IT" sz="2400" i="1" dirty="0"/>
            </a:br>
            <a:r>
              <a:rPr lang="it-IT" sz="2200" i="1" dirty="0"/>
              <a:t>(dati aggiornati al 31 luglio 2021)</a:t>
            </a:r>
          </a:p>
        </p:txBody>
      </p:sp>
      <p:sp>
        <p:nvSpPr>
          <p:cNvPr id="2" name="CasellaDiTesto 1"/>
          <p:cNvSpPr txBox="1"/>
          <p:nvPr/>
        </p:nvSpPr>
        <p:spPr>
          <a:xfrm>
            <a:off x="304800" y="1546512"/>
            <a:ext cx="8467725" cy="3662541"/>
          </a:xfrm>
          <a:prstGeom prst="rect">
            <a:avLst/>
          </a:prstGeom>
          <a:noFill/>
        </p:spPr>
        <p:txBody>
          <a:bodyPr wrap="square" rtlCol="0">
            <a:spAutoFit/>
          </a:bodyPr>
          <a:lstStyle/>
          <a:p>
            <a:r>
              <a:rPr lang="it-IT" sz="4400" b="1" dirty="0"/>
              <a:t>Il lavoro in Emilia-Romagna:</a:t>
            </a:r>
          </a:p>
          <a:p>
            <a:r>
              <a:rPr lang="it-IT" sz="4400" b="1" dirty="0"/>
              <a:t>le dinamiche del lavoro dipendente e ammortizzatori sociali </a:t>
            </a:r>
            <a:br>
              <a:rPr lang="it-IT" sz="4400" b="1" dirty="0"/>
            </a:br>
            <a:r>
              <a:rPr lang="it-IT" sz="4400" b="1" dirty="0"/>
              <a:t>nei primi sette mesi del 2021</a:t>
            </a:r>
          </a:p>
          <a:p>
            <a:r>
              <a:rPr lang="it-IT" sz="2800" b="1" dirty="0"/>
              <a:t>(con le stime provvisorie di ISTAT sull’occupazione           e disoccupazione regionale nel II trimestre 2021)</a:t>
            </a:r>
          </a:p>
        </p:txBody>
      </p:sp>
    </p:spTree>
    <p:extLst>
      <p:ext uri="{BB962C8B-B14F-4D97-AF65-F5344CB8AC3E}">
        <p14:creationId xmlns:p14="http://schemas.microsoft.com/office/powerpoint/2010/main" val="4059251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10</a:t>
            </a:fld>
            <a:endParaRPr lang="en-US" dirty="0"/>
          </a:p>
        </p:txBody>
      </p:sp>
      <p:sp>
        <p:nvSpPr>
          <p:cNvPr id="3" name="CasellaDiTesto 2"/>
          <p:cNvSpPr txBox="1"/>
          <p:nvPr/>
        </p:nvSpPr>
        <p:spPr>
          <a:xfrm>
            <a:off x="522000" y="-72000"/>
            <a:ext cx="10992881" cy="1077218"/>
          </a:xfrm>
          <a:prstGeom prst="rect">
            <a:avLst/>
          </a:prstGeom>
          <a:noFill/>
        </p:spPr>
        <p:txBody>
          <a:bodyPr wrap="none" rtlCol="0">
            <a:spAutoFit/>
          </a:bodyPr>
          <a:lstStyle/>
          <a:p>
            <a:r>
              <a:rPr lang="it-IT" sz="3200" b="1" dirty="0"/>
              <a:t>Secondo i dati delle CO, l’andamento delle posizioni dipendenti</a:t>
            </a:r>
          </a:p>
          <a:p>
            <a:r>
              <a:rPr lang="it-IT" sz="3200" b="1" dirty="0"/>
              <a:t>in Emilia-Romagna resta coerente con quello rilevato nel Paese</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718036" y="1080000"/>
            <a:ext cx="7273439" cy="646331"/>
          </a:xfrm>
          <a:prstGeom prst="rect">
            <a:avLst/>
          </a:prstGeom>
        </p:spPr>
        <p:txBody>
          <a:bodyPr wrap="square">
            <a:spAutoFit/>
          </a:bodyPr>
          <a:lstStyle/>
          <a:p>
            <a:pPr algn="ctr"/>
            <a:r>
              <a:rPr lang="it-IT" i="1" dirty="0"/>
              <a:t>Posizioni dipendenti in Emilia-Romagna </a:t>
            </a:r>
            <a:r>
              <a:rPr lang="it-IT" baseline="30000" dirty="0"/>
              <a:t>(a) </a:t>
            </a:r>
            <a:r>
              <a:rPr lang="it-IT" i="1" dirty="0"/>
              <a:t>e posizioni dipendenti in Italia</a:t>
            </a:r>
            <a:br>
              <a:rPr lang="it-IT" i="1" dirty="0"/>
            </a:br>
            <a:r>
              <a:rPr lang="it-IT" i="1" dirty="0"/>
              <a:t>(dati destagionalizzati, numeri indici base 31 dicembre 2010 = 0)</a:t>
            </a:r>
          </a:p>
        </p:txBody>
      </p:sp>
      <p:sp>
        <p:nvSpPr>
          <p:cNvPr id="5" name="Rettangolo 4"/>
          <p:cNvSpPr/>
          <p:nvPr/>
        </p:nvSpPr>
        <p:spPr>
          <a:xfrm>
            <a:off x="8371643" y="1116968"/>
            <a:ext cx="3426657" cy="4992970"/>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Il trend regionale delle posizioni dipendenti è in linea con quello osservato a livello nazionale ove la grave contrazione prodottasi nei mesi segnati dal «lockdown» </a:t>
            </a:r>
            <a:r>
              <a:rPr lang="it-IT" sz="1700" dirty="0">
                <a:latin typeface="Calibri" panose="020F0502020204030204" pitchFamily="34" charset="0"/>
                <a:ea typeface="Calibri" panose="020F0502020204030204" pitchFamily="34" charset="0"/>
                <a:cs typeface="Times New Roman" panose="02020603050405020304" pitchFamily="18" charset="0"/>
              </a:rPr>
              <a:t>(-28 mila unità in Emilia-Romagna e -279 mila in Italia) </a:t>
            </a:r>
            <a:r>
              <a:rPr lang="it-IT" sz="1700" b="1" dirty="0">
                <a:latin typeface="Calibri" panose="020F0502020204030204" pitchFamily="34" charset="0"/>
                <a:ea typeface="Calibri" panose="020F0502020204030204" pitchFamily="34" charset="0"/>
                <a:cs typeface="Times New Roman" panose="02020603050405020304" pitchFamily="18" charset="0"/>
              </a:rPr>
              <a:t>sarebbe stata riassorbita nella seconda metà del 2020</a:t>
            </a:r>
          </a:p>
          <a:p>
            <a:pPr marL="285750" indent="-285750">
              <a:lnSpc>
                <a:spcPct val="107000"/>
              </a:lnSpc>
              <a:spcBef>
                <a:spcPts val="300"/>
              </a:spcBef>
              <a:spcAft>
                <a:spcPts val="300"/>
              </a:spcAft>
              <a:buFont typeface="Wingdings" panose="05000000000000000000" pitchFamily="2" charset="2"/>
              <a:buChar char="§"/>
            </a:pPr>
            <a:r>
              <a:rPr lang="it-IT" sz="1700" dirty="0">
                <a:latin typeface="Calibri" panose="020F0502020204030204" pitchFamily="34" charset="0"/>
                <a:ea typeface="Calibri" panose="020F0502020204030204" pitchFamily="34" charset="0"/>
                <a:cs typeface="Times New Roman" panose="02020603050405020304" pitchFamily="18" charset="0"/>
              </a:rPr>
              <a:t>I modesti saldi positivi fra le attivazioni e le cessazioni dei rapporti di lavoro dipendente riferiti al 2020 non riescono però a dar conto della </a:t>
            </a:r>
            <a:r>
              <a:rPr lang="it-IT" sz="1700" b="1" dirty="0">
                <a:latin typeface="Calibri" panose="020F0502020204030204" pitchFamily="34" charset="0"/>
                <a:ea typeface="Calibri" panose="020F0502020204030204" pitchFamily="34" charset="0"/>
                <a:cs typeface="Times New Roman" panose="02020603050405020304" pitchFamily="18" charset="0"/>
              </a:rPr>
              <a:t>perdita di input di lavoro connessa ai diffusissimi «contratti stagionali»</a:t>
            </a:r>
            <a:endParaRPr lang="it-IT" sz="17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300"/>
              </a:spcBef>
              <a:spcAft>
                <a:spcPts val="300"/>
              </a:spcAft>
              <a:buFont typeface="Wingdings" panose="05000000000000000000" pitchFamily="2" charset="2"/>
              <a:buChar char="§"/>
            </a:pPr>
            <a:endParaRPr lang="it-IT" sz="1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CasellaDiTesto 11">
            <a:extLst>
              <a:ext uri="{FF2B5EF4-FFF2-40B4-BE49-F238E27FC236}">
                <a16:creationId xmlns:a16="http://schemas.microsoft.com/office/drawing/2014/main" id="{5D6EA36F-6482-4614-9C3A-E23C7CB24155}"/>
              </a:ext>
            </a:extLst>
          </p:cNvPr>
          <p:cNvSpPr txBox="1"/>
          <p:nvPr/>
        </p:nvSpPr>
        <p:spPr>
          <a:xfrm>
            <a:off x="3047260" y="3246553"/>
            <a:ext cx="6094520" cy="369332"/>
          </a:xfrm>
          <a:prstGeom prst="rect">
            <a:avLst/>
          </a:prstGeom>
          <a:noFill/>
        </p:spPr>
        <p:txBody>
          <a:bodyPr wrap="square">
            <a:spAutoFit/>
          </a:bodyPr>
          <a:lstStyle/>
          <a:p>
            <a:endParaRPr lang="it-IT" dirty="0"/>
          </a:p>
        </p:txBody>
      </p:sp>
      <p:sp>
        <p:nvSpPr>
          <p:cNvPr id="18" name="CasellaDiTesto 17">
            <a:extLst>
              <a:ext uri="{FF2B5EF4-FFF2-40B4-BE49-F238E27FC236}">
                <a16:creationId xmlns:a16="http://schemas.microsoft.com/office/drawing/2014/main" id="{A5D05902-558E-4A55-83FE-51497C8359EB}"/>
              </a:ext>
            </a:extLst>
          </p:cNvPr>
          <p:cNvSpPr txBox="1"/>
          <p:nvPr/>
        </p:nvSpPr>
        <p:spPr>
          <a:xfrm>
            <a:off x="520700" y="5623355"/>
            <a:ext cx="6496236" cy="261610"/>
          </a:xfrm>
          <a:prstGeom prst="rect">
            <a:avLst/>
          </a:prstGeom>
          <a:noFill/>
        </p:spPr>
        <p:txBody>
          <a:bodyPr wrap="square">
            <a:spAutoFit/>
          </a:bodyPr>
          <a:lstStyle/>
          <a:p>
            <a:r>
              <a:rPr lang="it-IT" sz="1100" dirty="0"/>
              <a:t>(a) escluse le attività svolte da famiglie e convivenze (lavoro domestico) ed escluso il lavoro intermittente</a:t>
            </a:r>
          </a:p>
        </p:txBody>
      </p:sp>
      <p:sp>
        <p:nvSpPr>
          <p:cNvPr id="7" name="Rettangolo 6">
            <a:extLst>
              <a:ext uri="{FF2B5EF4-FFF2-40B4-BE49-F238E27FC236}">
                <a16:creationId xmlns:a16="http://schemas.microsoft.com/office/drawing/2014/main" id="{4AA6F030-D139-4AF4-B503-41A603D1F4F2}"/>
              </a:ext>
            </a:extLst>
          </p:cNvPr>
          <p:cNvSpPr/>
          <p:nvPr/>
        </p:nvSpPr>
        <p:spPr>
          <a:xfrm>
            <a:off x="8304582" y="5923740"/>
            <a:ext cx="3560778" cy="307777"/>
          </a:xfrm>
          <a:prstGeom prst="rect">
            <a:avLst/>
          </a:prstGeom>
        </p:spPr>
        <p:txBody>
          <a:bodyPr wrap="square">
            <a:spAutoFit/>
          </a:bodyPr>
          <a:lstStyle/>
          <a:p>
            <a:r>
              <a:rPr lang="it-IT" sz="1400" i="1" spc="-40" dirty="0"/>
              <a:t>Elaborazioni su dati SILER e SISCO, luglio 2021</a:t>
            </a:r>
          </a:p>
        </p:txBody>
      </p:sp>
      <p:pic>
        <p:nvPicPr>
          <p:cNvPr id="8" name="Immagine 7">
            <a:extLst>
              <a:ext uri="{FF2B5EF4-FFF2-40B4-BE49-F238E27FC236}">
                <a16:creationId xmlns:a16="http://schemas.microsoft.com/office/drawing/2014/main" id="{021F0005-C095-4176-BC12-E53888205714}"/>
              </a:ext>
            </a:extLst>
          </p:cNvPr>
          <p:cNvPicPr>
            <a:picLocks noChangeAspect="1"/>
          </p:cNvPicPr>
          <p:nvPr/>
        </p:nvPicPr>
        <p:blipFill>
          <a:blip r:embed="rId2"/>
          <a:stretch>
            <a:fillRect/>
          </a:stretch>
        </p:blipFill>
        <p:spPr>
          <a:xfrm>
            <a:off x="511200" y="1735200"/>
            <a:ext cx="7652004" cy="3910584"/>
          </a:xfrm>
          <a:prstGeom prst="rect">
            <a:avLst/>
          </a:prstGeom>
        </p:spPr>
      </p:pic>
    </p:spTree>
    <p:extLst>
      <p:ext uri="{BB962C8B-B14F-4D97-AF65-F5344CB8AC3E}">
        <p14:creationId xmlns:p14="http://schemas.microsoft.com/office/powerpoint/2010/main" val="2032623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22000" y="-72000"/>
            <a:ext cx="9149812" cy="1077218"/>
          </a:xfrm>
          <a:prstGeom prst="rect">
            <a:avLst/>
          </a:prstGeom>
          <a:noFill/>
        </p:spPr>
        <p:txBody>
          <a:bodyPr wrap="none" rtlCol="0">
            <a:spAutoFit/>
          </a:bodyPr>
          <a:lstStyle/>
          <a:p>
            <a:r>
              <a:rPr lang="it-IT" sz="3200" b="1" dirty="0"/>
              <a:t>La dinamica congiunturale delle posizioni dipendenti</a:t>
            </a:r>
            <a:br>
              <a:rPr lang="it-IT" sz="3200" b="1" dirty="0"/>
            </a:br>
            <a:r>
              <a:rPr lang="it-IT" sz="3200" b="1" dirty="0"/>
              <a:t>per tipologia contrattuale (gennaio-luglio 2021)</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5" name="Rettangolo 4"/>
          <p:cNvSpPr/>
          <p:nvPr/>
        </p:nvSpPr>
        <p:spPr>
          <a:xfrm>
            <a:off x="7332955" y="1116968"/>
            <a:ext cx="4465345" cy="4636077"/>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Nel</a:t>
            </a:r>
            <a:r>
              <a:rPr lang="it-IT" sz="1700" dirty="0">
                <a:latin typeface="Calibri" panose="020F0502020204030204" pitchFamily="34" charset="0"/>
                <a:ea typeface="Calibri" panose="020F0502020204030204" pitchFamily="34" charset="0"/>
                <a:cs typeface="Times New Roman" panose="02020603050405020304" pitchFamily="18" charset="0"/>
              </a:rPr>
              <a:t> </a:t>
            </a:r>
            <a:r>
              <a:rPr lang="it-IT" sz="1700" b="1" dirty="0">
                <a:latin typeface="Calibri" panose="020F0502020204030204" pitchFamily="34" charset="0"/>
                <a:ea typeface="Calibri" panose="020F0502020204030204" pitchFamily="34" charset="0"/>
                <a:cs typeface="Times New Roman" panose="02020603050405020304" pitchFamily="18" charset="0"/>
              </a:rPr>
              <a:t>2020</a:t>
            </a:r>
            <a:r>
              <a:rPr lang="it-IT" sz="1700" dirty="0">
                <a:latin typeface="Calibri" panose="020F0502020204030204" pitchFamily="34" charset="0"/>
                <a:ea typeface="Calibri" panose="020F0502020204030204" pitchFamily="34" charset="0"/>
                <a:cs typeface="Times New Roman" panose="02020603050405020304" pitchFamily="18" charset="0"/>
              </a:rPr>
              <a:t> </a:t>
            </a:r>
            <a:r>
              <a:rPr lang="it-IT" sz="1700" b="1" dirty="0">
                <a:latin typeface="Calibri" panose="020F0502020204030204" pitchFamily="34" charset="0"/>
                <a:ea typeface="Calibri" panose="020F0502020204030204" pitchFamily="34" charset="0"/>
                <a:cs typeface="Times New Roman" panose="02020603050405020304" pitchFamily="18" charset="0"/>
              </a:rPr>
              <a:t>l’emergenza COVID-19 ha portato ad una riduzione delle posizioni dipendenti a tempo determinato pari a 11.310 unità, mentre il lavoro a tempo indeterminato ha invece</a:t>
            </a:r>
            <a:r>
              <a:rPr lang="it-IT" sz="1700" dirty="0">
                <a:latin typeface="Calibri" panose="020F0502020204030204" pitchFamily="34" charset="0"/>
                <a:ea typeface="Calibri" panose="020F0502020204030204" pitchFamily="34" charset="0"/>
                <a:cs typeface="Times New Roman" panose="02020603050405020304" pitchFamily="18" charset="0"/>
              </a:rPr>
              <a:t> </a:t>
            </a:r>
            <a:r>
              <a:rPr lang="it-IT" sz="1700" b="1" dirty="0">
                <a:latin typeface="Calibri" panose="020F0502020204030204" pitchFamily="34" charset="0"/>
                <a:ea typeface="Calibri" panose="020F0502020204030204" pitchFamily="34" charset="0"/>
                <a:cs typeface="Times New Roman" panose="02020603050405020304" pitchFamily="18" charset="0"/>
              </a:rPr>
              <a:t>continuato a crescere per tutto l’anno </a:t>
            </a:r>
            <a:r>
              <a:rPr lang="it-IT" sz="1700" dirty="0">
                <a:latin typeface="Calibri" panose="020F0502020204030204" pitchFamily="34" charset="0"/>
                <a:ea typeface="Calibri" panose="020F0502020204030204" pitchFamily="34" charset="0"/>
                <a:cs typeface="Times New Roman" panose="02020603050405020304" pitchFamily="18" charset="0"/>
              </a:rPr>
              <a:t>(23.975 posizioni in più), per effetto della sospensione dei licenziamenti (D.L. 17 marzo 2020, n. 18) e di più recenti incentivi </a:t>
            </a:r>
            <a:r>
              <a:rPr lang="it-IT" sz="1700" i="0" dirty="0">
                <a:solidFill>
                  <a:srgbClr val="201F1E"/>
                </a:solidFill>
                <a:effectLst/>
                <a:latin typeface="Calibri" panose="020F0502020204030204" pitchFamily="34" charset="0"/>
              </a:rPr>
              <a:t>per assunzioni e trasformazioni a tempo indeterminato (D.L. 14 agosto 2020, n. 104)</a:t>
            </a:r>
          </a:p>
          <a:p>
            <a:pPr marL="285750" indent="-285750">
              <a:lnSpc>
                <a:spcPct val="107000"/>
              </a:lnSpc>
              <a:spcBef>
                <a:spcPts val="300"/>
              </a:spcBef>
              <a:spcAft>
                <a:spcPts val="300"/>
              </a:spcAft>
              <a:buFont typeface="Wingdings" panose="05000000000000000000" pitchFamily="2" charset="2"/>
              <a:buChar char="§"/>
            </a:pPr>
            <a:r>
              <a:rPr lang="it-IT" sz="1700" b="1" dirty="0">
                <a:solidFill>
                  <a:srgbClr val="201F1E"/>
                </a:solidFill>
                <a:latin typeface="Calibri" panose="020F0502020204030204" pitchFamily="34" charset="0"/>
                <a:ea typeface="Calibri" panose="020F0502020204030204" pitchFamily="34" charset="0"/>
                <a:cs typeface="Times New Roman" panose="02020603050405020304" pitchFamily="18" charset="0"/>
              </a:rPr>
              <a:t>Nei primi sette mesi del 2021 sono cresciute solo le posizioni in apprendistato, a tempo determinato e in somministrazione </a:t>
            </a:r>
            <a:r>
              <a:rPr lang="it-IT" sz="1700" dirty="0">
                <a:solidFill>
                  <a:srgbClr val="201F1E"/>
                </a:solidFill>
                <a:latin typeface="Calibri" panose="020F0502020204030204" pitchFamily="34" charset="0"/>
                <a:ea typeface="Calibri" panose="020F0502020204030204" pitchFamily="34" charset="0"/>
                <a:cs typeface="Times New Roman" panose="02020603050405020304" pitchFamily="18" charset="0"/>
              </a:rPr>
              <a:t>(17.937 unità in più), </a:t>
            </a:r>
            <a:r>
              <a:rPr lang="it-IT" sz="1700" b="1" dirty="0">
                <a:solidFill>
                  <a:srgbClr val="201F1E"/>
                </a:solidFill>
                <a:latin typeface="Calibri" panose="020F0502020204030204" pitchFamily="34" charset="0"/>
                <a:ea typeface="Calibri" panose="020F0502020204030204" pitchFamily="34" charset="0"/>
                <a:cs typeface="Times New Roman" panose="02020603050405020304" pitchFamily="18" charset="0"/>
              </a:rPr>
              <a:t>ma non si rileva ancora un significativo calo del lavoro a tempo indeterminato  </a:t>
            </a:r>
            <a:r>
              <a:rPr lang="it-IT" sz="1700" dirty="0">
                <a:solidFill>
                  <a:srgbClr val="201F1E"/>
                </a:solidFill>
                <a:latin typeface="Calibri" panose="020F0502020204030204" pitchFamily="34" charset="0"/>
                <a:ea typeface="Calibri" panose="020F0502020204030204" pitchFamily="34" charset="0"/>
                <a:cs typeface="Times New Roman" panose="02020603050405020304" pitchFamily="18" charset="0"/>
              </a:rPr>
              <a:t>(1.558 posizioni in meno)</a:t>
            </a:r>
            <a:endParaRPr lang="it-IT" sz="1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egnaposto numero diapositiva 1">
            <a:extLst>
              <a:ext uri="{FF2B5EF4-FFF2-40B4-BE49-F238E27FC236}">
                <a16:creationId xmlns:a16="http://schemas.microsoft.com/office/drawing/2014/main" id="{13CEE0A8-481E-489D-B7E9-F26C8DE818EA}"/>
              </a:ext>
            </a:extLst>
          </p:cNvPr>
          <p:cNvSpPr>
            <a:spLocks noGrp="1"/>
          </p:cNvSpPr>
          <p:nvPr>
            <p:ph type="sldNum" sz="quarter" idx="12"/>
          </p:nvPr>
        </p:nvSpPr>
        <p:spPr>
          <a:xfrm>
            <a:off x="8953500" y="6222943"/>
            <a:ext cx="2844800" cy="365125"/>
          </a:xfrm>
        </p:spPr>
        <p:txBody>
          <a:bodyPr/>
          <a:lstStyle/>
          <a:p>
            <a:fld id="{05B08833-B407-3E4C-BDEA-955ACE8F1EA8}" type="slidenum">
              <a:rPr lang="en-US" smtClean="0"/>
              <a:pPr/>
              <a:t>11</a:t>
            </a:fld>
            <a:endParaRPr lang="en-US" dirty="0"/>
          </a:p>
        </p:txBody>
      </p:sp>
      <p:sp>
        <p:nvSpPr>
          <p:cNvPr id="2" name="Rettangolo 1">
            <a:extLst>
              <a:ext uri="{FF2B5EF4-FFF2-40B4-BE49-F238E27FC236}">
                <a16:creationId xmlns:a16="http://schemas.microsoft.com/office/drawing/2014/main" id="{C77F0054-9D3B-4D85-9DB8-1DE20A2A68EB}"/>
              </a:ext>
            </a:extLst>
          </p:cNvPr>
          <p:cNvSpPr/>
          <p:nvPr/>
        </p:nvSpPr>
        <p:spPr>
          <a:xfrm>
            <a:off x="8522440" y="5923740"/>
            <a:ext cx="3275860" cy="307777"/>
          </a:xfrm>
          <a:prstGeom prst="rect">
            <a:avLst/>
          </a:prstGeom>
        </p:spPr>
        <p:txBody>
          <a:bodyPr wrap="square">
            <a:spAutoFit/>
          </a:bodyPr>
          <a:lstStyle/>
          <a:p>
            <a:r>
              <a:rPr lang="it-IT" sz="1400" i="1" dirty="0"/>
              <a:t>Elaborazioni su dati SILER, luglio 2021</a:t>
            </a:r>
          </a:p>
        </p:txBody>
      </p:sp>
      <p:sp>
        <p:nvSpPr>
          <p:cNvPr id="11" name="CasellaDiTesto 10">
            <a:extLst>
              <a:ext uri="{FF2B5EF4-FFF2-40B4-BE49-F238E27FC236}">
                <a16:creationId xmlns:a16="http://schemas.microsoft.com/office/drawing/2014/main" id="{E17D5B74-5032-4E8E-BD5C-8752E71F7B2A}"/>
              </a:ext>
            </a:extLst>
          </p:cNvPr>
          <p:cNvSpPr txBox="1"/>
          <p:nvPr/>
        </p:nvSpPr>
        <p:spPr>
          <a:xfrm>
            <a:off x="451807" y="5154344"/>
            <a:ext cx="6443367" cy="584775"/>
          </a:xfrm>
          <a:prstGeom prst="rect">
            <a:avLst/>
          </a:prstGeom>
          <a:noFill/>
        </p:spPr>
        <p:txBody>
          <a:bodyPr wrap="none" rtlCol="0">
            <a:spAutoFit/>
          </a:bodyPr>
          <a:lstStyle/>
          <a:p>
            <a:r>
              <a:rPr lang="it-IT" sz="1600" b="1" u="sng" dirty="0"/>
              <a:t>Nota bene</a:t>
            </a:r>
            <a:r>
              <a:rPr lang="it-IT" sz="1600" b="1" dirty="0"/>
              <a:t>: </a:t>
            </a:r>
            <a:r>
              <a:rPr lang="it-IT" sz="1600" dirty="0"/>
              <a:t>l’attuale scarsa stabilità dei fenomeni consiglia la presentazione</a:t>
            </a:r>
            <a:br>
              <a:rPr lang="it-IT" sz="1600" dirty="0"/>
            </a:br>
            <a:r>
              <a:rPr lang="it-IT" sz="1600" dirty="0"/>
              <a:t>in forma aggregata delle stime più recenti relative alle tipologie contrattuali</a:t>
            </a:r>
          </a:p>
        </p:txBody>
      </p:sp>
      <p:pic>
        <p:nvPicPr>
          <p:cNvPr id="8" name="Immagine 7">
            <a:extLst>
              <a:ext uri="{FF2B5EF4-FFF2-40B4-BE49-F238E27FC236}">
                <a16:creationId xmlns:a16="http://schemas.microsoft.com/office/drawing/2014/main" id="{D532FA74-9299-4E6E-B650-4AB3C4959CFC}"/>
              </a:ext>
            </a:extLst>
          </p:cNvPr>
          <p:cNvPicPr>
            <a:picLocks noChangeAspect="1"/>
          </p:cNvPicPr>
          <p:nvPr/>
        </p:nvPicPr>
        <p:blipFill>
          <a:blip r:embed="rId2"/>
          <a:stretch>
            <a:fillRect/>
          </a:stretch>
        </p:blipFill>
        <p:spPr>
          <a:xfrm>
            <a:off x="517525" y="1044575"/>
            <a:ext cx="6794500" cy="4102100"/>
          </a:xfrm>
          <a:prstGeom prst="rect">
            <a:avLst/>
          </a:prstGeom>
        </p:spPr>
      </p:pic>
    </p:spTree>
    <p:extLst>
      <p:ext uri="{BB962C8B-B14F-4D97-AF65-F5344CB8AC3E}">
        <p14:creationId xmlns:p14="http://schemas.microsoft.com/office/powerpoint/2010/main" val="105085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12</a:t>
            </a:fld>
            <a:endParaRPr lang="en-US" dirty="0"/>
          </a:p>
        </p:txBody>
      </p:sp>
      <p:sp>
        <p:nvSpPr>
          <p:cNvPr id="3" name="CasellaDiTesto 2"/>
          <p:cNvSpPr txBox="1"/>
          <p:nvPr/>
        </p:nvSpPr>
        <p:spPr>
          <a:xfrm>
            <a:off x="522000" y="-72000"/>
            <a:ext cx="9121215" cy="1077218"/>
          </a:xfrm>
          <a:prstGeom prst="rect">
            <a:avLst/>
          </a:prstGeom>
          <a:noFill/>
        </p:spPr>
        <p:txBody>
          <a:bodyPr wrap="none" rtlCol="0">
            <a:spAutoFit/>
          </a:bodyPr>
          <a:lstStyle/>
          <a:p>
            <a:r>
              <a:rPr lang="it-IT" sz="3200" b="1" dirty="0"/>
              <a:t>La dinamica congiunturale delle posizioni dipendenti</a:t>
            </a:r>
            <a:br>
              <a:rPr lang="it-IT" sz="3200" b="1" dirty="0"/>
            </a:br>
            <a:r>
              <a:rPr lang="it-IT" sz="3200" b="1" dirty="0"/>
              <a:t>per tipologia contrattuale (numeri indici)</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718036" y="1080000"/>
            <a:ext cx="7273439" cy="646331"/>
          </a:xfrm>
          <a:prstGeom prst="rect">
            <a:avLst/>
          </a:prstGeom>
        </p:spPr>
        <p:txBody>
          <a:bodyPr wrap="square">
            <a:spAutoFit/>
          </a:bodyPr>
          <a:lstStyle/>
          <a:p>
            <a:pPr algn="ctr"/>
            <a:r>
              <a:rPr lang="it-IT" i="1" dirty="0"/>
              <a:t>Posizioni dipendenti in Emilia-Romagna </a:t>
            </a:r>
            <a:r>
              <a:rPr lang="it-IT" baseline="30000" dirty="0"/>
              <a:t>(a) </a:t>
            </a:r>
            <a:r>
              <a:rPr lang="it-IT" i="1" dirty="0"/>
              <a:t>per tipologia contrattuale</a:t>
            </a:r>
            <a:br>
              <a:rPr lang="it-IT" i="1" dirty="0"/>
            </a:br>
            <a:r>
              <a:rPr lang="it-IT" i="1" dirty="0"/>
              <a:t>(dati destagionalizzati, numeri indici base 31 dicembre 2007 = 0)</a:t>
            </a:r>
          </a:p>
        </p:txBody>
      </p:sp>
      <p:sp>
        <p:nvSpPr>
          <p:cNvPr id="5" name="Rettangolo 4"/>
          <p:cNvSpPr/>
          <p:nvPr/>
        </p:nvSpPr>
        <p:spPr>
          <a:xfrm>
            <a:off x="8371643" y="1116968"/>
            <a:ext cx="3426657" cy="4308295"/>
          </a:xfrm>
          <a:prstGeom prst="rect">
            <a:avLst/>
          </a:prstGeom>
        </p:spPr>
        <p:txBody>
          <a:bodyPr wrap="square">
            <a:spAutoFit/>
          </a:bodyPr>
          <a:lstStyle/>
          <a:p>
            <a:pPr>
              <a:lnSpc>
                <a:spcPct val="107000"/>
              </a:lnSpc>
              <a:spcBef>
                <a:spcPts val="300"/>
              </a:spcBef>
              <a:spcAft>
                <a:spcPts val="300"/>
              </a:spcAft>
            </a:pPr>
            <a:r>
              <a:rPr lang="it-IT" sz="1400" b="1" dirty="0">
                <a:latin typeface="Calibri" panose="020F0502020204030204" pitchFamily="34" charset="0"/>
                <a:ea typeface="Calibri" panose="020F0502020204030204" pitchFamily="34" charset="0"/>
                <a:cs typeface="Times New Roman" panose="02020603050405020304" pitchFamily="18" charset="0"/>
              </a:rPr>
              <a:t>Nota</a:t>
            </a:r>
          </a:p>
          <a:p>
            <a:pPr>
              <a:lnSpc>
                <a:spcPct val="107000"/>
              </a:lnSpc>
              <a:spcBef>
                <a:spcPts val="300"/>
              </a:spcBef>
              <a:spcAft>
                <a:spcPts val="300"/>
              </a:spcAft>
            </a:pPr>
            <a:r>
              <a:rPr lang="it-IT" sz="1400" dirty="0">
                <a:latin typeface="Calibri" panose="020F0502020204030204" pitchFamily="34" charset="0"/>
                <a:ea typeface="Calibri" panose="020F0502020204030204" pitchFamily="34" charset="0"/>
                <a:cs typeface="Times New Roman" panose="02020603050405020304" pitchFamily="18" charset="0"/>
              </a:rPr>
              <a:t>Il sistema delle Comunicazioni obbligatorie (CO) produce dati sui flussi delle attivazioni, trasformazioni e cessazioni dei rapporti di lavoro dipendente ma non produce dati sui livelli delle posizioni lavorative, che sono dati di stock; dalla relazione tra stock e flussi è però possibile derivare indicazioni sulle variazioni (implicite) delle posizioni: per ogni serie storica, partendo da un numero iniziale di posizioni pari a 0, assunto come base di una serie di «numeri indici» riferita ad un determinato giorno (il 31 dicembre 2007 nel presente caso), si può ricostruire, tramite i </a:t>
            </a:r>
            <a:r>
              <a:rPr lang="it-IT" sz="1400" b="1" dirty="0">
                <a:latin typeface="Calibri" panose="020F0502020204030204" pitchFamily="34" charset="0"/>
                <a:ea typeface="Calibri" panose="020F0502020204030204" pitchFamily="34" charset="0"/>
                <a:cs typeface="Times New Roman" panose="02020603050405020304" pitchFamily="18" charset="0"/>
              </a:rPr>
              <a:t>saldi attivazioni-cessazioni ± trasformazioni cumulati</a:t>
            </a:r>
            <a:r>
              <a:rPr lang="it-IT" sz="1400" dirty="0">
                <a:latin typeface="Calibri" panose="020F0502020204030204" pitchFamily="34" charset="0"/>
                <a:ea typeface="Calibri" panose="020F0502020204030204" pitchFamily="34" charset="0"/>
                <a:cs typeface="Times New Roman" panose="02020603050405020304" pitchFamily="18" charset="0"/>
              </a:rPr>
              <a:t>, l’andamento indicativo delle serie storiche delle posizioni dipendenti, come </a:t>
            </a:r>
            <a:r>
              <a:rPr lang="it-IT" sz="1400" b="1" dirty="0">
                <a:latin typeface="Calibri" panose="020F0502020204030204" pitchFamily="34" charset="0"/>
                <a:ea typeface="Calibri" panose="020F0502020204030204" pitchFamily="34" charset="0"/>
                <a:cs typeface="Times New Roman" panose="02020603050405020304" pitchFamily="18" charset="0"/>
              </a:rPr>
              <a:t>numeri indici a base fissa di «pseudo-stock»</a:t>
            </a:r>
          </a:p>
        </p:txBody>
      </p:sp>
      <p:sp>
        <p:nvSpPr>
          <p:cNvPr id="12" name="CasellaDiTesto 11">
            <a:extLst>
              <a:ext uri="{FF2B5EF4-FFF2-40B4-BE49-F238E27FC236}">
                <a16:creationId xmlns:a16="http://schemas.microsoft.com/office/drawing/2014/main" id="{5D6EA36F-6482-4614-9C3A-E23C7CB24155}"/>
              </a:ext>
            </a:extLst>
          </p:cNvPr>
          <p:cNvSpPr txBox="1"/>
          <p:nvPr/>
        </p:nvSpPr>
        <p:spPr>
          <a:xfrm>
            <a:off x="3047260" y="3246553"/>
            <a:ext cx="6094520" cy="369332"/>
          </a:xfrm>
          <a:prstGeom prst="rect">
            <a:avLst/>
          </a:prstGeom>
          <a:noFill/>
        </p:spPr>
        <p:txBody>
          <a:bodyPr wrap="square">
            <a:spAutoFit/>
          </a:bodyPr>
          <a:lstStyle/>
          <a:p>
            <a:endParaRPr lang="it-IT" dirty="0"/>
          </a:p>
        </p:txBody>
      </p:sp>
      <p:sp>
        <p:nvSpPr>
          <p:cNvPr id="18" name="CasellaDiTesto 17">
            <a:extLst>
              <a:ext uri="{FF2B5EF4-FFF2-40B4-BE49-F238E27FC236}">
                <a16:creationId xmlns:a16="http://schemas.microsoft.com/office/drawing/2014/main" id="{A5D05902-558E-4A55-83FE-51497C8359EB}"/>
              </a:ext>
            </a:extLst>
          </p:cNvPr>
          <p:cNvSpPr txBox="1"/>
          <p:nvPr/>
        </p:nvSpPr>
        <p:spPr>
          <a:xfrm>
            <a:off x="520700" y="5623355"/>
            <a:ext cx="6496236" cy="261610"/>
          </a:xfrm>
          <a:prstGeom prst="rect">
            <a:avLst/>
          </a:prstGeom>
          <a:noFill/>
        </p:spPr>
        <p:txBody>
          <a:bodyPr wrap="square">
            <a:spAutoFit/>
          </a:bodyPr>
          <a:lstStyle/>
          <a:p>
            <a:r>
              <a:rPr lang="it-IT" sz="1100" dirty="0"/>
              <a:t>(a) escluse le attività svolte da famiglie e convivenze (lavoro domestico) ed escluso il lavoro intermittente</a:t>
            </a:r>
          </a:p>
        </p:txBody>
      </p:sp>
      <p:sp>
        <p:nvSpPr>
          <p:cNvPr id="4" name="Rettangolo 3">
            <a:extLst>
              <a:ext uri="{FF2B5EF4-FFF2-40B4-BE49-F238E27FC236}">
                <a16:creationId xmlns:a16="http://schemas.microsoft.com/office/drawing/2014/main" id="{4B8FAA39-2299-40BB-BDE7-EF38F452F215}"/>
              </a:ext>
            </a:extLst>
          </p:cNvPr>
          <p:cNvSpPr/>
          <p:nvPr/>
        </p:nvSpPr>
        <p:spPr>
          <a:xfrm>
            <a:off x="8522440" y="5923740"/>
            <a:ext cx="3275860" cy="307777"/>
          </a:xfrm>
          <a:prstGeom prst="rect">
            <a:avLst/>
          </a:prstGeom>
        </p:spPr>
        <p:txBody>
          <a:bodyPr wrap="square">
            <a:spAutoFit/>
          </a:bodyPr>
          <a:lstStyle/>
          <a:p>
            <a:r>
              <a:rPr lang="it-IT" sz="1400" i="1" dirty="0"/>
              <a:t>Elaborazioni su dati SILER, luglio 2021</a:t>
            </a:r>
          </a:p>
        </p:txBody>
      </p:sp>
      <p:pic>
        <p:nvPicPr>
          <p:cNvPr id="8" name="Immagine 7">
            <a:extLst>
              <a:ext uri="{FF2B5EF4-FFF2-40B4-BE49-F238E27FC236}">
                <a16:creationId xmlns:a16="http://schemas.microsoft.com/office/drawing/2014/main" id="{AAD190F2-3D63-4783-B0F6-4B0FC552B8BC}"/>
              </a:ext>
            </a:extLst>
          </p:cNvPr>
          <p:cNvPicPr>
            <a:picLocks noChangeAspect="1"/>
          </p:cNvPicPr>
          <p:nvPr/>
        </p:nvPicPr>
        <p:blipFill>
          <a:blip r:embed="rId2"/>
          <a:stretch>
            <a:fillRect/>
          </a:stretch>
        </p:blipFill>
        <p:spPr>
          <a:xfrm>
            <a:off x="511200" y="1735200"/>
            <a:ext cx="7560564" cy="3910584"/>
          </a:xfrm>
          <a:prstGeom prst="rect">
            <a:avLst/>
          </a:prstGeom>
        </p:spPr>
      </p:pic>
    </p:spTree>
    <p:extLst>
      <p:ext uri="{BB962C8B-B14F-4D97-AF65-F5344CB8AC3E}">
        <p14:creationId xmlns:p14="http://schemas.microsoft.com/office/powerpoint/2010/main" val="3733490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22000" y="-72000"/>
            <a:ext cx="9366988" cy="1077218"/>
          </a:xfrm>
          <a:prstGeom prst="rect">
            <a:avLst/>
          </a:prstGeom>
          <a:noFill/>
        </p:spPr>
        <p:txBody>
          <a:bodyPr wrap="none" rtlCol="0">
            <a:spAutoFit/>
          </a:bodyPr>
          <a:lstStyle/>
          <a:p>
            <a:r>
              <a:rPr lang="it-IT" sz="3200" b="1" dirty="0"/>
              <a:t>La dinamica congiunturale delle posizioni dipendenti</a:t>
            </a:r>
            <a:br>
              <a:rPr lang="it-IT" sz="3200" b="1" dirty="0"/>
            </a:br>
            <a:r>
              <a:rPr lang="it-IT" sz="3200" b="1" dirty="0"/>
              <a:t>per attività economica (gennaio-luglio 2021)</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5" name="Rettangolo 4"/>
          <p:cNvSpPr/>
          <p:nvPr/>
        </p:nvSpPr>
        <p:spPr>
          <a:xfrm>
            <a:off x="7332955" y="1116968"/>
            <a:ext cx="4465345" cy="5069914"/>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La perdita delle posizioni dipendenti nel mese di luglio 2021 (pari a 2.593 unità) si presenta come la sintesi di 2.403 posizioni in meno in agricoltura, silvicoltura e pesca e 2.287 nelle altre attività dei servizi nonché di 21 nelle costruzioni, e di 2.044 posizioni in più nel commercio, alberghi e ristoranti e 75 nell’industria in senso stretto</a:t>
            </a:r>
          </a:p>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Guardando al periodo gennaio-luglio 2021, l’ancora modesta crescita complessiva </a:t>
            </a:r>
            <a:r>
              <a:rPr lang="it-IT" sz="1700" dirty="0">
                <a:latin typeface="Calibri" panose="020F0502020204030204" pitchFamily="34" charset="0"/>
                <a:ea typeface="Calibri" panose="020F0502020204030204" pitchFamily="34" charset="0"/>
                <a:cs typeface="Times New Roman" panose="02020603050405020304" pitchFamily="18" charset="0"/>
              </a:rPr>
              <a:t>(pari a 16.379 unità, secondo le stime aggiornate) </a:t>
            </a:r>
            <a:r>
              <a:rPr lang="it-IT" sz="1700" b="1" dirty="0">
                <a:latin typeface="Calibri" panose="020F0502020204030204" pitchFamily="34" charset="0"/>
                <a:ea typeface="Calibri" panose="020F0502020204030204" pitchFamily="34" charset="0"/>
                <a:cs typeface="Times New Roman" panose="02020603050405020304" pitchFamily="18" charset="0"/>
              </a:rPr>
              <a:t>farebbe leva eminentemente su commercio, alberghi e ristoranti e industria in senso stretto </a:t>
            </a:r>
            <a:r>
              <a:rPr lang="it-IT" sz="1700" dirty="0">
                <a:latin typeface="Calibri" panose="020F0502020204030204" pitchFamily="34" charset="0"/>
                <a:ea typeface="Calibri" panose="020F0502020204030204" pitchFamily="34" charset="0"/>
                <a:cs typeface="Times New Roman" panose="02020603050405020304" pitchFamily="18" charset="0"/>
              </a:rPr>
              <a:t>(rispettivamente 12.852 e 6.063 posizioni dipendenti in più)</a:t>
            </a:r>
          </a:p>
          <a:p>
            <a:pPr marL="285750" indent="-285750">
              <a:lnSpc>
                <a:spcPct val="107000"/>
              </a:lnSpc>
              <a:spcBef>
                <a:spcPts val="300"/>
              </a:spcBef>
              <a:spcAft>
                <a:spcPts val="300"/>
              </a:spcAft>
              <a:buFont typeface="Wingdings" panose="05000000000000000000" pitchFamily="2" charset="2"/>
              <a:buChar char="§"/>
            </a:pPr>
            <a:endParaRPr lang="it-IT" sz="17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300"/>
              </a:spcBef>
              <a:spcAft>
                <a:spcPts val="300"/>
              </a:spcAft>
              <a:buFont typeface="Wingdings" panose="05000000000000000000" pitchFamily="2" charset="2"/>
              <a:buChar char="§"/>
            </a:pPr>
            <a:endParaRPr lang="it-IT" sz="1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egnaposto numero diapositiva 1">
            <a:extLst>
              <a:ext uri="{FF2B5EF4-FFF2-40B4-BE49-F238E27FC236}">
                <a16:creationId xmlns:a16="http://schemas.microsoft.com/office/drawing/2014/main" id="{13CEE0A8-481E-489D-B7E9-F26C8DE818EA}"/>
              </a:ext>
            </a:extLst>
          </p:cNvPr>
          <p:cNvSpPr>
            <a:spLocks noGrp="1"/>
          </p:cNvSpPr>
          <p:nvPr>
            <p:ph type="sldNum" sz="quarter" idx="12"/>
          </p:nvPr>
        </p:nvSpPr>
        <p:spPr>
          <a:xfrm>
            <a:off x="8953500" y="6222943"/>
            <a:ext cx="2844800" cy="365125"/>
          </a:xfrm>
        </p:spPr>
        <p:txBody>
          <a:bodyPr/>
          <a:lstStyle/>
          <a:p>
            <a:fld id="{05B08833-B407-3E4C-BDEA-955ACE8F1EA8}" type="slidenum">
              <a:rPr lang="en-US" smtClean="0"/>
              <a:pPr/>
              <a:t>13</a:t>
            </a:fld>
            <a:endParaRPr lang="en-US" dirty="0"/>
          </a:p>
        </p:txBody>
      </p:sp>
      <p:sp>
        <p:nvSpPr>
          <p:cNvPr id="4" name="Rettangolo 3">
            <a:extLst>
              <a:ext uri="{FF2B5EF4-FFF2-40B4-BE49-F238E27FC236}">
                <a16:creationId xmlns:a16="http://schemas.microsoft.com/office/drawing/2014/main" id="{4172F846-9A93-4828-9099-6BB1E8F947F4}"/>
              </a:ext>
            </a:extLst>
          </p:cNvPr>
          <p:cNvSpPr/>
          <p:nvPr/>
        </p:nvSpPr>
        <p:spPr>
          <a:xfrm>
            <a:off x="8522440" y="5923740"/>
            <a:ext cx="3275860" cy="307777"/>
          </a:xfrm>
          <a:prstGeom prst="rect">
            <a:avLst/>
          </a:prstGeom>
        </p:spPr>
        <p:txBody>
          <a:bodyPr wrap="square">
            <a:spAutoFit/>
          </a:bodyPr>
          <a:lstStyle/>
          <a:p>
            <a:r>
              <a:rPr lang="it-IT" sz="1400" i="1" dirty="0"/>
              <a:t>Elaborazioni su dati SILER, luglio 2021</a:t>
            </a:r>
          </a:p>
        </p:txBody>
      </p:sp>
      <p:pic>
        <p:nvPicPr>
          <p:cNvPr id="6" name="Immagine 5">
            <a:extLst>
              <a:ext uri="{FF2B5EF4-FFF2-40B4-BE49-F238E27FC236}">
                <a16:creationId xmlns:a16="http://schemas.microsoft.com/office/drawing/2014/main" id="{68908D02-A213-46BA-9369-F66A6C733066}"/>
              </a:ext>
            </a:extLst>
          </p:cNvPr>
          <p:cNvPicPr>
            <a:picLocks noChangeAspect="1"/>
          </p:cNvPicPr>
          <p:nvPr/>
        </p:nvPicPr>
        <p:blipFill>
          <a:blip r:embed="rId2"/>
          <a:stretch>
            <a:fillRect/>
          </a:stretch>
        </p:blipFill>
        <p:spPr>
          <a:xfrm>
            <a:off x="511200" y="1224000"/>
            <a:ext cx="6424803" cy="3486836"/>
          </a:xfrm>
          <a:prstGeom prst="rect">
            <a:avLst/>
          </a:prstGeom>
        </p:spPr>
      </p:pic>
    </p:spTree>
    <p:extLst>
      <p:ext uri="{BB962C8B-B14F-4D97-AF65-F5344CB8AC3E}">
        <p14:creationId xmlns:p14="http://schemas.microsoft.com/office/powerpoint/2010/main" val="4266436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22000" y="-72000"/>
            <a:ext cx="9321334" cy="1077218"/>
          </a:xfrm>
          <a:prstGeom prst="rect">
            <a:avLst/>
          </a:prstGeom>
          <a:noFill/>
        </p:spPr>
        <p:txBody>
          <a:bodyPr wrap="none" rtlCol="0">
            <a:spAutoFit/>
          </a:bodyPr>
          <a:lstStyle/>
          <a:p>
            <a:r>
              <a:rPr lang="it-IT" sz="3200" b="1" dirty="0"/>
              <a:t>La dinamica congiunturale delle posizioni dipendenti</a:t>
            </a:r>
            <a:br>
              <a:rPr lang="it-IT" sz="3200" b="1" dirty="0"/>
            </a:br>
            <a:r>
              <a:rPr lang="it-IT" sz="3200" b="1" dirty="0"/>
              <a:t>per attività economica (dati di dettaglio: luglio 2021)</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5" name="Rettangolo 4"/>
          <p:cNvSpPr/>
          <p:nvPr/>
        </p:nvSpPr>
        <p:spPr>
          <a:xfrm>
            <a:off x="7332955" y="1116968"/>
            <a:ext cx="4465345" cy="4433073"/>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Va sottolineato come la variazione negativa delle posizioni dipendenti nel mese di luglio 2021 paia trarre origine principalmente in agricoltura, nella logistica e nel commercio al dettaglio e all’ingrosso </a:t>
            </a:r>
            <a:r>
              <a:rPr lang="it-IT" sz="1700" dirty="0">
                <a:latin typeface="Calibri" panose="020F0502020204030204" pitchFamily="34" charset="0"/>
                <a:ea typeface="Calibri" panose="020F0502020204030204" pitchFamily="34" charset="0"/>
                <a:cs typeface="Times New Roman" panose="02020603050405020304" pitchFamily="18" charset="0"/>
              </a:rPr>
              <a:t>(rispettivamente</a:t>
            </a:r>
            <a:br>
              <a:rPr lang="it-IT" sz="1700" dirty="0">
                <a:latin typeface="Calibri" panose="020F0502020204030204" pitchFamily="34" charset="0"/>
                <a:ea typeface="Calibri" panose="020F0502020204030204" pitchFamily="34" charset="0"/>
                <a:cs typeface="Times New Roman" panose="02020603050405020304" pitchFamily="18" charset="0"/>
              </a:rPr>
            </a:br>
            <a:r>
              <a:rPr lang="it-IT" sz="1700" dirty="0">
                <a:latin typeface="Calibri" panose="020F0502020204030204" pitchFamily="34" charset="0"/>
                <a:ea typeface="Calibri" panose="020F0502020204030204" pitchFamily="34" charset="0"/>
                <a:cs typeface="Times New Roman" panose="02020603050405020304" pitchFamily="18" charset="0"/>
              </a:rPr>
              <a:t>-2.403, -2.218 e -1.526 unità)</a:t>
            </a:r>
          </a:p>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Modeste diminuzioni si sono inoltre rilevate per i servizi alle imprese, per l’istruzione e la sanità e i servizi sociali</a:t>
            </a:r>
          </a:p>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L’unico settore attualmente in significativo recupero resta quello dei servizi di alloggio e ristorazione</a:t>
            </a:r>
            <a:r>
              <a:rPr lang="it-IT" sz="1700" dirty="0">
                <a:latin typeface="Calibri" panose="020F0502020204030204" pitchFamily="34" charset="0"/>
                <a:ea typeface="Calibri" panose="020F0502020204030204" pitchFamily="34" charset="0"/>
                <a:cs typeface="Times New Roman" panose="02020603050405020304" pitchFamily="18" charset="0"/>
              </a:rPr>
              <a:t> (3.570 posizioni in più), unitamente alle attività artistiche, sportive, di intrattenimento e divertimento e ad altre attività dei servizi (881 e 436 unità in più)</a:t>
            </a:r>
            <a:endParaRPr lang="it-IT" sz="17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egnaposto numero diapositiva 1">
            <a:extLst>
              <a:ext uri="{FF2B5EF4-FFF2-40B4-BE49-F238E27FC236}">
                <a16:creationId xmlns:a16="http://schemas.microsoft.com/office/drawing/2014/main" id="{13CEE0A8-481E-489D-B7E9-F26C8DE818EA}"/>
              </a:ext>
            </a:extLst>
          </p:cNvPr>
          <p:cNvSpPr>
            <a:spLocks noGrp="1"/>
          </p:cNvSpPr>
          <p:nvPr>
            <p:ph type="sldNum" sz="quarter" idx="12"/>
          </p:nvPr>
        </p:nvSpPr>
        <p:spPr>
          <a:xfrm>
            <a:off x="8953500" y="6222943"/>
            <a:ext cx="2844800" cy="365125"/>
          </a:xfrm>
        </p:spPr>
        <p:txBody>
          <a:bodyPr/>
          <a:lstStyle/>
          <a:p>
            <a:fld id="{05B08833-B407-3E4C-BDEA-955ACE8F1EA8}" type="slidenum">
              <a:rPr lang="en-US" smtClean="0"/>
              <a:pPr/>
              <a:t>14</a:t>
            </a:fld>
            <a:endParaRPr lang="en-US" dirty="0"/>
          </a:p>
        </p:txBody>
      </p:sp>
      <p:sp>
        <p:nvSpPr>
          <p:cNvPr id="4" name="Rettangolo 3">
            <a:extLst>
              <a:ext uri="{FF2B5EF4-FFF2-40B4-BE49-F238E27FC236}">
                <a16:creationId xmlns:a16="http://schemas.microsoft.com/office/drawing/2014/main" id="{4172F846-9A93-4828-9099-6BB1E8F947F4}"/>
              </a:ext>
            </a:extLst>
          </p:cNvPr>
          <p:cNvSpPr/>
          <p:nvPr/>
        </p:nvSpPr>
        <p:spPr>
          <a:xfrm>
            <a:off x="8522440" y="5923740"/>
            <a:ext cx="3275860" cy="307777"/>
          </a:xfrm>
          <a:prstGeom prst="rect">
            <a:avLst/>
          </a:prstGeom>
        </p:spPr>
        <p:txBody>
          <a:bodyPr wrap="square">
            <a:spAutoFit/>
          </a:bodyPr>
          <a:lstStyle/>
          <a:p>
            <a:r>
              <a:rPr lang="it-IT" sz="1400" i="1" dirty="0"/>
              <a:t>Elaborazioni su dati SILER, luglio 2021</a:t>
            </a:r>
          </a:p>
        </p:txBody>
      </p:sp>
      <p:pic>
        <p:nvPicPr>
          <p:cNvPr id="6" name="Immagine 5">
            <a:extLst>
              <a:ext uri="{FF2B5EF4-FFF2-40B4-BE49-F238E27FC236}">
                <a16:creationId xmlns:a16="http://schemas.microsoft.com/office/drawing/2014/main" id="{387F7753-E19B-401B-A2B3-2D50E70F2DAB}"/>
              </a:ext>
            </a:extLst>
          </p:cNvPr>
          <p:cNvPicPr>
            <a:picLocks noChangeAspect="1"/>
          </p:cNvPicPr>
          <p:nvPr/>
        </p:nvPicPr>
        <p:blipFill>
          <a:blip r:embed="rId2"/>
          <a:stretch>
            <a:fillRect/>
          </a:stretch>
        </p:blipFill>
        <p:spPr>
          <a:xfrm>
            <a:off x="522000" y="1034685"/>
            <a:ext cx="5812917" cy="5314874"/>
          </a:xfrm>
          <a:prstGeom prst="rect">
            <a:avLst/>
          </a:prstGeom>
        </p:spPr>
      </p:pic>
    </p:spTree>
    <p:extLst>
      <p:ext uri="{BB962C8B-B14F-4D97-AF65-F5344CB8AC3E}">
        <p14:creationId xmlns:p14="http://schemas.microsoft.com/office/powerpoint/2010/main" val="3090136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15</a:t>
            </a:fld>
            <a:endParaRPr lang="en-US" dirty="0"/>
          </a:p>
        </p:txBody>
      </p:sp>
      <p:sp>
        <p:nvSpPr>
          <p:cNvPr id="3" name="CasellaDiTesto 2"/>
          <p:cNvSpPr txBox="1"/>
          <p:nvPr/>
        </p:nvSpPr>
        <p:spPr>
          <a:xfrm>
            <a:off x="522000" y="-72000"/>
            <a:ext cx="9121215" cy="1077218"/>
          </a:xfrm>
          <a:prstGeom prst="rect">
            <a:avLst/>
          </a:prstGeom>
          <a:noFill/>
        </p:spPr>
        <p:txBody>
          <a:bodyPr wrap="none" rtlCol="0">
            <a:spAutoFit/>
          </a:bodyPr>
          <a:lstStyle/>
          <a:p>
            <a:r>
              <a:rPr lang="it-IT" sz="3200" b="1" dirty="0"/>
              <a:t>La dinamica congiunturale delle posizioni dipendenti</a:t>
            </a:r>
            <a:br>
              <a:rPr lang="it-IT" sz="3200" b="1" dirty="0"/>
            </a:br>
            <a:r>
              <a:rPr lang="it-IT" sz="3200" b="1" dirty="0"/>
              <a:t>per attività economica (numeri indici)</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718036" y="1080000"/>
            <a:ext cx="7273439" cy="646331"/>
          </a:xfrm>
          <a:prstGeom prst="rect">
            <a:avLst/>
          </a:prstGeom>
        </p:spPr>
        <p:txBody>
          <a:bodyPr wrap="square">
            <a:spAutoFit/>
          </a:bodyPr>
          <a:lstStyle/>
          <a:p>
            <a:pPr algn="ctr"/>
            <a:r>
              <a:rPr lang="it-IT" i="1" dirty="0"/>
              <a:t>Posizioni dipendenti in Emilia-Romagna </a:t>
            </a:r>
            <a:r>
              <a:rPr lang="it-IT" baseline="30000" dirty="0"/>
              <a:t>(a) </a:t>
            </a:r>
            <a:r>
              <a:rPr lang="it-IT" i="1" dirty="0"/>
              <a:t>nelle attività extra-agricole</a:t>
            </a:r>
            <a:br>
              <a:rPr lang="it-IT" i="1" dirty="0"/>
            </a:br>
            <a:r>
              <a:rPr lang="it-IT" i="1" dirty="0"/>
              <a:t>(dati destagionalizzati, numeri indici base 31 dicembre 2007 = 0)</a:t>
            </a:r>
          </a:p>
        </p:txBody>
      </p:sp>
      <p:sp>
        <p:nvSpPr>
          <p:cNvPr id="5" name="Rettangolo 4"/>
          <p:cNvSpPr/>
          <p:nvPr/>
        </p:nvSpPr>
        <p:spPr>
          <a:xfrm>
            <a:off x="8371643" y="1116968"/>
            <a:ext cx="3426657" cy="4308295"/>
          </a:xfrm>
          <a:prstGeom prst="rect">
            <a:avLst/>
          </a:prstGeom>
        </p:spPr>
        <p:txBody>
          <a:bodyPr wrap="square">
            <a:spAutoFit/>
          </a:bodyPr>
          <a:lstStyle/>
          <a:p>
            <a:pPr>
              <a:lnSpc>
                <a:spcPct val="107000"/>
              </a:lnSpc>
              <a:spcBef>
                <a:spcPts val="300"/>
              </a:spcBef>
              <a:spcAft>
                <a:spcPts val="300"/>
              </a:spcAft>
            </a:pPr>
            <a:r>
              <a:rPr lang="it-IT" sz="1400" b="1" dirty="0">
                <a:latin typeface="Calibri" panose="020F0502020204030204" pitchFamily="34" charset="0"/>
                <a:ea typeface="Calibri" panose="020F0502020204030204" pitchFamily="34" charset="0"/>
                <a:cs typeface="Times New Roman" panose="02020603050405020304" pitchFamily="18" charset="0"/>
              </a:rPr>
              <a:t>Nota</a:t>
            </a:r>
          </a:p>
          <a:p>
            <a:pPr>
              <a:lnSpc>
                <a:spcPct val="107000"/>
              </a:lnSpc>
              <a:spcBef>
                <a:spcPts val="300"/>
              </a:spcBef>
              <a:spcAft>
                <a:spcPts val="300"/>
              </a:spcAft>
            </a:pPr>
            <a:r>
              <a:rPr lang="it-IT" sz="1400" dirty="0">
                <a:latin typeface="Calibri" panose="020F0502020204030204" pitchFamily="34" charset="0"/>
                <a:ea typeface="Calibri" panose="020F0502020204030204" pitchFamily="34" charset="0"/>
                <a:cs typeface="Times New Roman" panose="02020603050405020304" pitchFamily="18" charset="0"/>
              </a:rPr>
              <a:t>Il sistema delle Comunicazioni obbligatorie (CO) produce dati sui flussi delle attivazioni, trasformazioni e cessazioni dei rapporti di lavoro dipendente ma non produce dati sui livelli delle posizioni lavorative, che sono dati di stock; dalla relazione tra stock e flussi è però possibile derivare indicazioni sulle variazioni (implicite) delle posizioni: per ogni serie storica, partendo da un numero iniziale di posizioni pari a 0, assunto come base di una serie di «numeri indici» riferita ad un determinato giorno (il 31 dicembre 2007 nel presente caso), si può ricostruire, tramite i </a:t>
            </a:r>
            <a:r>
              <a:rPr lang="it-IT" sz="1400" b="1" dirty="0">
                <a:latin typeface="Calibri" panose="020F0502020204030204" pitchFamily="34" charset="0"/>
                <a:ea typeface="Calibri" panose="020F0502020204030204" pitchFamily="34" charset="0"/>
                <a:cs typeface="Times New Roman" panose="02020603050405020304" pitchFamily="18" charset="0"/>
              </a:rPr>
              <a:t>saldi attivazioni-cessazioni cumulati,</a:t>
            </a:r>
            <a:r>
              <a:rPr lang="it-IT" sz="1400" dirty="0">
                <a:latin typeface="Calibri" panose="020F0502020204030204" pitchFamily="34" charset="0"/>
                <a:ea typeface="Calibri" panose="020F0502020204030204" pitchFamily="34" charset="0"/>
                <a:cs typeface="Times New Roman" panose="02020603050405020304" pitchFamily="18" charset="0"/>
              </a:rPr>
              <a:t> l’andamento indicativo delle serie storiche delle posizioni dipendenti, come </a:t>
            </a:r>
            <a:r>
              <a:rPr lang="it-IT" sz="1400" b="1" dirty="0">
                <a:latin typeface="Calibri" panose="020F0502020204030204" pitchFamily="34" charset="0"/>
                <a:ea typeface="Calibri" panose="020F0502020204030204" pitchFamily="34" charset="0"/>
                <a:cs typeface="Times New Roman" panose="02020603050405020304" pitchFamily="18" charset="0"/>
              </a:rPr>
              <a:t>numeri indici a base fissa di «pseudo-stock»</a:t>
            </a:r>
          </a:p>
        </p:txBody>
      </p:sp>
      <p:sp>
        <p:nvSpPr>
          <p:cNvPr id="12" name="CasellaDiTesto 11">
            <a:extLst>
              <a:ext uri="{FF2B5EF4-FFF2-40B4-BE49-F238E27FC236}">
                <a16:creationId xmlns:a16="http://schemas.microsoft.com/office/drawing/2014/main" id="{5D6EA36F-6482-4614-9C3A-E23C7CB24155}"/>
              </a:ext>
            </a:extLst>
          </p:cNvPr>
          <p:cNvSpPr txBox="1"/>
          <p:nvPr/>
        </p:nvSpPr>
        <p:spPr>
          <a:xfrm>
            <a:off x="3047260" y="3246553"/>
            <a:ext cx="6094520" cy="369332"/>
          </a:xfrm>
          <a:prstGeom prst="rect">
            <a:avLst/>
          </a:prstGeom>
          <a:noFill/>
        </p:spPr>
        <p:txBody>
          <a:bodyPr wrap="square">
            <a:spAutoFit/>
          </a:bodyPr>
          <a:lstStyle/>
          <a:p>
            <a:endParaRPr lang="it-IT" dirty="0"/>
          </a:p>
        </p:txBody>
      </p:sp>
      <p:sp>
        <p:nvSpPr>
          <p:cNvPr id="18" name="CasellaDiTesto 17">
            <a:extLst>
              <a:ext uri="{FF2B5EF4-FFF2-40B4-BE49-F238E27FC236}">
                <a16:creationId xmlns:a16="http://schemas.microsoft.com/office/drawing/2014/main" id="{A5D05902-558E-4A55-83FE-51497C8359EB}"/>
              </a:ext>
            </a:extLst>
          </p:cNvPr>
          <p:cNvSpPr txBox="1"/>
          <p:nvPr/>
        </p:nvSpPr>
        <p:spPr>
          <a:xfrm>
            <a:off x="520700" y="5623355"/>
            <a:ext cx="6496236" cy="261610"/>
          </a:xfrm>
          <a:prstGeom prst="rect">
            <a:avLst/>
          </a:prstGeom>
          <a:noFill/>
        </p:spPr>
        <p:txBody>
          <a:bodyPr wrap="square">
            <a:spAutoFit/>
          </a:bodyPr>
          <a:lstStyle/>
          <a:p>
            <a:r>
              <a:rPr lang="it-IT" sz="1100" dirty="0"/>
              <a:t>(a) escluse le attività svolte da famiglie e convivenze (lavoro domestico) ed escluso il lavoro intermittente</a:t>
            </a:r>
          </a:p>
        </p:txBody>
      </p:sp>
      <p:sp>
        <p:nvSpPr>
          <p:cNvPr id="7" name="Rettangolo 6">
            <a:extLst>
              <a:ext uri="{FF2B5EF4-FFF2-40B4-BE49-F238E27FC236}">
                <a16:creationId xmlns:a16="http://schemas.microsoft.com/office/drawing/2014/main" id="{EC63F9A8-1ED4-4808-90F5-62F04AA9E23B}"/>
              </a:ext>
            </a:extLst>
          </p:cNvPr>
          <p:cNvSpPr/>
          <p:nvPr/>
        </p:nvSpPr>
        <p:spPr>
          <a:xfrm>
            <a:off x="8522440" y="5923740"/>
            <a:ext cx="3275860" cy="307777"/>
          </a:xfrm>
          <a:prstGeom prst="rect">
            <a:avLst/>
          </a:prstGeom>
        </p:spPr>
        <p:txBody>
          <a:bodyPr wrap="square">
            <a:spAutoFit/>
          </a:bodyPr>
          <a:lstStyle/>
          <a:p>
            <a:r>
              <a:rPr lang="it-IT" sz="1400" i="1" dirty="0"/>
              <a:t>Elaborazioni su dati SILER, luglio 2021</a:t>
            </a:r>
          </a:p>
        </p:txBody>
      </p:sp>
      <p:pic>
        <p:nvPicPr>
          <p:cNvPr id="8" name="Immagine 7">
            <a:extLst>
              <a:ext uri="{FF2B5EF4-FFF2-40B4-BE49-F238E27FC236}">
                <a16:creationId xmlns:a16="http://schemas.microsoft.com/office/drawing/2014/main" id="{8AAB0615-EBB3-4C6F-B441-A1FFBFE577FB}"/>
              </a:ext>
            </a:extLst>
          </p:cNvPr>
          <p:cNvPicPr>
            <a:picLocks noChangeAspect="1"/>
          </p:cNvPicPr>
          <p:nvPr/>
        </p:nvPicPr>
        <p:blipFill>
          <a:blip r:embed="rId2"/>
          <a:stretch>
            <a:fillRect/>
          </a:stretch>
        </p:blipFill>
        <p:spPr>
          <a:xfrm>
            <a:off x="511200" y="1735200"/>
            <a:ext cx="7560564" cy="3910584"/>
          </a:xfrm>
          <a:prstGeom prst="rect">
            <a:avLst/>
          </a:prstGeom>
        </p:spPr>
      </p:pic>
    </p:spTree>
    <p:extLst>
      <p:ext uri="{BB962C8B-B14F-4D97-AF65-F5344CB8AC3E}">
        <p14:creationId xmlns:p14="http://schemas.microsoft.com/office/powerpoint/2010/main" val="4111431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16</a:t>
            </a:fld>
            <a:endParaRPr lang="en-US" dirty="0"/>
          </a:p>
        </p:txBody>
      </p:sp>
      <p:sp>
        <p:nvSpPr>
          <p:cNvPr id="3" name="CasellaDiTesto 2"/>
          <p:cNvSpPr txBox="1"/>
          <p:nvPr/>
        </p:nvSpPr>
        <p:spPr>
          <a:xfrm>
            <a:off x="522000" y="-72000"/>
            <a:ext cx="11365997" cy="1077218"/>
          </a:xfrm>
          <a:prstGeom prst="rect">
            <a:avLst/>
          </a:prstGeom>
          <a:noFill/>
        </p:spPr>
        <p:txBody>
          <a:bodyPr wrap="none" rtlCol="0">
            <a:spAutoFit/>
          </a:bodyPr>
          <a:lstStyle/>
          <a:p>
            <a:r>
              <a:rPr lang="it-IT" sz="3200" b="1" dirty="0"/>
              <a:t>Nell’industria e nei servizi le assunzioni si attestano ormai intorno</a:t>
            </a:r>
            <a:br>
              <a:rPr lang="it-IT" sz="3200" b="1" dirty="0"/>
            </a:br>
            <a:r>
              <a:rPr lang="it-IT" sz="3200" b="1" dirty="0"/>
              <a:t>ai livelli «pre-lockdown», ma restano problemi per l’agricoltura</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752332" y="1080000"/>
            <a:ext cx="7096430" cy="646331"/>
          </a:xfrm>
          <a:prstGeom prst="rect">
            <a:avLst/>
          </a:prstGeom>
        </p:spPr>
        <p:txBody>
          <a:bodyPr wrap="none">
            <a:spAutoFit/>
          </a:bodyPr>
          <a:lstStyle/>
          <a:p>
            <a:pPr algn="ctr"/>
            <a:r>
              <a:rPr lang="it-IT" i="1" dirty="0"/>
              <a:t>Attivazioni dei rapporti di lavoro dipendente nell’industria </a:t>
            </a:r>
            <a:r>
              <a:rPr lang="it-IT" baseline="30000" dirty="0"/>
              <a:t>(a) </a:t>
            </a:r>
            <a:r>
              <a:rPr lang="it-IT" i="1" dirty="0"/>
              <a:t>e nei servizi</a:t>
            </a:r>
            <a:r>
              <a:rPr lang="it-IT" i="1" baseline="30000" dirty="0"/>
              <a:t> </a:t>
            </a:r>
            <a:r>
              <a:rPr lang="it-IT" baseline="30000" dirty="0"/>
              <a:t>(b)</a:t>
            </a:r>
            <a:br>
              <a:rPr lang="it-IT" i="1" dirty="0"/>
            </a:br>
            <a:r>
              <a:rPr lang="it-IT" i="1" dirty="0"/>
              <a:t>in Emilia-Romagna (dati destagionalizzati)</a:t>
            </a:r>
          </a:p>
        </p:txBody>
      </p:sp>
      <p:sp>
        <p:nvSpPr>
          <p:cNvPr id="5" name="Rettangolo 4"/>
          <p:cNvSpPr/>
          <p:nvPr/>
        </p:nvSpPr>
        <p:spPr>
          <a:xfrm>
            <a:off x="8489576" y="1116968"/>
            <a:ext cx="3308724" cy="4652492"/>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dirty="0">
                <a:latin typeface="Calibri" panose="020F0502020204030204" pitchFamily="34" charset="0"/>
                <a:ea typeface="Calibri" panose="020F0502020204030204" pitchFamily="34" charset="0"/>
                <a:cs typeface="Times New Roman" panose="02020603050405020304" pitchFamily="18" charset="0"/>
              </a:rPr>
              <a:t>I dati destagionalizzati possono essere confrontati fra qualsiasi mese dell’anno: </a:t>
            </a:r>
            <a:r>
              <a:rPr lang="it-IT" sz="1700" b="1" dirty="0">
                <a:latin typeface="Calibri" panose="020F0502020204030204" pitchFamily="34" charset="0"/>
                <a:ea typeface="Calibri" panose="020F0502020204030204" pitchFamily="34" charset="0"/>
                <a:cs typeface="Times New Roman" panose="02020603050405020304" pitchFamily="18" charset="0"/>
              </a:rPr>
              <a:t>nel mese di luglio 2021 le attivazioni dei rapporti di lavoro </a:t>
            </a:r>
            <a:r>
              <a:rPr lang="it-IT" sz="1700" b="1" dirty="0">
                <a:latin typeface="Calibri" panose="020F0502020204030204" pitchFamily="34" charset="0"/>
              </a:rPr>
              <a:t>nei servizi </a:t>
            </a:r>
            <a:r>
              <a:rPr lang="it-IT" sz="1700" b="1" dirty="0">
                <a:latin typeface="Calibri" panose="020F0502020204030204" pitchFamily="34" charset="0"/>
                <a:ea typeface="Calibri" panose="020F0502020204030204" pitchFamily="34" charset="0"/>
                <a:cs typeface="Times New Roman" panose="02020603050405020304" pitchFamily="18" charset="0"/>
              </a:rPr>
              <a:t>si attestano al </a:t>
            </a:r>
            <a:r>
              <a:rPr lang="it-IT" sz="1700" b="1" dirty="0">
                <a:latin typeface="Calibri" panose="020F0502020204030204" pitchFamily="34" charset="0"/>
              </a:rPr>
              <a:t>97,1%</a:t>
            </a:r>
            <a:r>
              <a:rPr lang="it-IT" sz="1800" b="1" i="0" u="none" strike="noStrike" dirty="0">
                <a:effectLst/>
                <a:latin typeface="Calibri" panose="020F0502020204030204" pitchFamily="34" charset="0"/>
              </a:rPr>
              <a:t> </a:t>
            </a:r>
            <a:r>
              <a:rPr lang="it-IT" sz="1700" b="1" i="0" u="none" strike="noStrike" dirty="0">
                <a:effectLst/>
                <a:latin typeface="Calibri" panose="020F0502020204030204" pitchFamily="34" charset="0"/>
              </a:rPr>
              <a:t>del livello registrato </a:t>
            </a:r>
            <a:r>
              <a:rPr lang="it-IT" sz="1700" b="1" dirty="0">
                <a:latin typeface="Calibri" panose="020F0502020204030204" pitchFamily="34" charset="0"/>
              </a:rPr>
              <a:t>a febbraio 2020 (cioè prima </a:t>
            </a:r>
            <a:r>
              <a:rPr lang="it-IT" sz="1700" b="1" i="0" u="none" strike="noStrike" dirty="0">
                <a:effectLst/>
                <a:latin typeface="Calibri" panose="020F0502020204030204" pitchFamily="34" charset="0"/>
              </a:rPr>
              <a:t>del «lockdown»), mentre quelle </a:t>
            </a:r>
            <a:r>
              <a:rPr lang="it-IT" sz="1700" b="1" dirty="0">
                <a:latin typeface="Calibri" panose="020F0502020204030204" pitchFamily="34" charset="0"/>
                <a:ea typeface="Calibri" panose="020F0502020204030204" pitchFamily="34" charset="0"/>
                <a:cs typeface="Times New Roman" panose="02020603050405020304" pitchFamily="18" charset="0"/>
              </a:rPr>
              <a:t>nell’industria al </a:t>
            </a:r>
            <a:r>
              <a:rPr lang="it-IT" sz="1700" b="1" i="0" u="none" strike="noStrike" dirty="0">
                <a:effectLst/>
                <a:latin typeface="Calibri" panose="020F0502020204030204" pitchFamily="34" charset="0"/>
              </a:rPr>
              <a:t>106,7%; ma in agricoltura tale rapporto è attualmente al 79,8%</a:t>
            </a:r>
          </a:p>
          <a:p>
            <a:pPr marL="285750" indent="-285750">
              <a:lnSpc>
                <a:spcPct val="107000"/>
              </a:lnSpc>
              <a:spcBef>
                <a:spcPts val="300"/>
              </a:spcBef>
              <a:spcAft>
                <a:spcPts val="300"/>
              </a:spcAft>
              <a:buFont typeface="Wingdings" panose="05000000000000000000" pitchFamily="2" charset="2"/>
              <a:buChar char="§"/>
            </a:pPr>
            <a:r>
              <a:rPr lang="it-IT" sz="1700" dirty="0">
                <a:latin typeface="Calibri" panose="020F0502020204030204" pitchFamily="34" charset="0"/>
              </a:rPr>
              <a:t>Tale ritorno sui livelli anteriori al «lockdown» è stato graduale per l’industria, mentre per i servizi risente maggiormente delle turbolenze del mercato</a:t>
            </a:r>
          </a:p>
        </p:txBody>
      </p:sp>
      <p:sp>
        <p:nvSpPr>
          <p:cNvPr id="18" name="CasellaDiTesto 17">
            <a:extLst>
              <a:ext uri="{FF2B5EF4-FFF2-40B4-BE49-F238E27FC236}">
                <a16:creationId xmlns:a16="http://schemas.microsoft.com/office/drawing/2014/main" id="{A5D05902-558E-4A55-83FE-51497C8359EB}"/>
              </a:ext>
            </a:extLst>
          </p:cNvPr>
          <p:cNvSpPr txBox="1"/>
          <p:nvPr/>
        </p:nvSpPr>
        <p:spPr>
          <a:xfrm>
            <a:off x="541538" y="5623355"/>
            <a:ext cx="7559695" cy="261610"/>
          </a:xfrm>
          <a:prstGeom prst="rect">
            <a:avLst/>
          </a:prstGeom>
          <a:noFill/>
        </p:spPr>
        <p:txBody>
          <a:bodyPr wrap="square">
            <a:spAutoFit/>
          </a:bodyPr>
          <a:lstStyle/>
          <a:p>
            <a:r>
              <a:rPr lang="it-IT" sz="1100" dirty="0"/>
              <a:t>(a) industria in senso stretto e costruzioni; (b) commercio, alberghi e ristoranti e altre attività dei servizi </a:t>
            </a:r>
          </a:p>
        </p:txBody>
      </p:sp>
      <p:sp>
        <p:nvSpPr>
          <p:cNvPr id="7" name="Rettangolo 6">
            <a:extLst>
              <a:ext uri="{FF2B5EF4-FFF2-40B4-BE49-F238E27FC236}">
                <a16:creationId xmlns:a16="http://schemas.microsoft.com/office/drawing/2014/main" id="{E9BF1634-7D4E-4EF0-B626-563A08151EDD}"/>
              </a:ext>
            </a:extLst>
          </p:cNvPr>
          <p:cNvSpPr/>
          <p:nvPr/>
        </p:nvSpPr>
        <p:spPr>
          <a:xfrm>
            <a:off x="8522440" y="5923740"/>
            <a:ext cx="3275860" cy="307777"/>
          </a:xfrm>
          <a:prstGeom prst="rect">
            <a:avLst/>
          </a:prstGeom>
        </p:spPr>
        <p:txBody>
          <a:bodyPr wrap="square">
            <a:spAutoFit/>
          </a:bodyPr>
          <a:lstStyle/>
          <a:p>
            <a:r>
              <a:rPr lang="it-IT" sz="1400" i="1" dirty="0"/>
              <a:t>Elaborazioni su dati SILER, luglio 2021</a:t>
            </a:r>
          </a:p>
        </p:txBody>
      </p:sp>
      <p:pic>
        <p:nvPicPr>
          <p:cNvPr id="4" name="Immagine 3">
            <a:extLst>
              <a:ext uri="{FF2B5EF4-FFF2-40B4-BE49-F238E27FC236}">
                <a16:creationId xmlns:a16="http://schemas.microsoft.com/office/drawing/2014/main" id="{8678C4AF-19F2-4AA2-BF6E-F7ED3DCE4136}"/>
              </a:ext>
            </a:extLst>
          </p:cNvPr>
          <p:cNvPicPr>
            <a:picLocks noChangeAspect="1"/>
          </p:cNvPicPr>
          <p:nvPr/>
        </p:nvPicPr>
        <p:blipFill>
          <a:blip r:embed="rId2"/>
          <a:stretch>
            <a:fillRect/>
          </a:stretch>
        </p:blipFill>
        <p:spPr>
          <a:xfrm>
            <a:off x="511200" y="1735200"/>
            <a:ext cx="7560564" cy="3910584"/>
          </a:xfrm>
          <a:prstGeom prst="rect">
            <a:avLst/>
          </a:prstGeom>
        </p:spPr>
      </p:pic>
    </p:spTree>
    <p:extLst>
      <p:ext uri="{BB962C8B-B14F-4D97-AF65-F5344CB8AC3E}">
        <p14:creationId xmlns:p14="http://schemas.microsoft.com/office/powerpoint/2010/main" val="3764915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7" name="Segnaposto numero diapositiva 1">
            <a:extLst>
              <a:ext uri="{FF2B5EF4-FFF2-40B4-BE49-F238E27FC236}">
                <a16:creationId xmlns:a16="http://schemas.microsoft.com/office/drawing/2014/main" id="{13CEE0A8-481E-489D-B7E9-F26C8DE818EA}"/>
              </a:ext>
            </a:extLst>
          </p:cNvPr>
          <p:cNvSpPr>
            <a:spLocks noGrp="1"/>
          </p:cNvSpPr>
          <p:nvPr>
            <p:ph type="sldNum" sz="quarter" idx="12"/>
          </p:nvPr>
        </p:nvSpPr>
        <p:spPr>
          <a:xfrm>
            <a:off x="8953500" y="6222943"/>
            <a:ext cx="2844800" cy="365125"/>
          </a:xfrm>
        </p:spPr>
        <p:txBody>
          <a:bodyPr/>
          <a:lstStyle/>
          <a:p>
            <a:fld id="{05B08833-B407-3E4C-BDEA-955ACE8F1EA8}" type="slidenum">
              <a:rPr lang="en-US" smtClean="0"/>
              <a:pPr/>
              <a:t>17</a:t>
            </a:fld>
            <a:endParaRPr lang="en-US" dirty="0"/>
          </a:p>
        </p:txBody>
      </p:sp>
      <p:sp>
        <p:nvSpPr>
          <p:cNvPr id="2" name="CasellaDiTesto 1">
            <a:extLst>
              <a:ext uri="{FF2B5EF4-FFF2-40B4-BE49-F238E27FC236}">
                <a16:creationId xmlns:a16="http://schemas.microsoft.com/office/drawing/2014/main" id="{0C683116-1DA1-4E2D-B465-51BA3B2A9B9D}"/>
              </a:ext>
            </a:extLst>
          </p:cNvPr>
          <p:cNvSpPr txBox="1"/>
          <p:nvPr/>
        </p:nvSpPr>
        <p:spPr>
          <a:xfrm>
            <a:off x="522000" y="-72000"/>
            <a:ext cx="11216725" cy="1077218"/>
          </a:xfrm>
          <a:prstGeom prst="rect">
            <a:avLst/>
          </a:prstGeom>
          <a:noFill/>
        </p:spPr>
        <p:txBody>
          <a:bodyPr wrap="none" rtlCol="0">
            <a:spAutoFit/>
          </a:bodyPr>
          <a:lstStyle/>
          <a:p>
            <a:r>
              <a:rPr lang="it-IT" sz="3200" b="1" dirty="0"/>
              <a:t>La dinamica tendenziale delle posizioni dipendenti per tipologia</a:t>
            </a:r>
            <a:br>
              <a:rPr lang="it-IT" sz="3200" b="1" dirty="0"/>
            </a:br>
            <a:r>
              <a:rPr lang="it-IT" sz="3200" b="1" dirty="0"/>
              <a:t>contrattuale e per attività economica (agosto 2020-luglio 2021)</a:t>
            </a:r>
          </a:p>
        </p:txBody>
      </p:sp>
      <p:sp>
        <p:nvSpPr>
          <p:cNvPr id="8" name="Rettangolo 7">
            <a:extLst>
              <a:ext uri="{FF2B5EF4-FFF2-40B4-BE49-F238E27FC236}">
                <a16:creationId xmlns:a16="http://schemas.microsoft.com/office/drawing/2014/main" id="{990B9FCD-E704-41AD-A01B-550806EB5C3B}"/>
              </a:ext>
            </a:extLst>
          </p:cNvPr>
          <p:cNvSpPr/>
          <p:nvPr/>
        </p:nvSpPr>
        <p:spPr>
          <a:xfrm>
            <a:off x="7332955" y="1116968"/>
            <a:ext cx="4465345" cy="4636077"/>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Al 31 luglio 2021 si rileverebbe una variazione delle posizioni dipendenti su base annua  pari a 47.381 unità </a:t>
            </a:r>
            <a:r>
              <a:rPr lang="it-IT" sz="1700" dirty="0">
                <a:latin typeface="Calibri" panose="020F0502020204030204" pitchFamily="34" charset="0"/>
                <a:ea typeface="Calibri" panose="020F0502020204030204" pitchFamily="34" charset="0"/>
                <a:cs typeface="Times New Roman" panose="02020603050405020304" pitchFamily="18" charset="0"/>
              </a:rPr>
              <a:t>(calcolata sulle ultime dodici mensilità disponibili)</a:t>
            </a:r>
          </a:p>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Tale indicazione di tendenza, attualmente deducibile dai dati grezzi, non può essere proiettata meccanicamente come bilancio previsivo per l’anno in corso: </a:t>
            </a:r>
            <a:r>
              <a:rPr lang="it-IT" sz="1700" dirty="0">
                <a:latin typeface="Calibri" panose="020F0502020204030204" pitchFamily="34" charset="0"/>
                <a:ea typeface="Calibri" panose="020F0502020204030204" pitchFamily="34" charset="0"/>
                <a:cs typeface="Times New Roman" panose="02020603050405020304" pitchFamily="18" charset="0"/>
              </a:rPr>
              <a:t>tale variazione tendenziale incorpora infatti ancora una crescita sensibile del lavoro a tempo indeterminato (8.568 posizioni in più) che ben difficilmente si potrà realizzare venendo meno il blocco dei licenziamenti e parte degli incentivi alle assunzioni; </a:t>
            </a:r>
            <a:r>
              <a:rPr lang="it-IT" sz="1700" b="1" dirty="0">
                <a:latin typeface="Calibri" panose="020F0502020204030204" pitchFamily="34" charset="0"/>
                <a:ea typeface="Calibri" panose="020F0502020204030204" pitchFamily="34" charset="0"/>
                <a:cs typeface="Times New Roman" panose="02020603050405020304" pitchFamily="18" charset="0"/>
              </a:rPr>
              <a:t>deve infine fare i conti con la modesta crescita effettivamente rilevata nei primi sette mesi del 2021</a:t>
            </a:r>
          </a:p>
        </p:txBody>
      </p:sp>
      <p:sp>
        <p:nvSpPr>
          <p:cNvPr id="3" name="Rettangolo 2">
            <a:extLst>
              <a:ext uri="{FF2B5EF4-FFF2-40B4-BE49-F238E27FC236}">
                <a16:creationId xmlns:a16="http://schemas.microsoft.com/office/drawing/2014/main" id="{F2627371-3E1B-4ECD-A4E7-B2AC4091E7C0}"/>
              </a:ext>
            </a:extLst>
          </p:cNvPr>
          <p:cNvSpPr/>
          <p:nvPr/>
        </p:nvSpPr>
        <p:spPr>
          <a:xfrm>
            <a:off x="8522440" y="5923740"/>
            <a:ext cx="3275860" cy="307777"/>
          </a:xfrm>
          <a:prstGeom prst="rect">
            <a:avLst/>
          </a:prstGeom>
        </p:spPr>
        <p:txBody>
          <a:bodyPr wrap="square">
            <a:spAutoFit/>
          </a:bodyPr>
          <a:lstStyle/>
          <a:p>
            <a:r>
              <a:rPr lang="it-IT" sz="1400" i="1" dirty="0"/>
              <a:t>Elaborazioni su dati SILER, luglio 2021</a:t>
            </a:r>
          </a:p>
        </p:txBody>
      </p:sp>
      <p:pic>
        <p:nvPicPr>
          <p:cNvPr id="5" name="Immagine 4">
            <a:extLst>
              <a:ext uri="{FF2B5EF4-FFF2-40B4-BE49-F238E27FC236}">
                <a16:creationId xmlns:a16="http://schemas.microsoft.com/office/drawing/2014/main" id="{F7B7EB17-D671-4275-9C00-D567663FF877}"/>
              </a:ext>
            </a:extLst>
          </p:cNvPr>
          <p:cNvPicPr>
            <a:picLocks noChangeAspect="1"/>
          </p:cNvPicPr>
          <p:nvPr/>
        </p:nvPicPr>
        <p:blipFill>
          <a:blip r:embed="rId2"/>
          <a:stretch>
            <a:fillRect/>
          </a:stretch>
        </p:blipFill>
        <p:spPr>
          <a:xfrm>
            <a:off x="511200" y="1224000"/>
            <a:ext cx="6424803" cy="4845406"/>
          </a:xfrm>
          <a:prstGeom prst="rect">
            <a:avLst/>
          </a:prstGeom>
        </p:spPr>
      </p:pic>
    </p:spTree>
    <p:extLst>
      <p:ext uri="{BB962C8B-B14F-4D97-AF65-F5344CB8AC3E}">
        <p14:creationId xmlns:p14="http://schemas.microsoft.com/office/powerpoint/2010/main" val="3238723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18</a:t>
            </a:fld>
            <a:endParaRPr lang="en-US" dirty="0"/>
          </a:p>
        </p:txBody>
      </p:sp>
      <p:sp>
        <p:nvSpPr>
          <p:cNvPr id="3" name="CasellaDiTesto 2"/>
          <p:cNvSpPr txBox="1"/>
          <p:nvPr/>
        </p:nvSpPr>
        <p:spPr>
          <a:xfrm>
            <a:off x="522000" y="-72000"/>
            <a:ext cx="10667279" cy="1077218"/>
          </a:xfrm>
          <a:prstGeom prst="rect">
            <a:avLst/>
          </a:prstGeom>
          <a:noFill/>
        </p:spPr>
        <p:txBody>
          <a:bodyPr wrap="none" rtlCol="0">
            <a:spAutoFit/>
          </a:bodyPr>
          <a:lstStyle/>
          <a:p>
            <a:r>
              <a:rPr lang="it-IT" sz="3200" b="1" dirty="0"/>
              <a:t>Il «bilancio di genere» nei primi sette mesi del 2021: crescono</a:t>
            </a:r>
            <a:br>
              <a:rPr lang="it-IT" sz="3200" b="1" dirty="0"/>
            </a:br>
            <a:r>
              <a:rPr lang="it-IT" sz="3200" b="1" dirty="0"/>
              <a:t>le posizioni dipendenti femminili nel terziario commerciale</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669213" y="1080000"/>
            <a:ext cx="7140737" cy="646331"/>
          </a:xfrm>
          <a:prstGeom prst="rect">
            <a:avLst/>
          </a:prstGeom>
        </p:spPr>
        <p:txBody>
          <a:bodyPr wrap="square">
            <a:spAutoFit/>
          </a:bodyPr>
          <a:lstStyle/>
          <a:p>
            <a:pPr algn="ctr"/>
            <a:r>
              <a:rPr lang="it-IT" i="1" dirty="0"/>
              <a:t>Saldo attivazioni-cessazioni nel periodo gennaio-luglio 2021 in Emilia-Romagna </a:t>
            </a:r>
            <a:r>
              <a:rPr lang="it-IT" baseline="30000" dirty="0"/>
              <a:t>(a) </a:t>
            </a:r>
            <a:r>
              <a:rPr lang="it-IT" i="1" dirty="0"/>
              <a:t>per attività economica e genere (dati destagionalizzati)</a:t>
            </a:r>
          </a:p>
        </p:txBody>
      </p:sp>
      <p:sp>
        <p:nvSpPr>
          <p:cNvPr id="5" name="Rettangolo 4"/>
          <p:cNvSpPr/>
          <p:nvPr/>
        </p:nvSpPr>
        <p:spPr>
          <a:xfrm>
            <a:off x="8489576" y="1116968"/>
            <a:ext cx="3308724" cy="4356129"/>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Nei primi sette mesi del 2021 su 16.379 posizioni dipendenti create 11.725 (il 71,6% del totale) sono state ricoperte da donne </a:t>
            </a:r>
            <a:r>
              <a:rPr lang="it-IT" sz="1700" dirty="0">
                <a:latin typeface="Calibri" panose="020F0502020204030204" pitchFamily="34" charset="0"/>
                <a:ea typeface="Calibri" panose="020F0502020204030204" pitchFamily="34" charset="0"/>
                <a:cs typeface="Times New Roman" panose="02020603050405020304" pitchFamily="18" charset="0"/>
              </a:rPr>
              <a:t>(dati destagionalizzati)</a:t>
            </a:r>
          </a:p>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rPr>
              <a:t>La componente femminile si è avvantaggiata in particolare della crescita delle posizioni dipendenti nel commercio e negli alberghi e ristoranti (9.197 unità in più) </a:t>
            </a:r>
            <a:r>
              <a:rPr lang="it-IT" sz="1700" dirty="0">
                <a:latin typeface="Calibri" panose="020F0502020204030204" pitchFamily="34" charset="0"/>
              </a:rPr>
              <a:t>e, in misura minore, nell’industria in senso stretto e nelle altre attività dei servizi (rispettivamente 1.753 e 1.598 unità in più)</a:t>
            </a:r>
            <a:endParaRPr lang="it-IT" sz="1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a:extLst>
              <a:ext uri="{FF2B5EF4-FFF2-40B4-BE49-F238E27FC236}">
                <a16:creationId xmlns:a16="http://schemas.microsoft.com/office/drawing/2014/main" id="{E03D6A73-05D1-48B5-B6BA-75A5EA0996E7}"/>
              </a:ext>
            </a:extLst>
          </p:cNvPr>
          <p:cNvSpPr/>
          <p:nvPr/>
        </p:nvSpPr>
        <p:spPr>
          <a:xfrm>
            <a:off x="8522440" y="5923740"/>
            <a:ext cx="3275860" cy="307777"/>
          </a:xfrm>
          <a:prstGeom prst="rect">
            <a:avLst/>
          </a:prstGeom>
        </p:spPr>
        <p:txBody>
          <a:bodyPr wrap="square">
            <a:spAutoFit/>
          </a:bodyPr>
          <a:lstStyle/>
          <a:p>
            <a:r>
              <a:rPr lang="it-IT" sz="1400" i="1" dirty="0"/>
              <a:t>Elaborazioni su dati SILER, luglio 2021</a:t>
            </a:r>
          </a:p>
        </p:txBody>
      </p:sp>
      <p:sp>
        <p:nvSpPr>
          <p:cNvPr id="11" name="CasellaDiTesto 10">
            <a:extLst>
              <a:ext uri="{FF2B5EF4-FFF2-40B4-BE49-F238E27FC236}">
                <a16:creationId xmlns:a16="http://schemas.microsoft.com/office/drawing/2014/main" id="{5C500CD4-2BC7-4CC7-943B-BC2FCDEFE02C}"/>
              </a:ext>
            </a:extLst>
          </p:cNvPr>
          <p:cNvSpPr txBox="1"/>
          <p:nvPr/>
        </p:nvSpPr>
        <p:spPr>
          <a:xfrm>
            <a:off x="520699" y="5654653"/>
            <a:ext cx="7429145" cy="261610"/>
          </a:xfrm>
          <a:prstGeom prst="rect">
            <a:avLst/>
          </a:prstGeom>
          <a:noFill/>
        </p:spPr>
        <p:txBody>
          <a:bodyPr wrap="square">
            <a:spAutoFit/>
          </a:bodyPr>
          <a:lstStyle/>
          <a:p>
            <a:r>
              <a:rPr lang="it-IT" sz="1100" dirty="0"/>
              <a:t>(a) nel totale economia, escluse le attività svolte da famiglie e convivenze (lavoro domestico) ed escluso il lavoro intermittente</a:t>
            </a:r>
          </a:p>
        </p:txBody>
      </p:sp>
      <p:pic>
        <p:nvPicPr>
          <p:cNvPr id="4" name="Immagine 3">
            <a:extLst>
              <a:ext uri="{FF2B5EF4-FFF2-40B4-BE49-F238E27FC236}">
                <a16:creationId xmlns:a16="http://schemas.microsoft.com/office/drawing/2014/main" id="{A0A8CB46-6870-4423-88E3-015989A3DE78}"/>
              </a:ext>
            </a:extLst>
          </p:cNvPr>
          <p:cNvPicPr>
            <a:picLocks noChangeAspect="1"/>
          </p:cNvPicPr>
          <p:nvPr/>
        </p:nvPicPr>
        <p:blipFill>
          <a:blip r:embed="rId2"/>
          <a:stretch>
            <a:fillRect/>
          </a:stretch>
        </p:blipFill>
        <p:spPr>
          <a:xfrm>
            <a:off x="511200" y="1735200"/>
            <a:ext cx="7438644" cy="3910584"/>
          </a:xfrm>
          <a:prstGeom prst="rect">
            <a:avLst/>
          </a:prstGeom>
        </p:spPr>
      </p:pic>
    </p:spTree>
    <p:extLst>
      <p:ext uri="{BB962C8B-B14F-4D97-AF65-F5344CB8AC3E}">
        <p14:creationId xmlns:p14="http://schemas.microsoft.com/office/powerpoint/2010/main" val="3444614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r>
              <a:rPr lang="en-US" dirty="0"/>
              <a:t> </a:t>
            </a:r>
            <a:fld id="{05B08833-B407-3E4C-BDEA-955ACE8F1EA8}" type="slidenum">
              <a:rPr lang="en-US" smtClean="0"/>
              <a:pPr/>
              <a:t>19</a:t>
            </a:fld>
            <a:endParaRPr lang="en-US" dirty="0"/>
          </a:p>
        </p:txBody>
      </p:sp>
      <p:sp>
        <p:nvSpPr>
          <p:cNvPr id="3" name="CasellaDiTesto 2"/>
          <p:cNvSpPr txBox="1"/>
          <p:nvPr/>
        </p:nvSpPr>
        <p:spPr>
          <a:xfrm>
            <a:off x="522000" y="-72000"/>
            <a:ext cx="11003077" cy="1077218"/>
          </a:xfrm>
          <a:prstGeom prst="rect">
            <a:avLst/>
          </a:prstGeom>
          <a:noFill/>
        </p:spPr>
        <p:txBody>
          <a:bodyPr wrap="none" rtlCol="0">
            <a:spAutoFit/>
          </a:bodyPr>
          <a:lstStyle/>
          <a:p>
            <a:r>
              <a:rPr lang="it-IT" sz="3200" b="1" dirty="0"/>
              <a:t>Nei primi sette mesi del 2021 il lavoro dipendente è cresciuto</a:t>
            </a:r>
            <a:br>
              <a:rPr lang="it-IT" sz="3200" b="1" dirty="0"/>
            </a:br>
            <a:r>
              <a:rPr lang="it-IT" sz="3200" b="1" dirty="0"/>
              <a:t>maggiormente in provincia di Rimini e nella Città metropolitana</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442010" y="1080000"/>
            <a:ext cx="7595156" cy="646331"/>
          </a:xfrm>
          <a:prstGeom prst="rect">
            <a:avLst/>
          </a:prstGeom>
        </p:spPr>
        <p:txBody>
          <a:bodyPr wrap="none">
            <a:spAutoFit/>
          </a:bodyPr>
          <a:lstStyle/>
          <a:p>
            <a:pPr algn="ctr"/>
            <a:r>
              <a:rPr lang="it-IT" i="1" dirty="0"/>
              <a:t>Saldo attivazioni-cessazioni nel periodo gennaio-luglio 2021 e nel mese di luglio</a:t>
            </a:r>
            <a:br>
              <a:rPr lang="it-IT" i="1" dirty="0"/>
            </a:br>
            <a:r>
              <a:rPr lang="it-IT" i="1" dirty="0"/>
              <a:t>nel totale economia </a:t>
            </a:r>
            <a:r>
              <a:rPr lang="it-IT" baseline="30000" dirty="0"/>
              <a:t>(a)</a:t>
            </a:r>
            <a:r>
              <a:rPr lang="it-IT" i="1" dirty="0"/>
              <a:t> per provincia in Emilia-Romagna (dati destagionalizzati)</a:t>
            </a:r>
          </a:p>
        </p:txBody>
      </p:sp>
      <p:sp>
        <p:nvSpPr>
          <p:cNvPr id="5" name="Rettangolo 4"/>
          <p:cNvSpPr/>
          <p:nvPr/>
        </p:nvSpPr>
        <p:spPr>
          <a:xfrm>
            <a:off x="8105775" y="1108090"/>
            <a:ext cx="3692526" cy="4636077"/>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La crescita </a:t>
            </a:r>
            <a:r>
              <a:rPr lang="it-IT" sz="1700" b="1" dirty="0">
                <a:solidFill>
                  <a:prstClr val="black"/>
                </a:solidFill>
                <a:latin typeface="Calibri" panose="020F0502020204030204" pitchFamily="34" charset="0"/>
              </a:rPr>
              <a:t>del lavoro dipendente, nei primi sette mesi del 2021, si è sostanzialmente concentrata in provincia di Rimini e nella Città metropolitana </a:t>
            </a:r>
            <a:r>
              <a:rPr lang="it-IT" sz="1700" dirty="0">
                <a:solidFill>
                  <a:prstClr val="black"/>
                </a:solidFill>
                <a:latin typeface="Calibri" panose="020F0502020204030204" pitchFamily="34" charset="0"/>
              </a:rPr>
              <a:t>(5.401 e 4.120 posizioni in più); le province più penalizzate risultano invece essere quelle di Ferrara, Parma e Ravenna</a:t>
            </a:r>
          </a:p>
          <a:p>
            <a:pPr marL="285750" indent="-285750">
              <a:lnSpc>
                <a:spcPct val="107000"/>
              </a:lnSpc>
              <a:spcBef>
                <a:spcPts val="300"/>
              </a:spcBef>
              <a:spcAft>
                <a:spcPts val="300"/>
              </a:spcAft>
              <a:buFont typeface="Wingdings" panose="05000000000000000000" pitchFamily="2" charset="2"/>
              <a:buChar char="§"/>
            </a:pPr>
            <a:r>
              <a:rPr lang="it-IT" sz="1700" b="1" dirty="0">
                <a:solidFill>
                  <a:prstClr val="black"/>
                </a:solidFill>
                <a:latin typeface="Calibri" panose="020F0502020204030204" pitchFamily="34" charset="0"/>
              </a:rPr>
              <a:t>La situazione di stallo nella crescita registrata nel mese di luglio </a:t>
            </a:r>
            <a:r>
              <a:rPr lang="it-IT" sz="1700" dirty="0">
                <a:solidFill>
                  <a:prstClr val="black"/>
                </a:solidFill>
                <a:latin typeface="Calibri" panose="020F0502020204030204" pitchFamily="34" charset="0"/>
              </a:rPr>
              <a:t>(che ha fatto peraltro seguito ad un negativo risultato a giugno) </a:t>
            </a:r>
            <a:r>
              <a:rPr lang="it-IT" sz="1700" b="1" dirty="0">
                <a:solidFill>
                  <a:prstClr val="black"/>
                </a:solidFill>
                <a:latin typeface="Calibri" panose="020F0502020204030204" pitchFamily="34" charset="0"/>
              </a:rPr>
              <a:t>ha interessato in pratica tutte le province, </a:t>
            </a:r>
            <a:r>
              <a:rPr lang="it-IT" sz="1700" dirty="0">
                <a:solidFill>
                  <a:prstClr val="black"/>
                </a:solidFill>
                <a:latin typeface="Calibri" panose="020F0502020204030204" pitchFamily="34" charset="0"/>
              </a:rPr>
              <a:t>andando</a:t>
            </a:r>
            <a:r>
              <a:rPr lang="it-IT" sz="1700" b="1" dirty="0">
                <a:solidFill>
                  <a:prstClr val="black"/>
                </a:solidFill>
                <a:latin typeface="Calibri" panose="020F0502020204030204" pitchFamily="34" charset="0"/>
              </a:rPr>
              <a:t> </a:t>
            </a:r>
            <a:r>
              <a:rPr lang="it-IT" sz="1700" dirty="0">
                <a:solidFill>
                  <a:prstClr val="black"/>
                </a:solidFill>
                <a:latin typeface="Calibri" panose="020F0502020204030204" pitchFamily="34" charset="0"/>
              </a:rPr>
              <a:t>a</a:t>
            </a:r>
            <a:r>
              <a:rPr lang="it-IT" sz="1700" b="1" dirty="0">
                <a:solidFill>
                  <a:prstClr val="black"/>
                </a:solidFill>
                <a:latin typeface="Calibri" panose="020F0502020204030204" pitchFamily="34" charset="0"/>
              </a:rPr>
              <a:t> </a:t>
            </a:r>
            <a:r>
              <a:rPr lang="it-IT" sz="1700" dirty="0">
                <a:solidFill>
                  <a:prstClr val="black"/>
                </a:solidFill>
                <a:latin typeface="Calibri" panose="020F0502020204030204" pitchFamily="34" charset="0"/>
              </a:rPr>
              <a:t>ridimensionare lo stock di posizioni recuperate nei primi cinque mesi dell’anno</a:t>
            </a:r>
            <a:endParaRPr lang="it-IT" sz="1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CasellaDiTesto 17">
            <a:extLst>
              <a:ext uri="{FF2B5EF4-FFF2-40B4-BE49-F238E27FC236}">
                <a16:creationId xmlns:a16="http://schemas.microsoft.com/office/drawing/2014/main" id="{A5D05902-558E-4A55-83FE-51497C8359EB}"/>
              </a:ext>
            </a:extLst>
          </p:cNvPr>
          <p:cNvSpPr txBox="1"/>
          <p:nvPr/>
        </p:nvSpPr>
        <p:spPr>
          <a:xfrm>
            <a:off x="520700" y="5613830"/>
            <a:ext cx="6496236" cy="261610"/>
          </a:xfrm>
          <a:prstGeom prst="rect">
            <a:avLst/>
          </a:prstGeom>
          <a:noFill/>
        </p:spPr>
        <p:txBody>
          <a:bodyPr wrap="square">
            <a:spAutoFit/>
          </a:bodyPr>
          <a:lstStyle/>
          <a:p>
            <a:r>
              <a:rPr lang="it-IT" sz="1100" dirty="0"/>
              <a:t>(a) escluse le attività svolte da famiglie e convivenze (lavoro domestico) ed escluso il lavoro intermittente</a:t>
            </a:r>
          </a:p>
        </p:txBody>
      </p:sp>
      <p:sp>
        <p:nvSpPr>
          <p:cNvPr id="7" name="Rettangolo 6">
            <a:extLst>
              <a:ext uri="{FF2B5EF4-FFF2-40B4-BE49-F238E27FC236}">
                <a16:creationId xmlns:a16="http://schemas.microsoft.com/office/drawing/2014/main" id="{33932A11-582B-426C-AA23-1BADE6FAE59F}"/>
              </a:ext>
            </a:extLst>
          </p:cNvPr>
          <p:cNvSpPr/>
          <p:nvPr/>
        </p:nvSpPr>
        <p:spPr>
          <a:xfrm>
            <a:off x="8522440" y="5923740"/>
            <a:ext cx="3275860" cy="307777"/>
          </a:xfrm>
          <a:prstGeom prst="rect">
            <a:avLst/>
          </a:prstGeom>
        </p:spPr>
        <p:txBody>
          <a:bodyPr wrap="square">
            <a:spAutoFit/>
          </a:bodyPr>
          <a:lstStyle/>
          <a:p>
            <a:r>
              <a:rPr lang="it-IT" sz="1400" i="1" dirty="0"/>
              <a:t>Elaborazioni su dati SILER, luglio 2021</a:t>
            </a:r>
          </a:p>
        </p:txBody>
      </p:sp>
      <p:pic>
        <p:nvPicPr>
          <p:cNvPr id="4" name="Immagine 3">
            <a:extLst>
              <a:ext uri="{FF2B5EF4-FFF2-40B4-BE49-F238E27FC236}">
                <a16:creationId xmlns:a16="http://schemas.microsoft.com/office/drawing/2014/main" id="{5DBF7224-1744-4D5B-9C1C-02E89E193A40}"/>
              </a:ext>
            </a:extLst>
          </p:cNvPr>
          <p:cNvPicPr>
            <a:picLocks noChangeAspect="1"/>
          </p:cNvPicPr>
          <p:nvPr/>
        </p:nvPicPr>
        <p:blipFill>
          <a:blip r:embed="rId2"/>
          <a:stretch>
            <a:fillRect/>
          </a:stretch>
        </p:blipFill>
        <p:spPr>
          <a:xfrm>
            <a:off x="511200" y="1735200"/>
            <a:ext cx="7438644" cy="3910584"/>
          </a:xfrm>
          <a:prstGeom prst="rect">
            <a:avLst/>
          </a:prstGeom>
        </p:spPr>
      </p:pic>
    </p:spTree>
    <p:extLst>
      <p:ext uri="{BB962C8B-B14F-4D97-AF65-F5344CB8AC3E}">
        <p14:creationId xmlns:p14="http://schemas.microsoft.com/office/powerpoint/2010/main" val="1247911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2</a:t>
            </a:fld>
            <a:endParaRPr lang="en-US" dirty="0"/>
          </a:p>
        </p:txBody>
      </p:sp>
      <p:sp>
        <p:nvSpPr>
          <p:cNvPr id="3" name="CasellaDiTesto 2"/>
          <p:cNvSpPr txBox="1"/>
          <p:nvPr/>
        </p:nvSpPr>
        <p:spPr>
          <a:xfrm>
            <a:off x="520700" y="327546"/>
            <a:ext cx="1350050" cy="584775"/>
          </a:xfrm>
          <a:prstGeom prst="rect">
            <a:avLst/>
          </a:prstGeom>
          <a:noFill/>
        </p:spPr>
        <p:txBody>
          <a:bodyPr wrap="none" rtlCol="0">
            <a:spAutoFit/>
          </a:bodyPr>
          <a:lstStyle/>
          <a:p>
            <a:r>
              <a:rPr lang="it-IT" sz="3200" b="1" dirty="0"/>
              <a:t>INDICE</a:t>
            </a:r>
          </a:p>
        </p:txBody>
      </p:sp>
      <p:cxnSp>
        <p:nvCxnSpPr>
          <p:cNvPr id="8" name="Connettore diritto 7"/>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491036" y="5099294"/>
            <a:ext cx="11307263" cy="723275"/>
          </a:xfrm>
          <a:prstGeom prst="rect">
            <a:avLst/>
          </a:prstGeom>
          <a:noFill/>
        </p:spPr>
        <p:txBody>
          <a:bodyPr wrap="square" rtlCol="0">
            <a:spAutoFit/>
          </a:bodyPr>
          <a:lstStyle/>
          <a:p>
            <a:pPr>
              <a:spcBef>
                <a:spcPts val="300"/>
              </a:spcBef>
              <a:spcAft>
                <a:spcPts val="300"/>
              </a:spcAft>
            </a:pPr>
            <a:r>
              <a:rPr lang="it-IT" i="1" dirty="0"/>
              <a:t>Nota a cura dell’Agenzia regionale per il lavoro dell’Emilia-Romagna, realizzata con il supporto tecnico di ART-ER.</a:t>
            </a:r>
          </a:p>
          <a:p>
            <a:pPr>
              <a:spcBef>
                <a:spcPts val="300"/>
              </a:spcBef>
              <a:spcAft>
                <a:spcPts val="300"/>
              </a:spcAft>
            </a:pPr>
            <a:r>
              <a:rPr lang="it-IT" i="1" dirty="0"/>
              <a:t>La redazione del report è stata ultimata il 28 settembre 2021. Si autorizza la riproduzione con citazione della fonte.</a:t>
            </a:r>
          </a:p>
        </p:txBody>
      </p:sp>
      <p:sp>
        <p:nvSpPr>
          <p:cNvPr id="4" name="CasellaDiTesto 3"/>
          <p:cNvSpPr txBox="1"/>
          <p:nvPr/>
        </p:nvSpPr>
        <p:spPr>
          <a:xfrm>
            <a:off x="440555" y="1342465"/>
            <a:ext cx="5562100" cy="400110"/>
          </a:xfrm>
          <a:prstGeom prst="rect">
            <a:avLst/>
          </a:prstGeom>
          <a:noFill/>
        </p:spPr>
        <p:txBody>
          <a:bodyPr wrap="none" rtlCol="0">
            <a:spAutoFit/>
          </a:bodyPr>
          <a:lstStyle/>
          <a:p>
            <a:r>
              <a:rPr lang="it-IT" sz="2000" dirty="0"/>
              <a:t>Principali evidenze……………………………………………....3 </a:t>
            </a:r>
          </a:p>
        </p:txBody>
      </p:sp>
      <p:sp>
        <p:nvSpPr>
          <p:cNvPr id="18" name="CasellaDiTesto 17"/>
          <p:cNvSpPr txBox="1"/>
          <p:nvPr/>
        </p:nvSpPr>
        <p:spPr>
          <a:xfrm>
            <a:off x="436472" y="2726601"/>
            <a:ext cx="5636800" cy="707886"/>
          </a:xfrm>
          <a:prstGeom prst="rect">
            <a:avLst/>
          </a:prstGeom>
          <a:solidFill>
            <a:schemeClr val="bg1"/>
          </a:solidFill>
        </p:spPr>
        <p:txBody>
          <a:bodyPr wrap="none" rtlCol="0">
            <a:spAutoFit/>
          </a:bodyPr>
          <a:lstStyle/>
          <a:p>
            <a:r>
              <a:rPr lang="it-IT" sz="2000" dirty="0"/>
              <a:t>2. Ore autorizzate di Cassa integrazione e dei Fondi</a:t>
            </a:r>
          </a:p>
          <a:p>
            <a:r>
              <a:rPr lang="it-IT" sz="2000" dirty="0"/>
              <a:t>di solidarietà nei primi sette mesi del 2021…………20</a:t>
            </a:r>
          </a:p>
        </p:txBody>
      </p:sp>
      <p:sp>
        <p:nvSpPr>
          <p:cNvPr id="19" name="CasellaDiTesto 18"/>
          <p:cNvSpPr txBox="1"/>
          <p:nvPr/>
        </p:nvSpPr>
        <p:spPr>
          <a:xfrm>
            <a:off x="6560739" y="1357610"/>
            <a:ext cx="1150636" cy="400110"/>
          </a:xfrm>
          <a:prstGeom prst="rect">
            <a:avLst/>
          </a:prstGeom>
          <a:noFill/>
        </p:spPr>
        <p:txBody>
          <a:bodyPr wrap="none" rtlCol="0">
            <a:spAutoFit/>
          </a:bodyPr>
          <a:lstStyle/>
          <a:p>
            <a:r>
              <a:rPr lang="it-IT" sz="2000" dirty="0"/>
              <a:t>ALLEGATI</a:t>
            </a:r>
          </a:p>
        </p:txBody>
      </p:sp>
      <p:sp>
        <p:nvSpPr>
          <p:cNvPr id="20" name="CasellaDiTesto 19"/>
          <p:cNvSpPr txBox="1"/>
          <p:nvPr/>
        </p:nvSpPr>
        <p:spPr>
          <a:xfrm>
            <a:off x="6560739" y="1804151"/>
            <a:ext cx="5363037" cy="400110"/>
          </a:xfrm>
          <a:prstGeom prst="rect">
            <a:avLst/>
          </a:prstGeom>
          <a:noFill/>
        </p:spPr>
        <p:txBody>
          <a:bodyPr wrap="square" rtlCol="0">
            <a:spAutoFit/>
          </a:bodyPr>
          <a:lstStyle/>
          <a:p>
            <a:r>
              <a:rPr lang="it-IT" sz="2000" dirty="0"/>
              <a:t>Glossario e note metodologiche……………………...37</a:t>
            </a:r>
          </a:p>
        </p:txBody>
      </p:sp>
      <p:sp>
        <p:nvSpPr>
          <p:cNvPr id="12" name="CasellaDiTesto 11"/>
          <p:cNvSpPr txBox="1"/>
          <p:nvPr/>
        </p:nvSpPr>
        <p:spPr>
          <a:xfrm>
            <a:off x="436728" y="1869242"/>
            <a:ext cx="5638147" cy="707886"/>
          </a:xfrm>
          <a:prstGeom prst="rect">
            <a:avLst/>
          </a:prstGeom>
          <a:noFill/>
        </p:spPr>
        <p:txBody>
          <a:bodyPr wrap="square" rtlCol="0">
            <a:spAutoFit/>
          </a:bodyPr>
          <a:lstStyle/>
          <a:p>
            <a:r>
              <a:rPr lang="it-IT" sz="2000" dirty="0"/>
              <a:t>1. Attivazioni, cessazioni e saldo delle posizioni di </a:t>
            </a:r>
          </a:p>
          <a:p>
            <a:r>
              <a:rPr lang="it-IT" sz="2000" dirty="0"/>
              <a:t>lavoro dipendente nei primi sette mesi del 2021 ...6</a:t>
            </a:r>
          </a:p>
        </p:txBody>
      </p:sp>
      <p:sp>
        <p:nvSpPr>
          <p:cNvPr id="11" name="CasellaDiTesto 10"/>
          <p:cNvSpPr txBox="1"/>
          <p:nvPr/>
        </p:nvSpPr>
        <p:spPr>
          <a:xfrm>
            <a:off x="438075" y="3591478"/>
            <a:ext cx="5564580" cy="707886"/>
          </a:xfrm>
          <a:prstGeom prst="rect">
            <a:avLst/>
          </a:prstGeom>
          <a:solidFill>
            <a:schemeClr val="bg1"/>
          </a:solidFill>
        </p:spPr>
        <p:txBody>
          <a:bodyPr wrap="square" rtlCol="0">
            <a:spAutoFit/>
          </a:bodyPr>
          <a:lstStyle/>
          <a:p>
            <a:r>
              <a:rPr lang="it-IT" sz="2000" dirty="0"/>
              <a:t>3. Stime ISTAT sull’occupazione e disoccupazione dell’Emilia-Romagna nel II trimestre 2021………..…26</a:t>
            </a:r>
          </a:p>
        </p:txBody>
      </p:sp>
    </p:spTree>
    <p:extLst>
      <p:ext uri="{BB962C8B-B14F-4D97-AF65-F5344CB8AC3E}">
        <p14:creationId xmlns:p14="http://schemas.microsoft.com/office/powerpoint/2010/main" val="819137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20</a:t>
            </a:fld>
            <a:endParaRPr lang="en-US" dirty="0"/>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pic>
        <p:nvPicPr>
          <p:cNvPr id="10" name="Picture 3" descr="Agenzia slide1 ppt.jpg"/>
          <p:cNvPicPr>
            <a:picLocks noChangeAspect="1"/>
          </p:cNvPicPr>
          <p:nvPr/>
        </p:nvPicPr>
        <p:blipFill rotWithShape="1">
          <a:blip r:embed="rId2">
            <a:extLst>
              <a:ext uri="{28A0092B-C50C-407E-A947-70E740481C1C}">
                <a14:useLocalDpi xmlns:a14="http://schemas.microsoft.com/office/drawing/2010/main" val="0"/>
              </a:ext>
            </a:extLst>
          </a:blip>
          <a:srcRect l="57478" t="44874"/>
          <a:stretch/>
        </p:blipFill>
        <p:spPr>
          <a:xfrm>
            <a:off x="8005575" y="2183642"/>
            <a:ext cx="3792725" cy="3687691"/>
          </a:xfrm>
          <a:prstGeom prst="rect">
            <a:avLst/>
          </a:prstGeom>
        </p:spPr>
      </p:pic>
      <p:sp>
        <p:nvSpPr>
          <p:cNvPr id="3" name="CasellaDiTesto 2"/>
          <p:cNvSpPr txBox="1"/>
          <p:nvPr/>
        </p:nvSpPr>
        <p:spPr>
          <a:xfrm>
            <a:off x="436728" y="1187355"/>
            <a:ext cx="9490547" cy="2123658"/>
          </a:xfrm>
          <a:prstGeom prst="rect">
            <a:avLst/>
          </a:prstGeom>
          <a:noFill/>
        </p:spPr>
        <p:txBody>
          <a:bodyPr wrap="none" rtlCol="0">
            <a:spAutoFit/>
          </a:bodyPr>
          <a:lstStyle/>
          <a:p>
            <a:r>
              <a:rPr lang="it-IT" sz="4400" b="1" dirty="0"/>
              <a:t>2. Ore autorizzate di Cassa integrazione </a:t>
            </a:r>
          </a:p>
          <a:p>
            <a:r>
              <a:rPr lang="it-IT" sz="4400" b="1" dirty="0"/>
              <a:t>e dei Fondi di solidarietà </a:t>
            </a:r>
          </a:p>
          <a:p>
            <a:r>
              <a:rPr lang="it-IT" sz="4400" b="1" dirty="0"/>
              <a:t>nei primi sette mesi del 2021</a:t>
            </a:r>
          </a:p>
        </p:txBody>
      </p:sp>
    </p:spTree>
    <p:extLst>
      <p:ext uri="{BB962C8B-B14F-4D97-AF65-F5344CB8AC3E}">
        <p14:creationId xmlns:p14="http://schemas.microsoft.com/office/powerpoint/2010/main" val="927411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21</a:t>
            </a:fld>
            <a:endParaRPr lang="en-US" dirty="0"/>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36728" y="429054"/>
            <a:ext cx="10275890" cy="584775"/>
          </a:xfrm>
          <a:prstGeom prst="rect">
            <a:avLst/>
          </a:prstGeom>
          <a:noFill/>
        </p:spPr>
        <p:txBody>
          <a:bodyPr wrap="none" rtlCol="0">
            <a:spAutoFit/>
          </a:bodyPr>
          <a:lstStyle/>
          <a:p>
            <a:r>
              <a:rPr lang="it-IT" sz="3200" b="1" dirty="0"/>
              <a:t>Cassa integrazione e fondi di solidarietà in Emilia-Romagna </a:t>
            </a:r>
          </a:p>
        </p:txBody>
      </p:sp>
      <p:sp>
        <p:nvSpPr>
          <p:cNvPr id="8" name="CasellaDiTesto 7"/>
          <p:cNvSpPr txBox="1"/>
          <p:nvPr/>
        </p:nvSpPr>
        <p:spPr>
          <a:xfrm>
            <a:off x="520700" y="1043569"/>
            <a:ext cx="11277601" cy="369332"/>
          </a:xfrm>
          <a:prstGeom prst="rect">
            <a:avLst/>
          </a:prstGeom>
          <a:noFill/>
        </p:spPr>
        <p:txBody>
          <a:bodyPr wrap="square" rtlCol="0">
            <a:spAutoFit/>
          </a:bodyPr>
          <a:lstStyle/>
          <a:p>
            <a:pPr algn="ctr"/>
            <a:r>
              <a:rPr lang="it-IT" i="1" dirty="0"/>
              <a:t>Ore autorizzate nel periodo gennaio-luglio 2021 in Emilia-Romagna</a:t>
            </a:r>
          </a:p>
        </p:txBody>
      </p:sp>
      <p:sp>
        <p:nvSpPr>
          <p:cNvPr id="14" name="Rettangolo 13"/>
          <p:cNvSpPr/>
          <p:nvPr/>
        </p:nvSpPr>
        <p:spPr>
          <a:xfrm>
            <a:off x="6928185" y="1455438"/>
            <a:ext cx="4870115" cy="4370042"/>
          </a:xfrm>
          <a:prstGeom prst="rect">
            <a:avLst/>
          </a:prstGeom>
          <a:solidFill>
            <a:schemeClr val="bg1"/>
          </a:solidFill>
        </p:spPr>
        <p:txBody>
          <a:bodyPr wrap="square">
            <a:spAutoFit/>
          </a:bodyPr>
          <a:lstStyle/>
          <a:p>
            <a:pPr marL="285750" indent="-285750">
              <a:lnSpc>
                <a:spcPct val="114000"/>
              </a:lnSpc>
              <a:spcBef>
                <a:spcPts val="200"/>
              </a:spcBef>
              <a:spcAft>
                <a:spcPts val="200"/>
              </a:spcAft>
              <a:buFont typeface="Wingdings" panose="05000000000000000000" pitchFamily="2" charset="2"/>
              <a:buChar char="§"/>
            </a:pPr>
            <a:r>
              <a:rPr lang="it-IT" sz="1700" dirty="0"/>
              <a:t>Le ore autorizzate di </a:t>
            </a:r>
            <a:r>
              <a:rPr lang="it-IT" sz="1700" b="1" dirty="0"/>
              <a:t>Cassa integrazione guadagni (CIG) </a:t>
            </a:r>
            <a:r>
              <a:rPr lang="it-IT" sz="1700" dirty="0"/>
              <a:t>e di </a:t>
            </a:r>
            <a:r>
              <a:rPr lang="it-IT" sz="1700" b="1" dirty="0"/>
              <a:t>Fondi</a:t>
            </a:r>
            <a:r>
              <a:rPr lang="it-IT" sz="1700" dirty="0"/>
              <a:t> </a:t>
            </a:r>
            <a:r>
              <a:rPr lang="it-IT" sz="1700" b="1" dirty="0"/>
              <a:t>di solidarietà (FIS) </a:t>
            </a:r>
            <a:r>
              <a:rPr lang="it-IT" sz="1700" dirty="0"/>
              <a:t>in</a:t>
            </a:r>
            <a:r>
              <a:rPr lang="it-IT" sz="1700" b="1" dirty="0"/>
              <a:t> Emilia-Romagna </a:t>
            </a:r>
            <a:r>
              <a:rPr lang="it-IT" sz="1700" dirty="0"/>
              <a:t>nel corso dei </a:t>
            </a:r>
            <a:r>
              <a:rPr lang="it-IT" sz="1700" b="1" dirty="0"/>
              <a:t>primi sette mesi del 2021 </a:t>
            </a:r>
            <a:r>
              <a:rPr lang="it-IT" sz="1700" dirty="0"/>
              <a:t>sono state </a:t>
            </a:r>
            <a:r>
              <a:rPr lang="it-IT" sz="1700" b="1" dirty="0"/>
              <a:t>poco meno di 169,1 milioni</a:t>
            </a:r>
            <a:r>
              <a:rPr lang="it-IT" sz="1700" dirty="0"/>
              <a:t>, un volume inferiore al dato dello scorso anno (271,7 milioni) ma ancora ampiamente superiore a quello del 2019 (11,4 milioni). </a:t>
            </a:r>
          </a:p>
          <a:p>
            <a:pPr marL="285750" indent="-285750">
              <a:lnSpc>
                <a:spcPct val="114000"/>
              </a:lnSpc>
              <a:spcBef>
                <a:spcPts val="200"/>
              </a:spcBef>
              <a:spcAft>
                <a:spcPts val="200"/>
              </a:spcAft>
              <a:buFont typeface="Wingdings" panose="05000000000000000000" pitchFamily="2" charset="2"/>
              <a:buChar char="§"/>
            </a:pPr>
            <a:r>
              <a:rPr lang="it-IT" sz="1700" dirty="0"/>
              <a:t>Anche nel 2021, </a:t>
            </a:r>
            <a:r>
              <a:rPr lang="it-IT" sz="1700" b="1" dirty="0"/>
              <a:t>la quasi totalità delle ore autorizzate fa riferimento alla ‘causale Covid-19’ </a:t>
            </a:r>
            <a:r>
              <a:rPr lang="it-IT" sz="1700" dirty="0"/>
              <a:t>introdotta nella primavera 2020 nell’ambito della CIG ordinaria, CIG in deroga e FIS). </a:t>
            </a:r>
          </a:p>
          <a:p>
            <a:pPr marL="285750" indent="-285750">
              <a:lnSpc>
                <a:spcPct val="114000"/>
              </a:lnSpc>
              <a:spcBef>
                <a:spcPts val="200"/>
              </a:spcBef>
              <a:spcAft>
                <a:spcPts val="200"/>
              </a:spcAft>
              <a:buFont typeface="Wingdings" panose="05000000000000000000" pitchFamily="2" charset="2"/>
              <a:buChar char="§"/>
            </a:pPr>
            <a:r>
              <a:rPr lang="it-IT" sz="1700" dirty="0"/>
              <a:t>La </a:t>
            </a:r>
            <a:r>
              <a:rPr lang="it-IT" sz="1700" b="1" dirty="0"/>
              <a:t>CIG </a:t>
            </a:r>
            <a:r>
              <a:rPr lang="it-IT" sz="1700" dirty="0"/>
              <a:t>ha concentrato il 64,2% delle ore totali (108,6 milioni), mentre i </a:t>
            </a:r>
            <a:r>
              <a:rPr lang="it-IT" sz="1700" b="1" dirty="0"/>
              <a:t>FIS</a:t>
            </a:r>
            <a:r>
              <a:rPr lang="it-IT" sz="1700" dirty="0"/>
              <a:t> la restante quota del 35,8% (60,5 milioni).</a:t>
            </a:r>
          </a:p>
        </p:txBody>
      </p:sp>
      <p:sp>
        <p:nvSpPr>
          <p:cNvPr id="12" name="Rettangolo 11"/>
          <p:cNvSpPr/>
          <p:nvPr/>
        </p:nvSpPr>
        <p:spPr>
          <a:xfrm>
            <a:off x="8769915" y="5915166"/>
            <a:ext cx="2884123" cy="307777"/>
          </a:xfrm>
          <a:prstGeom prst="rect">
            <a:avLst/>
          </a:prstGeom>
        </p:spPr>
        <p:txBody>
          <a:bodyPr wrap="none">
            <a:spAutoFit/>
          </a:bodyPr>
          <a:lstStyle/>
          <a:p>
            <a:r>
              <a:rPr lang="it-IT" sz="1400" i="1" dirty="0"/>
              <a:t>Elaborazioni su dati INPS, luglio 2021</a:t>
            </a:r>
          </a:p>
        </p:txBody>
      </p:sp>
      <p:grpSp>
        <p:nvGrpSpPr>
          <p:cNvPr id="11" name="Gruppo 10"/>
          <p:cNvGrpSpPr/>
          <p:nvPr/>
        </p:nvGrpSpPr>
        <p:grpSpPr>
          <a:xfrm>
            <a:off x="436728" y="1455438"/>
            <a:ext cx="6263905" cy="3790927"/>
            <a:chOff x="436728" y="1590681"/>
            <a:chExt cx="6263905" cy="3790927"/>
          </a:xfrm>
        </p:grpSpPr>
        <p:pic>
          <p:nvPicPr>
            <p:cNvPr id="3" name="Immagine 2"/>
            <p:cNvPicPr>
              <a:picLocks noChangeAspect="1"/>
            </p:cNvPicPr>
            <p:nvPr/>
          </p:nvPicPr>
          <p:blipFill rotWithShape="1">
            <a:blip r:embed="rId2"/>
            <a:srcRect l="6237" r="21204" b="4315"/>
            <a:stretch/>
          </p:blipFill>
          <p:spPr>
            <a:xfrm>
              <a:off x="436728" y="1590681"/>
              <a:ext cx="5023823" cy="3790927"/>
            </a:xfrm>
            <a:prstGeom prst="rect">
              <a:avLst/>
            </a:prstGeom>
          </p:spPr>
        </p:pic>
        <p:pic>
          <p:nvPicPr>
            <p:cNvPr id="5" name="Immagine 4"/>
            <p:cNvPicPr>
              <a:picLocks noChangeAspect="1"/>
            </p:cNvPicPr>
            <p:nvPr/>
          </p:nvPicPr>
          <p:blipFill rotWithShape="1">
            <a:blip r:embed="rId3"/>
            <a:srcRect l="3509" t="23036" r="9860"/>
            <a:stretch/>
          </p:blipFill>
          <p:spPr>
            <a:xfrm>
              <a:off x="3291840" y="3059508"/>
              <a:ext cx="3408793" cy="1516828"/>
            </a:xfrm>
            <a:prstGeom prst="rect">
              <a:avLst/>
            </a:prstGeom>
          </p:spPr>
        </p:pic>
      </p:grpSp>
    </p:spTree>
    <p:extLst>
      <p:ext uri="{BB962C8B-B14F-4D97-AF65-F5344CB8AC3E}">
        <p14:creationId xmlns:p14="http://schemas.microsoft.com/office/powerpoint/2010/main" val="437721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22</a:t>
            </a:fld>
            <a:endParaRPr lang="en-US" dirty="0"/>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36728" y="382693"/>
            <a:ext cx="9676816" cy="584775"/>
          </a:xfrm>
          <a:prstGeom prst="rect">
            <a:avLst/>
          </a:prstGeom>
          <a:noFill/>
        </p:spPr>
        <p:txBody>
          <a:bodyPr wrap="none" rtlCol="0">
            <a:spAutoFit/>
          </a:bodyPr>
          <a:lstStyle/>
          <a:p>
            <a:r>
              <a:rPr lang="it-IT" sz="3200" b="1" dirty="0"/>
              <a:t>Flusso mensile e annuale di CIG e FIS in Emilia-Romagna</a:t>
            </a:r>
          </a:p>
        </p:txBody>
      </p:sp>
      <p:sp>
        <p:nvSpPr>
          <p:cNvPr id="13" name="Rettangolo 12"/>
          <p:cNvSpPr/>
          <p:nvPr/>
        </p:nvSpPr>
        <p:spPr>
          <a:xfrm>
            <a:off x="459232" y="1471583"/>
            <a:ext cx="6615922" cy="3125856"/>
          </a:xfrm>
          <a:prstGeom prst="rect">
            <a:avLst/>
          </a:prstGeom>
          <a:noFill/>
        </p:spPr>
        <p:txBody>
          <a:bodyPr wrap="square">
            <a:spAutoFit/>
          </a:bodyPr>
          <a:lstStyle/>
          <a:p>
            <a:pPr marL="285750" indent="-285750">
              <a:lnSpc>
                <a:spcPct val="114000"/>
              </a:lnSpc>
              <a:spcBef>
                <a:spcPts val="200"/>
              </a:spcBef>
              <a:spcAft>
                <a:spcPts val="200"/>
              </a:spcAft>
              <a:buFont typeface="Wingdings" panose="05000000000000000000" pitchFamily="2" charset="2"/>
              <a:buChar char="§"/>
            </a:pPr>
            <a:r>
              <a:rPr lang="it-IT" sz="1700" b="1" dirty="0"/>
              <a:t>Anche nel 2021, dunque, sebbene le condizioni generali siano in miglioramento, il volume di ore autorizzate è molto più consistente del periodo </a:t>
            </a:r>
            <a:r>
              <a:rPr lang="it-IT" sz="1700" b="1" dirty="0" err="1"/>
              <a:t>pre</a:t>
            </a:r>
            <a:r>
              <a:rPr lang="it-IT" sz="1700" b="1" dirty="0"/>
              <a:t>-COVID</a:t>
            </a:r>
            <a:r>
              <a:rPr lang="it-IT" sz="1700" dirty="0"/>
              <a:t>, con un valore più alto in corrispondenza del mese di marzo, come conseguenza delle nuove misure restrittive adottate per il contenimento dei contagi che hanno portato la regione prima in zona arancione e poi in zona rossa. </a:t>
            </a:r>
          </a:p>
          <a:p>
            <a:pPr marL="285750" indent="-285750">
              <a:lnSpc>
                <a:spcPct val="114000"/>
              </a:lnSpc>
              <a:spcBef>
                <a:spcPts val="200"/>
              </a:spcBef>
              <a:spcAft>
                <a:spcPts val="200"/>
              </a:spcAft>
              <a:buFont typeface="Wingdings" panose="05000000000000000000" pitchFamily="2" charset="2"/>
              <a:buChar char="§"/>
            </a:pPr>
            <a:r>
              <a:rPr lang="it-IT" sz="1700" b="1" dirty="0"/>
              <a:t>Con il dato di luglio, si è abbondantemente superato il monte ore che era stato raggiunto nel 2010, anno che, fino alla pandemia, aveva rappresentato il picco della serie storica regionale </a:t>
            </a:r>
            <a:r>
              <a:rPr lang="it-IT" sz="1700" dirty="0"/>
              <a:t>(118,4 milioni di ore autorizzate nel corso dei 12 mesi). </a:t>
            </a:r>
          </a:p>
        </p:txBody>
      </p:sp>
      <p:sp>
        <p:nvSpPr>
          <p:cNvPr id="9" name="Rettangolo 8"/>
          <p:cNvSpPr/>
          <p:nvPr/>
        </p:nvSpPr>
        <p:spPr>
          <a:xfrm>
            <a:off x="8769915" y="5915166"/>
            <a:ext cx="2884123" cy="307777"/>
          </a:xfrm>
          <a:prstGeom prst="rect">
            <a:avLst/>
          </a:prstGeom>
        </p:spPr>
        <p:txBody>
          <a:bodyPr wrap="none">
            <a:spAutoFit/>
          </a:bodyPr>
          <a:lstStyle/>
          <a:p>
            <a:r>
              <a:rPr lang="it-IT" sz="1400" i="1" dirty="0"/>
              <a:t>Elaborazioni su dati INPS, luglio 2021</a:t>
            </a:r>
          </a:p>
        </p:txBody>
      </p:sp>
      <p:grpSp>
        <p:nvGrpSpPr>
          <p:cNvPr id="11" name="Gruppo 10"/>
          <p:cNvGrpSpPr/>
          <p:nvPr/>
        </p:nvGrpSpPr>
        <p:grpSpPr>
          <a:xfrm>
            <a:off x="7370349" y="3427513"/>
            <a:ext cx="4582348" cy="2339852"/>
            <a:chOff x="7370349" y="3427513"/>
            <a:chExt cx="4582348" cy="2339852"/>
          </a:xfrm>
        </p:grpSpPr>
        <p:pic>
          <p:nvPicPr>
            <p:cNvPr id="8" name="Immagine 7"/>
            <p:cNvPicPr>
              <a:picLocks noChangeAspect="1"/>
            </p:cNvPicPr>
            <p:nvPr/>
          </p:nvPicPr>
          <p:blipFill>
            <a:blip r:embed="rId2"/>
            <a:stretch>
              <a:fillRect/>
            </a:stretch>
          </p:blipFill>
          <p:spPr>
            <a:xfrm>
              <a:off x="7370349" y="3427513"/>
              <a:ext cx="4386281" cy="2339852"/>
            </a:xfrm>
            <a:prstGeom prst="rect">
              <a:avLst/>
            </a:prstGeom>
          </p:spPr>
        </p:pic>
        <p:sp>
          <p:nvSpPr>
            <p:cNvPr id="12" name="Rettangolo 11"/>
            <p:cNvSpPr/>
            <p:nvPr/>
          </p:nvSpPr>
          <p:spPr>
            <a:xfrm>
              <a:off x="7870875" y="4218737"/>
              <a:ext cx="889987" cy="253916"/>
            </a:xfrm>
            <a:prstGeom prst="rect">
              <a:avLst/>
            </a:prstGeom>
          </p:spPr>
          <p:txBody>
            <a:bodyPr wrap="none">
              <a:spAutoFit/>
            </a:bodyPr>
            <a:lstStyle/>
            <a:p>
              <a:r>
                <a:rPr lang="it-IT" sz="1050" i="1" dirty="0"/>
                <a:t>118,4 milioni</a:t>
              </a:r>
            </a:p>
          </p:txBody>
        </p:sp>
        <p:cxnSp>
          <p:nvCxnSpPr>
            <p:cNvPr id="15" name="Connettore diritto 14"/>
            <p:cNvCxnSpPr/>
            <p:nvPr/>
          </p:nvCxnSpPr>
          <p:spPr>
            <a:xfrm flipV="1">
              <a:off x="8229600" y="4427388"/>
              <a:ext cx="86269" cy="24643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ttangolo 16"/>
            <p:cNvSpPr/>
            <p:nvPr/>
          </p:nvSpPr>
          <p:spPr>
            <a:xfrm>
              <a:off x="9964914" y="3468957"/>
              <a:ext cx="889987" cy="253916"/>
            </a:xfrm>
            <a:prstGeom prst="rect">
              <a:avLst/>
            </a:prstGeom>
          </p:spPr>
          <p:txBody>
            <a:bodyPr wrap="none">
              <a:spAutoFit/>
            </a:bodyPr>
            <a:lstStyle/>
            <a:p>
              <a:r>
                <a:rPr lang="it-IT" sz="1050" i="1" dirty="0"/>
                <a:t>417,8 milioni</a:t>
              </a:r>
            </a:p>
          </p:txBody>
        </p:sp>
        <p:sp>
          <p:nvSpPr>
            <p:cNvPr id="18" name="Rettangolo 17"/>
            <p:cNvSpPr/>
            <p:nvPr/>
          </p:nvSpPr>
          <p:spPr>
            <a:xfrm>
              <a:off x="11402546" y="3886569"/>
              <a:ext cx="550151" cy="415498"/>
            </a:xfrm>
            <a:prstGeom prst="rect">
              <a:avLst/>
            </a:prstGeom>
          </p:spPr>
          <p:txBody>
            <a:bodyPr wrap="none">
              <a:spAutoFit/>
            </a:bodyPr>
            <a:lstStyle/>
            <a:p>
              <a:r>
                <a:rPr lang="it-IT" sz="1050" i="1" dirty="0"/>
                <a:t>169,1</a:t>
              </a:r>
            </a:p>
            <a:p>
              <a:r>
                <a:rPr lang="it-IT" sz="1050" i="1" dirty="0"/>
                <a:t>milioni</a:t>
              </a:r>
            </a:p>
          </p:txBody>
        </p:sp>
        <p:cxnSp>
          <p:nvCxnSpPr>
            <p:cNvPr id="19" name="Connettore diritto 18"/>
            <p:cNvCxnSpPr/>
            <p:nvPr/>
          </p:nvCxnSpPr>
          <p:spPr>
            <a:xfrm flipV="1">
              <a:off x="11520143" y="4232666"/>
              <a:ext cx="86269" cy="24643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Connettore diritto 19"/>
            <p:cNvCxnSpPr/>
            <p:nvPr/>
          </p:nvCxnSpPr>
          <p:spPr>
            <a:xfrm>
              <a:off x="10801315" y="3595915"/>
              <a:ext cx="414635" cy="240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6" name="Immagine 5"/>
          <p:cNvPicPr>
            <a:picLocks noChangeAspect="1"/>
          </p:cNvPicPr>
          <p:nvPr/>
        </p:nvPicPr>
        <p:blipFill rotWithShape="1">
          <a:blip r:embed="rId3"/>
          <a:srcRect t="6824"/>
          <a:stretch/>
        </p:blipFill>
        <p:spPr>
          <a:xfrm>
            <a:off x="7200756" y="1088012"/>
            <a:ext cx="4427172" cy="2224445"/>
          </a:xfrm>
          <a:prstGeom prst="rect">
            <a:avLst/>
          </a:prstGeom>
        </p:spPr>
      </p:pic>
    </p:spTree>
    <p:extLst>
      <p:ext uri="{BB962C8B-B14F-4D97-AF65-F5344CB8AC3E}">
        <p14:creationId xmlns:p14="http://schemas.microsoft.com/office/powerpoint/2010/main" val="2919666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23</a:t>
            </a:fld>
            <a:endParaRPr lang="en-US" dirty="0"/>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36728" y="382693"/>
            <a:ext cx="11490390" cy="553998"/>
          </a:xfrm>
          <a:prstGeom prst="rect">
            <a:avLst/>
          </a:prstGeom>
          <a:noFill/>
        </p:spPr>
        <p:txBody>
          <a:bodyPr wrap="none" rtlCol="0">
            <a:spAutoFit/>
          </a:bodyPr>
          <a:lstStyle/>
          <a:p>
            <a:r>
              <a:rPr lang="it-IT" sz="3000" b="1" dirty="0"/>
              <a:t>Numero di ore di CIG e FIS effettivamente utilizzate (tiraggio nazionale)</a:t>
            </a:r>
          </a:p>
        </p:txBody>
      </p:sp>
      <p:sp>
        <p:nvSpPr>
          <p:cNvPr id="13" name="Rettangolo 12"/>
          <p:cNvSpPr/>
          <p:nvPr/>
        </p:nvSpPr>
        <p:spPr>
          <a:xfrm>
            <a:off x="520700" y="1784335"/>
            <a:ext cx="6332828" cy="3722301"/>
          </a:xfrm>
          <a:prstGeom prst="rect">
            <a:avLst/>
          </a:prstGeom>
          <a:noFill/>
        </p:spPr>
        <p:txBody>
          <a:bodyPr wrap="square">
            <a:spAutoFit/>
          </a:bodyPr>
          <a:lstStyle/>
          <a:p>
            <a:pPr marL="285750" indent="-285750">
              <a:lnSpc>
                <a:spcPct val="114000"/>
              </a:lnSpc>
              <a:spcBef>
                <a:spcPts val="200"/>
              </a:spcBef>
              <a:spcAft>
                <a:spcPts val="200"/>
              </a:spcAft>
              <a:buFont typeface="Wingdings" panose="05000000000000000000" pitchFamily="2" charset="2"/>
              <a:buChar char="§"/>
            </a:pPr>
            <a:r>
              <a:rPr lang="it-IT" sz="1700" dirty="0"/>
              <a:t>Il </a:t>
            </a:r>
            <a:r>
              <a:rPr lang="it-IT" sz="1700" b="1" dirty="0"/>
              <a:t>numero di ore effettivamente utilizzate è inferiore</a:t>
            </a:r>
            <a:r>
              <a:rPr lang="it-IT" sz="1700" dirty="0"/>
              <a:t>, come mostrato dal cosiddetto </a:t>
            </a:r>
            <a:r>
              <a:rPr lang="it-IT" sz="1700" b="1" dirty="0"/>
              <a:t>tiraggio</a:t>
            </a:r>
            <a:r>
              <a:rPr lang="it-IT" sz="1700" dirty="0"/>
              <a:t> (ore utilizzate su ore autorizzate), che </a:t>
            </a:r>
            <a:r>
              <a:rPr lang="it-IT" sz="1700" b="1" dirty="0"/>
              <a:t>nei primi cinque mesi del 2021 a livello nazionale è stato pari al 41,6%</a:t>
            </a:r>
            <a:r>
              <a:rPr lang="it-IT" sz="1700" dirty="0"/>
              <a:t>, con quote percentuale variabili a seconda dello strumento (dal 22,3% per la CIG straordinaria, fino al 53,2% per la CIG in deroga). </a:t>
            </a:r>
          </a:p>
          <a:p>
            <a:pPr marL="285750" indent="-285750">
              <a:lnSpc>
                <a:spcPct val="114000"/>
              </a:lnSpc>
              <a:spcBef>
                <a:spcPts val="200"/>
              </a:spcBef>
              <a:spcAft>
                <a:spcPts val="200"/>
              </a:spcAft>
              <a:buFont typeface="Wingdings" panose="05000000000000000000" pitchFamily="2" charset="2"/>
              <a:buChar char="§"/>
            </a:pPr>
            <a:r>
              <a:rPr lang="it-IT" sz="1700" dirty="0"/>
              <a:t>Confrontando i dati dei primi cinque mesi dell’ultimo triennio, come già osservato nella precedente nota mensile, si rileva come </a:t>
            </a:r>
            <a:r>
              <a:rPr lang="it-IT" sz="1700" b="1" dirty="0"/>
              <a:t>la crisi pandemica abbia fatto crescere anche la quota percentuale di ore utilizzate</a:t>
            </a:r>
            <a:r>
              <a:rPr lang="it-IT" sz="1700" dirty="0"/>
              <a:t>: nel 2019 (</a:t>
            </a:r>
            <a:r>
              <a:rPr lang="it-IT" sz="1700" dirty="0" err="1"/>
              <a:t>pre-Covid</a:t>
            </a:r>
            <a:r>
              <a:rPr lang="it-IT" sz="1700" dirty="0"/>
              <a:t>) il tiraggio di CIG e FIS nel periodo gennaio-maggio era stato pari al 36,0%, cresciuto al 51,5% nel medesimo periodo del 2020 e al 41,6% nel 2021. </a:t>
            </a:r>
          </a:p>
        </p:txBody>
      </p:sp>
      <p:sp>
        <p:nvSpPr>
          <p:cNvPr id="9" name="Rettangolo 8"/>
          <p:cNvSpPr/>
          <p:nvPr/>
        </p:nvSpPr>
        <p:spPr>
          <a:xfrm>
            <a:off x="8769915" y="5915166"/>
            <a:ext cx="3036409" cy="307777"/>
          </a:xfrm>
          <a:prstGeom prst="rect">
            <a:avLst/>
          </a:prstGeom>
        </p:spPr>
        <p:txBody>
          <a:bodyPr wrap="none">
            <a:spAutoFit/>
          </a:bodyPr>
          <a:lstStyle/>
          <a:p>
            <a:r>
              <a:rPr lang="it-IT" sz="1400" i="1" dirty="0"/>
              <a:t>Elaborazioni su dati INPS, maggio 2021</a:t>
            </a:r>
          </a:p>
        </p:txBody>
      </p:sp>
      <p:sp>
        <p:nvSpPr>
          <p:cNvPr id="16" name="CasellaDiTesto 15"/>
          <p:cNvSpPr txBox="1"/>
          <p:nvPr/>
        </p:nvSpPr>
        <p:spPr>
          <a:xfrm>
            <a:off x="520700" y="1016029"/>
            <a:ext cx="11277600" cy="369332"/>
          </a:xfrm>
          <a:prstGeom prst="rect">
            <a:avLst/>
          </a:prstGeom>
          <a:noFill/>
        </p:spPr>
        <p:txBody>
          <a:bodyPr wrap="square" rtlCol="0">
            <a:spAutoFit/>
          </a:bodyPr>
          <a:lstStyle/>
          <a:p>
            <a:pPr algn="ctr"/>
            <a:r>
              <a:rPr lang="it-IT" i="1" dirty="0"/>
              <a:t>Tiraggio CIG e FIS a livello nazionale – % ore utilizzate su autorizzate nel periodo gennaio-maggio</a:t>
            </a:r>
          </a:p>
        </p:txBody>
      </p:sp>
      <p:pic>
        <p:nvPicPr>
          <p:cNvPr id="3" name="Immagine 2"/>
          <p:cNvPicPr>
            <a:picLocks noChangeAspect="1"/>
          </p:cNvPicPr>
          <p:nvPr/>
        </p:nvPicPr>
        <p:blipFill>
          <a:blip r:embed="rId2"/>
          <a:stretch>
            <a:fillRect/>
          </a:stretch>
        </p:blipFill>
        <p:spPr>
          <a:xfrm>
            <a:off x="7744616" y="1517912"/>
            <a:ext cx="3695238" cy="4123809"/>
          </a:xfrm>
          <a:prstGeom prst="rect">
            <a:avLst/>
          </a:prstGeom>
        </p:spPr>
      </p:pic>
    </p:spTree>
    <p:extLst>
      <p:ext uri="{BB962C8B-B14F-4D97-AF65-F5344CB8AC3E}">
        <p14:creationId xmlns:p14="http://schemas.microsoft.com/office/powerpoint/2010/main" val="30356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7183460" y="3274264"/>
            <a:ext cx="4770574" cy="2493512"/>
          </a:xfrm>
          <a:prstGeom prst="rect">
            <a:avLst/>
          </a:prstGeom>
        </p:spPr>
      </p:pic>
      <p:sp>
        <p:nvSpPr>
          <p:cNvPr id="2" name="Segnaposto numero diapositiva 1"/>
          <p:cNvSpPr>
            <a:spLocks noGrp="1"/>
          </p:cNvSpPr>
          <p:nvPr>
            <p:ph type="sldNum" sz="quarter" idx="12"/>
          </p:nvPr>
        </p:nvSpPr>
        <p:spPr/>
        <p:txBody>
          <a:bodyPr/>
          <a:lstStyle/>
          <a:p>
            <a:fld id="{05B08833-B407-3E4C-BDEA-955ACE8F1EA8}" type="slidenum">
              <a:rPr lang="en-US" smtClean="0"/>
              <a:pPr/>
              <a:t>24</a:t>
            </a:fld>
            <a:endParaRPr lang="en-US"/>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36728" y="429054"/>
            <a:ext cx="11166390" cy="584775"/>
          </a:xfrm>
          <a:prstGeom prst="rect">
            <a:avLst/>
          </a:prstGeom>
          <a:noFill/>
        </p:spPr>
        <p:txBody>
          <a:bodyPr wrap="none" rtlCol="0">
            <a:spAutoFit/>
          </a:bodyPr>
          <a:lstStyle/>
          <a:p>
            <a:r>
              <a:rPr lang="it-IT" sz="3200" b="1" dirty="0"/>
              <a:t>Ore autorizzate di CIG e FIS in Emilia-Romagna a livello settoriale</a:t>
            </a:r>
          </a:p>
        </p:txBody>
      </p:sp>
      <p:sp>
        <p:nvSpPr>
          <p:cNvPr id="8" name="CasellaDiTesto 7"/>
          <p:cNvSpPr txBox="1"/>
          <p:nvPr/>
        </p:nvSpPr>
        <p:spPr>
          <a:xfrm>
            <a:off x="520700" y="1016029"/>
            <a:ext cx="11277600" cy="369332"/>
          </a:xfrm>
          <a:prstGeom prst="rect">
            <a:avLst/>
          </a:prstGeom>
          <a:noFill/>
        </p:spPr>
        <p:txBody>
          <a:bodyPr wrap="square" rtlCol="0">
            <a:spAutoFit/>
          </a:bodyPr>
          <a:lstStyle/>
          <a:p>
            <a:pPr algn="ctr"/>
            <a:r>
              <a:rPr lang="it-IT" i="1" dirty="0"/>
              <a:t>Ore autorizzate nel periodo gennaio-luglio 2021 per settore di attività economica in Emilia-Romagna</a:t>
            </a:r>
          </a:p>
        </p:txBody>
      </p:sp>
      <p:sp>
        <p:nvSpPr>
          <p:cNvPr id="11" name="CasellaDiTesto 10"/>
          <p:cNvSpPr txBox="1"/>
          <p:nvPr/>
        </p:nvSpPr>
        <p:spPr>
          <a:xfrm>
            <a:off x="436728" y="2121272"/>
            <a:ext cx="6566666" cy="2555058"/>
          </a:xfrm>
          <a:prstGeom prst="rect">
            <a:avLst/>
          </a:prstGeom>
          <a:noFill/>
        </p:spPr>
        <p:txBody>
          <a:bodyPr wrap="square" rtlCol="0">
            <a:spAutoFit/>
          </a:bodyPr>
          <a:lstStyle/>
          <a:p>
            <a:pPr marL="285750" indent="-285750">
              <a:lnSpc>
                <a:spcPct val="114000"/>
              </a:lnSpc>
              <a:spcBef>
                <a:spcPts val="300"/>
              </a:spcBef>
              <a:spcAft>
                <a:spcPts val="300"/>
              </a:spcAft>
              <a:buFont typeface="Wingdings" panose="05000000000000000000" pitchFamily="2" charset="2"/>
              <a:buChar char="§"/>
            </a:pPr>
            <a:r>
              <a:rPr lang="it-IT" sz="1700" dirty="0"/>
              <a:t>A livello settoriale, prendendo in considerazione sia la CIG sia i Fondi di solidarietà, </a:t>
            </a:r>
            <a:r>
              <a:rPr lang="it-IT" sz="1700" b="1" dirty="0"/>
              <a:t>nei primi sette mesi del 2021 il 57,3% di tutte le ore autorizzate in regione ha coinvolto le imprese dei servizi </a:t>
            </a:r>
            <a:r>
              <a:rPr lang="it-IT" sz="1700" dirty="0"/>
              <a:t>(96,8 milioni di ore, soprattutto Fondi di solidarietà e CIG in deroga).</a:t>
            </a:r>
          </a:p>
          <a:p>
            <a:pPr marL="285750" indent="-285750">
              <a:lnSpc>
                <a:spcPct val="114000"/>
              </a:lnSpc>
              <a:spcBef>
                <a:spcPts val="300"/>
              </a:spcBef>
              <a:spcAft>
                <a:spcPts val="300"/>
              </a:spcAft>
              <a:buFont typeface="Wingdings" panose="05000000000000000000" pitchFamily="2" charset="2"/>
              <a:buChar char="§"/>
            </a:pPr>
            <a:r>
              <a:rPr lang="it-IT" sz="1700" b="1" dirty="0"/>
              <a:t>Sono state 67,5 milioni le ore autorizzate nell’industria in senso stretto </a:t>
            </a:r>
            <a:r>
              <a:rPr lang="it-IT" sz="1700" dirty="0"/>
              <a:t>(39,9%), di cui la quota preponderante di CIG ordinaria, </a:t>
            </a:r>
            <a:r>
              <a:rPr lang="it-IT" sz="1700" b="1" dirty="0"/>
              <a:t>mentre la parte restante ha riguardato il settore delle Costruzioni </a:t>
            </a:r>
            <a:r>
              <a:rPr lang="it-IT" sz="1700" dirty="0"/>
              <a:t>(2,7%) </a:t>
            </a:r>
            <a:r>
              <a:rPr lang="it-IT" sz="1700" b="1" dirty="0"/>
              <a:t>e l’Agricoltura </a:t>
            </a:r>
            <a:r>
              <a:rPr lang="it-IT" sz="1700" dirty="0"/>
              <a:t>(0,1%). </a:t>
            </a:r>
          </a:p>
        </p:txBody>
      </p:sp>
      <p:sp>
        <p:nvSpPr>
          <p:cNvPr id="9" name="Rettangolo 8"/>
          <p:cNvSpPr/>
          <p:nvPr/>
        </p:nvSpPr>
        <p:spPr>
          <a:xfrm>
            <a:off x="8769915" y="5915166"/>
            <a:ext cx="2884123" cy="307777"/>
          </a:xfrm>
          <a:prstGeom prst="rect">
            <a:avLst/>
          </a:prstGeom>
        </p:spPr>
        <p:txBody>
          <a:bodyPr wrap="none">
            <a:spAutoFit/>
          </a:bodyPr>
          <a:lstStyle/>
          <a:p>
            <a:r>
              <a:rPr lang="it-IT" sz="1400" i="1" dirty="0"/>
              <a:t>Elaborazioni su dati INPS, luglio 2021</a:t>
            </a:r>
          </a:p>
        </p:txBody>
      </p:sp>
      <p:pic>
        <p:nvPicPr>
          <p:cNvPr id="4" name="Immagine 3"/>
          <p:cNvPicPr>
            <a:picLocks noChangeAspect="1"/>
          </p:cNvPicPr>
          <p:nvPr/>
        </p:nvPicPr>
        <p:blipFill>
          <a:blip r:embed="rId3"/>
          <a:stretch>
            <a:fillRect/>
          </a:stretch>
        </p:blipFill>
        <p:spPr>
          <a:xfrm>
            <a:off x="7087366" y="1368324"/>
            <a:ext cx="4866667" cy="2495238"/>
          </a:xfrm>
          <a:prstGeom prst="rect">
            <a:avLst/>
          </a:prstGeom>
        </p:spPr>
      </p:pic>
    </p:spTree>
    <p:extLst>
      <p:ext uri="{BB962C8B-B14F-4D97-AF65-F5344CB8AC3E}">
        <p14:creationId xmlns:p14="http://schemas.microsoft.com/office/powerpoint/2010/main" val="1958488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25</a:t>
            </a:fld>
            <a:endParaRPr lang="en-US"/>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36728" y="429054"/>
            <a:ext cx="11602022" cy="584775"/>
          </a:xfrm>
          <a:prstGeom prst="rect">
            <a:avLst/>
          </a:prstGeom>
          <a:noFill/>
        </p:spPr>
        <p:txBody>
          <a:bodyPr wrap="none" rtlCol="0">
            <a:spAutoFit/>
          </a:bodyPr>
          <a:lstStyle/>
          <a:p>
            <a:r>
              <a:rPr lang="it-IT" sz="3200" b="1" dirty="0"/>
              <a:t>La Cassa Integrazione Guadagni nelle province dell’Emilia-Romagna</a:t>
            </a:r>
          </a:p>
        </p:txBody>
      </p:sp>
      <p:sp>
        <p:nvSpPr>
          <p:cNvPr id="9" name="Rettangolo 8"/>
          <p:cNvSpPr/>
          <p:nvPr/>
        </p:nvSpPr>
        <p:spPr>
          <a:xfrm>
            <a:off x="8769915" y="5915166"/>
            <a:ext cx="2884123" cy="307777"/>
          </a:xfrm>
          <a:prstGeom prst="rect">
            <a:avLst/>
          </a:prstGeom>
        </p:spPr>
        <p:txBody>
          <a:bodyPr wrap="none">
            <a:spAutoFit/>
          </a:bodyPr>
          <a:lstStyle/>
          <a:p>
            <a:r>
              <a:rPr lang="it-IT" sz="1400" i="1" dirty="0"/>
              <a:t>Elaborazioni su dati INPS, luglio 2021</a:t>
            </a:r>
          </a:p>
        </p:txBody>
      </p:sp>
      <p:sp>
        <p:nvSpPr>
          <p:cNvPr id="12" name="CasellaDiTesto 11"/>
          <p:cNvSpPr txBox="1"/>
          <p:nvPr/>
        </p:nvSpPr>
        <p:spPr>
          <a:xfrm>
            <a:off x="520700" y="1955071"/>
            <a:ext cx="6559110" cy="2256836"/>
          </a:xfrm>
          <a:prstGeom prst="rect">
            <a:avLst/>
          </a:prstGeom>
          <a:noFill/>
        </p:spPr>
        <p:txBody>
          <a:bodyPr wrap="square" rtlCol="0">
            <a:spAutoFit/>
          </a:bodyPr>
          <a:lstStyle/>
          <a:p>
            <a:pPr marL="285750" indent="-285750">
              <a:lnSpc>
                <a:spcPct val="114000"/>
              </a:lnSpc>
              <a:spcBef>
                <a:spcPts val="300"/>
              </a:spcBef>
              <a:spcAft>
                <a:spcPts val="300"/>
              </a:spcAft>
              <a:buFont typeface="Wingdings" panose="05000000000000000000" pitchFamily="2" charset="2"/>
              <a:buChar char="§"/>
            </a:pPr>
            <a:r>
              <a:rPr lang="it-IT" sz="1700" dirty="0"/>
              <a:t>A livello sub-regionale, l’INPS mette a disposizione i dati per la sola CIG. </a:t>
            </a:r>
          </a:p>
          <a:p>
            <a:pPr marL="285750" indent="-285750">
              <a:lnSpc>
                <a:spcPct val="114000"/>
              </a:lnSpc>
              <a:spcBef>
                <a:spcPts val="300"/>
              </a:spcBef>
              <a:spcAft>
                <a:spcPts val="300"/>
              </a:spcAft>
              <a:buFont typeface="Wingdings" panose="05000000000000000000" pitchFamily="2" charset="2"/>
              <a:buChar char="§"/>
            </a:pPr>
            <a:r>
              <a:rPr lang="it-IT" sz="1700" dirty="0"/>
              <a:t>Tra gennaio e luglio, oltre due terzi dei 108,6 milioni di ore autorizzate in Emilia-Romagna si concentrano nella città metropolitana di Bologna (29,3% del totale) e nelle tre province emiliane di Modena (18,3%), Reggio Emilia (10,5%) e Parma (9,6%), che rappresentano l’area più industrializzata del territorio regionale. </a:t>
            </a:r>
          </a:p>
        </p:txBody>
      </p:sp>
      <p:sp>
        <p:nvSpPr>
          <p:cNvPr id="8" name="CasellaDiTesto 7"/>
          <p:cNvSpPr txBox="1"/>
          <p:nvPr/>
        </p:nvSpPr>
        <p:spPr>
          <a:xfrm>
            <a:off x="520700" y="1016029"/>
            <a:ext cx="11277600" cy="338554"/>
          </a:xfrm>
          <a:prstGeom prst="rect">
            <a:avLst/>
          </a:prstGeom>
          <a:noFill/>
        </p:spPr>
        <p:txBody>
          <a:bodyPr wrap="square" rtlCol="0">
            <a:spAutoFit/>
          </a:bodyPr>
          <a:lstStyle/>
          <a:p>
            <a:r>
              <a:rPr lang="it-IT" sz="1600" i="1" dirty="0"/>
              <a:t>Ore autorizzate di CIG nel periodo gennaio-luglio 2021 per provincia (dati in migliaia)</a:t>
            </a:r>
          </a:p>
        </p:txBody>
      </p:sp>
      <p:pic>
        <p:nvPicPr>
          <p:cNvPr id="4" name="Immagine 3"/>
          <p:cNvPicPr>
            <a:picLocks noChangeAspect="1"/>
          </p:cNvPicPr>
          <p:nvPr/>
        </p:nvPicPr>
        <p:blipFill rotWithShape="1">
          <a:blip r:embed="rId2"/>
          <a:srcRect l="2885"/>
          <a:stretch/>
        </p:blipFill>
        <p:spPr>
          <a:xfrm>
            <a:off x="7336716" y="3343581"/>
            <a:ext cx="4581810" cy="2540908"/>
          </a:xfrm>
          <a:prstGeom prst="rect">
            <a:avLst/>
          </a:prstGeom>
        </p:spPr>
      </p:pic>
      <p:pic>
        <p:nvPicPr>
          <p:cNvPr id="5" name="Immagine 4"/>
          <p:cNvPicPr>
            <a:picLocks noChangeAspect="1"/>
          </p:cNvPicPr>
          <p:nvPr/>
        </p:nvPicPr>
        <p:blipFill rotWithShape="1">
          <a:blip r:embed="rId3"/>
          <a:srcRect l="11146" b="8652"/>
          <a:stretch/>
        </p:blipFill>
        <p:spPr>
          <a:xfrm>
            <a:off x="7723991" y="1078156"/>
            <a:ext cx="4158281" cy="2302355"/>
          </a:xfrm>
          <a:prstGeom prst="rect">
            <a:avLst/>
          </a:prstGeom>
        </p:spPr>
      </p:pic>
    </p:spTree>
    <p:extLst>
      <p:ext uri="{BB962C8B-B14F-4D97-AF65-F5344CB8AC3E}">
        <p14:creationId xmlns:p14="http://schemas.microsoft.com/office/powerpoint/2010/main" val="2092933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26</a:t>
            </a:fld>
            <a:endParaRPr lang="en-US" dirty="0"/>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pic>
        <p:nvPicPr>
          <p:cNvPr id="10" name="Picture 3" descr="Agenzia slide1 ppt.jpg"/>
          <p:cNvPicPr>
            <a:picLocks noChangeAspect="1"/>
          </p:cNvPicPr>
          <p:nvPr/>
        </p:nvPicPr>
        <p:blipFill rotWithShape="1">
          <a:blip r:embed="rId2">
            <a:extLst>
              <a:ext uri="{28A0092B-C50C-407E-A947-70E740481C1C}">
                <a14:useLocalDpi xmlns:a14="http://schemas.microsoft.com/office/drawing/2010/main" val="0"/>
              </a:ext>
            </a:extLst>
          </a:blip>
          <a:srcRect l="57478" t="44874"/>
          <a:stretch/>
        </p:blipFill>
        <p:spPr>
          <a:xfrm>
            <a:off x="8005575" y="2183642"/>
            <a:ext cx="3792725" cy="3687691"/>
          </a:xfrm>
          <a:prstGeom prst="rect">
            <a:avLst/>
          </a:prstGeom>
        </p:spPr>
      </p:pic>
      <p:sp>
        <p:nvSpPr>
          <p:cNvPr id="3" name="CasellaDiTesto 2"/>
          <p:cNvSpPr txBox="1"/>
          <p:nvPr/>
        </p:nvSpPr>
        <p:spPr>
          <a:xfrm>
            <a:off x="436728" y="1187355"/>
            <a:ext cx="9740006" cy="2800767"/>
          </a:xfrm>
          <a:prstGeom prst="rect">
            <a:avLst/>
          </a:prstGeom>
          <a:noFill/>
        </p:spPr>
        <p:txBody>
          <a:bodyPr wrap="square" rtlCol="0">
            <a:spAutoFit/>
          </a:bodyPr>
          <a:lstStyle/>
          <a:p>
            <a:r>
              <a:rPr lang="it-IT" sz="4400" b="1" dirty="0"/>
              <a:t>3. Stime ISTAT sull’occupazione e disoccupazione dell’Emilia-Romagna </a:t>
            </a:r>
          </a:p>
          <a:p>
            <a:r>
              <a:rPr lang="it-IT" sz="4400" b="1" dirty="0"/>
              <a:t>nel II trimestre 2021</a:t>
            </a:r>
          </a:p>
          <a:p>
            <a:endParaRPr lang="it-IT" sz="4400" b="1" dirty="0"/>
          </a:p>
        </p:txBody>
      </p:sp>
    </p:spTree>
    <p:extLst>
      <p:ext uri="{BB962C8B-B14F-4D97-AF65-F5344CB8AC3E}">
        <p14:creationId xmlns:p14="http://schemas.microsoft.com/office/powerpoint/2010/main" val="3154906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27</a:t>
            </a:fld>
            <a:endParaRPr lang="en-US" dirty="0"/>
          </a:p>
        </p:txBody>
      </p:sp>
      <p:sp>
        <p:nvSpPr>
          <p:cNvPr id="3" name="CasellaDiTesto 2"/>
          <p:cNvSpPr txBox="1"/>
          <p:nvPr/>
        </p:nvSpPr>
        <p:spPr>
          <a:xfrm>
            <a:off x="436728" y="327546"/>
            <a:ext cx="11740650" cy="584775"/>
          </a:xfrm>
          <a:prstGeom prst="rect">
            <a:avLst/>
          </a:prstGeom>
          <a:noFill/>
        </p:spPr>
        <p:txBody>
          <a:bodyPr wrap="none" rtlCol="0">
            <a:spAutoFit/>
          </a:bodyPr>
          <a:lstStyle/>
          <a:p>
            <a:r>
              <a:rPr lang="it-IT" sz="3200" b="1" dirty="0"/>
              <a:t>Nuova definizione di occupato nella Rilevazione delle forze di lavoro</a:t>
            </a:r>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36728" y="1072753"/>
            <a:ext cx="5691117" cy="4906151"/>
          </a:xfrm>
          <a:prstGeom prst="rect">
            <a:avLst/>
          </a:prstGeom>
          <a:noFill/>
        </p:spPr>
        <p:txBody>
          <a:bodyPr wrap="square" rtlCol="0">
            <a:spAutoFit/>
          </a:bodyPr>
          <a:lstStyle/>
          <a:p>
            <a:pPr>
              <a:lnSpc>
                <a:spcPct val="114000"/>
              </a:lnSpc>
              <a:spcBef>
                <a:spcPts val="300"/>
              </a:spcBef>
              <a:spcAft>
                <a:spcPts val="300"/>
              </a:spcAft>
            </a:pPr>
            <a:r>
              <a:rPr lang="it-IT" dirty="0">
                <a:solidFill>
                  <a:srgbClr val="FF3300"/>
                </a:solidFill>
                <a:latin typeface="Wingdings" panose="05000000000000000000" pitchFamily="2" charset="2"/>
              </a:rPr>
              <a:t>¨ </a:t>
            </a:r>
            <a:r>
              <a:rPr lang="it-IT" dirty="0"/>
              <a:t>Dal 2021 ISTAT ed EUROSTAT hanno recepito le indicazioni del Regolamento (UE) 2019/1700 relativamente alla </a:t>
            </a:r>
            <a:r>
              <a:rPr lang="it-IT" b="1" dirty="0"/>
              <a:t>nuova definizione di occupato</a:t>
            </a:r>
            <a:r>
              <a:rPr lang="it-IT" dirty="0"/>
              <a:t>, che ha comportato la </a:t>
            </a:r>
            <a:r>
              <a:rPr lang="it-IT" b="1" dirty="0"/>
              <a:t>rottura della serie storica della Rilevazione delle forze di lavoro</a:t>
            </a:r>
            <a:r>
              <a:rPr lang="it-IT" dirty="0"/>
              <a:t> utilizzata fino al IV trimestre 2020 e che richiede pertanto la ricostruzione delle nuove stime per l’intero periodo. </a:t>
            </a:r>
            <a:r>
              <a:rPr lang="it-IT" b="1" dirty="0"/>
              <a:t>Le stime qui presentate hanno natura provvisoria </a:t>
            </a:r>
            <a:r>
              <a:rPr lang="it-IT" dirty="0"/>
              <a:t>(pertanto suscettibili di successive modifiche</a:t>
            </a:r>
            <a:r>
              <a:rPr lang="it-IT" b="1" dirty="0"/>
              <a:t>); la ricostruzione definitiva e ufficiale sarà completata e resa disponibile da ISTAT alla fine del 2021</a:t>
            </a:r>
            <a:r>
              <a:rPr lang="it-IT" dirty="0"/>
              <a:t>.</a:t>
            </a:r>
          </a:p>
          <a:p>
            <a:pPr>
              <a:lnSpc>
                <a:spcPct val="114000"/>
              </a:lnSpc>
              <a:spcBef>
                <a:spcPts val="300"/>
              </a:spcBef>
              <a:spcAft>
                <a:spcPts val="300"/>
              </a:spcAft>
            </a:pPr>
            <a:r>
              <a:rPr lang="it-IT" dirty="0">
                <a:solidFill>
                  <a:srgbClr val="FF3300"/>
                </a:solidFill>
                <a:latin typeface="Wingdings" panose="05000000000000000000" pitchFamily="2" charset="2"/>
              </a:rPr>
              <a:t>¨	</a:t>
            </a:r>
            <a:r>
              <a:rPr lang="it-IT" dirty="0"/>
              <a:t>Nella </a:t>
            </a:r>
            <a:r>
              <a:rPr lang="it-IT" b="1" dirty="0"/>
              <a:t>nuova definizione adottata, il lavoratore assente dal lavoro per più di tre mesi viene considerato non occupato</a:t>
            </a:r>
            <a:r>
              <a:rPr lang="it-IT" dirty="0"/>
              <a:t>, a prescindere dalla retribuzione percepita se dipendente o dalla sospensione dell’attività se indipendente. Nella precedente rilevazione, infatti, erano</a:t>
            </a:r>
          </a:p>
        </p:txBody>
      </p:sp>
      <p:sp>
        <p:nvSpPr>
          <p:cNvPr id="13" name="CasellaDiTesto 12"/>
          <p:cNvSpPr txBox="1"/>
          <p:nvPr/>
        </p:nvSpPr>
        <p:spPr>
          <a:xfrm>
            <a:off x="6306207" y="1037583"/>
            <a:ext cx="5492093" cy="4906151"/>
          </a:xfrm>
          <a:prstGeom prst="rect">
            <a:avLst/>
          </a:prstGeom>
          <a:noFill/>
        </p:spPr>
        <p:txBody>
          <a:bodyPr wrap="square" rtlCol="0">
            <a:spAutoFit/>
          </a:bodyPr>
          <a:lstStyle/>
          <a:p>
            <a:pPr>
              <a:lnSpc>
                <a:spcPct val="114000"/>
              </a:lnSpc>
              <a:spcBef>
                <a:spcPts val="300"/>
              </a:spcBef>
              <a:spcAft>
                <a:spcPts val="300"/>
              </a:spcAft>
            </a:pPr>
            <a:r>
              <a:rPr lang="it-IT" dirty="0"/>
              <a:t>classificati come occupati anche i dipendenti assenti per più di tre mesi che mantenevano almeno il 50% della retribuzione e gli indipendenti assenti dal lavoro nel caso di attività momentaneamente sospesa.</a:t>
            </a:r>
            <a:endParaRPr lang="it-IT" dirty="0">
              <a:solidFill>
                <a:srgbClr val="FF3300"/>
              </a:solidFill>
              <a:latin typeface="Wingdings" panose="05000000000000000000" pitchFamily="2" charset="2"/>
            </a:endParaRPr>
          </a:p>
          <a:p>
            <a:pPr>
              <a:lnSpc>
                <a:spcPct val="114000"/>
              </a:lnSpc>
              <a:spcBef>
                <a:spcPts val="300"/>
              </a:spcBef>
              <a:spcAft>
                <a:spcPts val="300"/>
              </a:spcAft>
            </a:pPr>
            <a:r>
              <a:rPr lang="it-IT" dirty="0">
                <a:solidFill>
                  <a:srgbClr val="FF3300"/>
                </a:solidFill>
                <a:latin typeface="Wingdings" panose="05000000000000000000" pitchFamily="2" charset="2"/>
              </a:rPr>
              <a:t>¨	</a:t>
            </a:r>
            <a:r>
              <a:rPr lang="it-IT" dirty="0"/>
              <a:t>La ricostruzione provvisoria della serie storica dell’ultimo triennio ha confermato, anche per l’Emilia-Romagna, l’</a:t>
            </a:r>
            <a:r>
              <a:rPr lang="it-IT" b="1" dirty="0"/>
              <a:t>impatto dei nuovi criteri di identificazione degli occupati</a:t>
            </a:r>
            <a:r>
              <a:rPr lang="it-IT" dirty="0"/>
              <a:t>, sulle stime della popolazione occupata e di quella inattiva. Mettendo a confronto le nuove stime provvisorie per il 2020, con quelle della precedente serie, si evidenzia ad esempio una </a:t>
            </a:r>
            <a:r>
              <a:rPr lang="it-IT" b="1" dirty="0"/>
              <a:t>riduzione del numero di occupati</a:t>
            </a:r>
            <a:r>
              <a:rPr lang="it-IT" dirty="0"/>
              <a:t> e un corrispondente </a:t>
            </a:r>
            <a:r>
              <a:rPr lang="it-IT" b="1" dirty="0"/>
              <a:t>aumento della popolazione inattiva</a:t>
            </a:r>
            <a:r>
              <a:rPr lang="it-IT" dirty="0"/>
              <a:t>. Restano invece molto contenute le differenze per quanto riguarda le persone in cerca di occupazione.</a:t>
            </a:r>
          </a:p>
        </p:txBody>
      </p:sp>
    </p:spTree>
    <p:extLst>
      <p:ext uri="{BB962C8B-B14F-4D97-AF65-F5344CB8AC3E}">
        <p14:creationId xmlns:p14="http://schemas.microsoft.com/office/powerpoint/2010/main" val="2460624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28</a:t>
            </a:fld>
            <a:endParaRPr lang="en-US" dirty="0"/>
          </a:p>
        </p:txBody>
      </p:sp>
      <p:sp>
        <p:nvSpPr>
          <p:cNvPr id="3" name="CasellaDiTesto 2"/>
          <p:cNvSpPr txBox="1"/>
          <p:nvPr/>
        </p:nvSpPr>
        <p:spPr>
          <a:xfrm>
            <a:off x="436728" y="327546"/>
            <a:ext cx="7739170" cy="584775"/>
          </a:xfrm>
          <a:prstGeom prst="rect">
            <a:avLst/>
          </a:prstGeom>
          <a:noFill/>
        </p:spPr>
        <p:txBody>
          <a:bodyPr wrap="none" rtlCol="0">
            <a:spAutoFit/>
          </a:bodyPr>
          <a:lstStyle/>
          <a:p>
            <a:r>
              <a:rPr lang="it-IT" sz="3200" b="1" dirty="0"/>
              <a:t>L’occupazione regionale nel II trimestre 2021</a:t>
            </a:r>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36728" y="1072753"/>
            <a:ext cx="5691117" cy="4590359"/>
          </a:xfrm>
          <a:prstGeom prst="rect">
            <a:avLst/>
          </a:prstGeom>
          <a:noFill/>
        </p:spPr>
        <p:txBody>
          <a:bodyPr wrap="square" rtlCol="0">
            <a:spAutoFit/>
          </a:bodyPr>
          <a:lstStyle/>
          <a:p>
            <a:pPr>
              <a:lnSpc>
                <a:spcPct val="114000"/>
              </a:lnSpc>
              <a:spcBef>
                <a:spcPts val="300"/>
              </a:spcBef>
              <a:spcAft>
                <a:spcPts val="300"/>
              </a:spcAft>
            </a:pPr>
            <a:r>
              <a:rPr lang="it-IT" dirty="0">
                <a:solidFill>
                  <a:srgbClr val="FF3300"/>
                </a:solidFill>
                <a:latin typeface="Wingdings" panose="05000000000000000000" pitchFamily="2" charset="2"/>
              </a:rPr>
              <a:t>¨ </a:t>
            </a:r>
            <a:r>
              <a:rPr lang="it-IT" dirty="0"/>
              <a:t>Le stime illustrate nella presente nota hanno </a:t>
            </a:r>
            <a:r>
              <a:rPr lang="it-IT" b="1" dirty="0"/>
              <a:t>natura provvisoria </a:t>
            </a:r>
            <a:r>
              <a:rPr lang="it-IT" dirty="0"/>
              <a:t>e pertanto potranno differire al rilascio ufficiale che ISTAT farà alla fine del 2021. La </a:t>
            </a:r>
            <a:r>
              <a:rPr lang="it-IT" b="1" dirty="0"/>
              <a:t>nuova serie storica regionale</a:t>
            </a:r>
            <a:r>
              <a:rPr lang="it-IT" dirty="0"/>
              <a:t> ad oggi a disposizione (in modalità provvisoria) è </a:t>
            </a:r>
            <a:r>
              <a:rPr lang="it-IT" b="1" dirty="0"/>
              <a:t>aggiornata al II trimestre 2021 e include la ricostruzione per il triennio 2018-2020</a:t>
            </a:r>
            <a:r>
              <a:rPr lang="it-IT" dirty="0"/>
              <a:t>, elaborata da ISTAT grazie all’inserimento di specifici quesiti aggiuntivi nel questionario della Rilevazione sulle forze di lavoro a partire dal 1° gennaio 2018. </a:t>
            </a:r>
          </a:p>
          <a:p>
            <a:pPr>
              <a:lnSpc>
                <a:spcPct val="114000"/>
              </a:lnSpc>
              <a:spcBef>
                <a:spcPts val="300"/>
              </a:spcBef>
              <a:spcAft>
                <a:spcPts val="300"/>
              </a:spcAft>
            </a:pPr>
            <a:r>
              <a:rPr lang="it-IT" dirty="0"/>
              <a:t> </a:t>
            </a:r>
            <a:r>
              <a:rPr lang="it-IT" dirty="0">
                <a:solidFill>
                  <a:srgbClr val="FF3300"/>
                </a:solidFill>
                <a:latin typeface="Wingdings" panose="05000000000000000000" pitchFamily="2" charset="2"/>
              </a:rPr>
              <a:t>¨ </a:t>
            </a:r>
            <a:r>
              <a:rPr lang="it-IT" dirty="0"/>
              <a:t>Tenendo conto della</a:t>
            </a:r>
            <a:r>
              <a:rPr lang="it-IT" b="1" dirty="0"/>
              <a:t> nuova definizione di occupazione statistica</a:t>
            </a:r>
            <a:r>
              <a:rPr lang="it-IT" dirty="0"/>
              <a:t>, adottata a seguito del Regolamento (UE) 2019/1700, </a:t>
            </a:r>
            <a:r>
              <a:rPr lang="it-IT" b="1" dirty="0"/>
              <a:t>nel secondo trimestre 2021 gli occupati in Emilia-Romagna sono stimati attorno a 2.011,3 mila</a:t>
            </a:r>
            <a:r>
              <a:rPr lang="it-IT" dirty="0"/>
              <a:t>, </a:t>
            </a:r>
            <a:r>
              <a:rPr lang="it-IT" b="1" dirty="0"/>
              <a:t>in crescita di 49,8 mila unità</a:t>
            </a:r>
          </a:p>
        </p:txBody>
      </p:sp>
      <p:sp>
        <p:nvSpPr>
          <p:cNvPr id="7" name="CasellaDiTesto 6"/>
          <p:cNvSpPr txBox="1"/>
          <p:nvPr/>
        </p:nvSpPr>
        <p:spPr>
          <a:xfrm>
            <a:off x="6274704" y="1099492"/>
            <a:ext cx="5691117" cy="3642985"/>
          </a:xfrm>
          <a:prstGeom prst="rect">
            <a:avLst/>
          </a:prstGeom>
          <a:noFill/>
        </p:spPr>
        <p:txBody>
          <a:bodyPr wrap="square" rtlCol="0">
            <a:spAutoFit/>
          </a:bodyPr>
          <a:lstStyle/>
          <a:p>
            <a:pPr>
              <a:lnSpc>
                <a:spcPct val="114000"/>
              </a:lnSpc>
              <a:spcBef>
                <a:spcPts val="300"/>
              </a:spcBef>
              <a:spcAft>
                <a:spcPts val="300"/>
              </a:spcAft>
            </a:pPr>
            <a:r>
              <a:rPr lang="it-IT" b="1" dirty="0"/>
              <a:t>rispetto al medesimo periodo dello scorso anno </a:t>
            </a:r>
            <a:r>
              <a:rPr lang="it-IT" dirty="0"/>
              <a:t>(corrispondente ad una variazione pari a +2,5%). La dinamica positiva ha interessato entrambi i generi, con una crescita più intensa tra le donne (+32,4 mila occupati, pari a +3,7%). </a:t>
            </a:r>
          </a:p>
          <a:p>
            <a:pPr>
              <a:lnSpc>
                <a:spcPct val="114000"/>
              </a:lnSpc>
              <a:spcBef>
                <a:spcPts val="300"/>
              </a:spcBef>
              <a:spcAft>
                <a:spcPts val="300"/>
              </a:spcAft>
            </a:pPr>
            <a:r>
              <a:rPr lang="it-IT" dirty="0">
                <a:solidFill>
                  <a:srgbClr val="FF3300"/>
                </a:solidFill>
                <a:latin typeface="Wingdings" panose="05000000000000000000" pitchFamily="2" charset="2"/>
              </a:rPr>
              <a:t>¨ </a:t>
            </a:r>
            <a:r>
              <a:rPr lang="it-IT" b="1" dirty="0"/>
              <a:t>La crescita stimata tra aprile e giugno 2021 ha consentito un recupero significativo, ma ancora parziale, del livello occupazionale del periodo </a:t>
            </a:r>
            <a:r>
              <a:rPr lang="it-IT" b="1" dirty="0" err="1"/>
              <a:t>pre-Covid</a:t>
            </a:r>
            <a:r>
              <a:rPr lang="it-IT" b="1" dirty="0"/>
              <a:t>. </a:t>
            </a:r>
            <a:r>
              <a:rPr lang="it-IT" dirty="0"/>
              <a:t>Rispetto al secondo trimestre 2019, infatti, in regione mancano ancora 44 mila occupati (-2,1%), di cui 31,8 mila donne e 12,1 mila uomini. </a:t>
            </a:r>
          </a:p>
        </p:txBody>
      </p:sp>
    </p:spTree>
    <p:extLst>
      <p:ext uri="{BB962C8B-B14F-4D97-AF65-F5344CB8AC3E}">
        <p14:creationId xmlns:p14="http://schemas.microsoft.com/office/powerpoint/2010/main" val="745248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29</a:t>
            </a:fld>
            <a:endParaRPr lang="en-US" dirty="0"/>
          </a:p>
        </p:txBody>
      </p:sp>
      <p:sp>
        <p:nvSpPr>
          <p:cNvPr id="3" name="CasellaDiTesto 2"/>
          <p:cNvSpPr txBox="1"/>
          <p:nvPr/>
        </p:nvSpPr>
        <p:spPr>
          <a:xfrm>
            <a:off x="436728" y="74876"/>
            <a:ext cx="11361572" cy="1015663"/>
          </a:xfrm>
          <a:prstGeom prst="rect">
            <a:avLst/>
          </a:prstGeom>
          <a:noFill/>
        </p:spPr>
        <p:txBody>
          <a:bodyPr wrap="square" rtlCol="0">
            <a:spAutoFit/>
          </a:bodyPr>
          <a:lstStyle/>
          <a:p>
            <a:r>
              <a:rPr lang="it-IT" sz="3000" b="1" dirty="0"/>
              <a:t>Persone in cerca di occupazione e popolazione inattiva regionale </a:t>
            </a:r>
          </a:p>
          <a:p>
            <a:r>
              <a:rPr lang="it-IT" sz="3000" b="1" dirty="0"/>
              <a:t>nel II trimestre 2021</a:t>
            </a:r>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36728" y="1072753"/>
            <a:ext cx="5691117" cy="4906151"/>
          </a:xfrm>
          <a:prstGeom prst="rect">
            <a:avLst/>
          </a:prstGeom>
          <a:noFill/>
        </p:spPr>
        <p:txBody>
          <a:bodyPr wrap="square" rtlCol="0">
            <a:spAutoFit/>
          </a:bodyPr>
          <a:lstStyle/>
          <a:p>
            <a:pPr>
              <a:lnSpc>
                <a:spcPct val="114000"/>
              </a:lnSpc>
              <a:spcBef>
                <a:spcPts val="300"/>
              </a:spcBef>
              <a:spcAft>
                <a:spcPts val="300"/>
              </a:spcAft>
            </a:pPr>
            <a:r>
              <a:rPr lang="it-IT" dirty="0">
                <a:solidFill>
                  <a:srgbClr val="FF3300"/>
                </a:solidFill>
                <a:latin typeface="Wingdings" panose="05000000000000000000" pitchFamily="2" charset="2"/>
              </a:rPr>
              <a:t>¨ </a:t>
            </a:r>
            <a:r>
              <a:rPr lang="it-IT" dirty="0"/>
              <a:t>Come ci si attendeva, </a:t>
            </a:r>
            <a:r>
              <a:rPr lang="it-IT" b="1" dirty="0"/>
              <a:t>nel trimestre di riferimento è cresciuta anche la stima delle persone in cerca di occupazione</a:t>
            </a:r>
            <a:r>
              <a:rPr lang="it-IT" dirty="0"/>
              <a:t>: nel corso del 2020, infatti, a causa delle misure restrittive adottate in risposta all’emergenza sanitaria, parte delle persone che aveva perso la propria occupazione o che era in procinto di entrare nel mercato del lavoro regionale aveva rinunciato ad una ricerca attiva, confluendo provvisoriamente all’interno della componente inattiva della popolazione. </a:t>
            </a:r>
          </a:p>
          <a:p>
            <a:pPr>
              <a:lnSpc>
                <a:spcPct val="114000"/>
              </a:lnSpc>
              <a:spcBef>
                <a:spcPts val="300"/>
              </a:spcBef>
              <a:spcAft>
                <a:spcPts val="300"/>
              </a:spcAft>
            </a:pPr>
            <a:r>
              <a:rPr lang="it-IT" dirty="0">
                <a:solidFill>
                  <a:srgbClr val="FF3300"/>
                </a:solidFill>
                <a:latin typeface="Wingdings" panose="05000000000000000000" pitchFamily="2" charset="2"/>
              </a:rPr>
              <a:t>¨ </a:t>
            </a:r>
            <a:r>
              <a:rPr lang="it-IT" b="1" dirty="0"/>
              <a:t>Nel secondo trimestre 2021 le persone in cerca di occupazione sono stimate in regione attorno a 116 mila unità</a:t>
            </a:r>
            <a:r>
              <a:rPr lang="it-IT" dirty="0"/>
              <a:t>, di cui 78,3 mila sono donne. </a:t>
            </a:r>
            <a:r>
              <a:rPr lang="it-IT" b="1" dirty="0"/>
              <a:t>Rispetto al II trimestre 2020, le persone in cerca di occupazione (che erano stimate nel complesso attorno a 96,0 mila unità) sono cresciute esclusivamente tra le donne</a:t>
            </a:r>
            <a:r>
              <a:rPr lang="it-IT" dirty="0"/>
              <a:t> (+28,1 mila unità, </a:t>
            </a:r>
          </a:p>
        </p:txBody>
      </p:sp>
      <p:sp>
        <p:nvSpPr>
          <p:cNvPr id="7" name="CasellaDiTesto 6"/>
          <p:cNvSpPr txBox="1"/>
          <p:nvPr/>
        </p:nvSpPr>
        <p:spPr>
          <a:xfrm>
            <a:off x="6274704" y="1099492"/>
            <a:ext cx="5691117" cy="3958776"/>
          </a:xfrm>
          <a:prstGeom prst="rect">
            <a:avLst/>
          </a:prstGeom>
          <a:noFill/>
        </p:spPr>
        <p:txBody>
          <a:bodyPr wrap="square" rtlCol="0">
            <a:spAutoFit/>
          </a:bodyPr>
          <a:lstStyle/>
          <a:p>
            <a:pPr>
              <a:lnSpc>
                <a:spcPct val="114000"/>
              </a:lnSpc>
              <a:spcBef>
                <a:spcPts val="300"/>
              </a:spcBef>
              <a:spcAft>
                <a:spcPts val="300"/>
              </a:spcAft>
            </a:pPr>
            <a:r>
              <a:rPr lang="it-IT" dirty="0"/>
              <a:t>pari a +56,0%), mentre si sono ridotte tra gli uomini (-8,2 mila unità, pari a -17,8%). </a:t>
            </a:r>
            <a:endParaRPr lang="it-IT" b="1" dirty="0"/>
          </a:p>
          <a:p>
            <a:pPr>
              <a:lnSpc>
                <a:spcPct val="114000"/>
              </a:lnSpc>
              <a:spcBef>
                <a:spcPts val="300"/>
              </a:spcBef>
              <a:spcAft>
                <a:spcPts val="300"/>
              </a:spcAft>
            </a:pPr>
            <a:r>
              <a:rPr lang="it-IT" dirty="0">
                <a:solidFill>
                  <a:srgbClr val="FF3300"/>
                </a:solidFill>
                <a:latin typeface="Wingdings" panose="05000000000000000000" pitchFamily="2" charset="2"/>
              </a:rPr>
              <a:t>¨ </a:t>
            </a:r>
            <a:r>
              <a:rPr lang="it-IT" b="1" dirty="0"/>
              <a:t>Alla crescita delle forze di lavoro è corrisposta una diminuzione della popolazione inattiva</a:t>
            </a:r>
            <a:r>
              <a:rPr lang="it-IT" dirty="0"/>
              <a:t>, la cui consistenza era aumentata nel corso del 2020. </a:t>
            </a:r>
            <a:r>
              <a:rPr lang="it-IT" b="1" dirty="0"/>
              <a:t>Gli inattivi in età lavorativa (15-64 anni) sono stimati attorno a 744,1 mila unità nel trimestre</a:t>
            </a:r>
            <a:r>
              <a:rPr lang="it-IT" dirty="0"/>
              <a:t>, di cui 446,8 mila donne e 297,3 uomini</a:t>
            </a:r>
            <a:r>
              <a:rPr lang="it-IT" b="1" dirty="0"/>
              <a:t>. Rispetto allo scorso anno il loro numero è diminuito di 61,9 mila unità (-7,7%)</a:t>
            </a:r>
            <a:r>
              <a:rPr lang="it-IT" dirty="0"/>
              <a:t>; tale riduzione ha interessato maggiormente le donne (-58,3 mila, pari a -11,5%). Gli inattivi restano ancora al di sopra del dato </a:t>
            </a:r>
            <a:r>
              <a:rPr lang="it-IT" dirty="0" err="1"/>
              <a:t>pre-Covid</a:t>
            </a:r>
            <a:r>
              <a:rPr lang="it-IT" dirty="0"/>
              <a:t> (+43,2 mila rispetto al secondo trimestre 2019). </a:t>
            </a:r>
          </a:p>
        </p:txBody>
      </p:sp>
    </p:spTree>
    <p:extLst>
      <p:ext uri="{BB962C8B-B14F-4D97-AF65-F5344CB8AC3E}">
        <p14:creationId xmlns:p14="http://schemas.microsoft.com/office/powerpoint/2010/main" val="2434834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3</a:t>
            </a:fld>
            <a:endParaRPr lang="en-US" dirty="0"/>
          </a:p>
        </p:txBody>
      </p:sp>
      <p:sp>
        <p:nvSpPr>
          <p:cNvPr id="3" name="CasellaDiTesto 2"/>
          <p:cNvSpPr txBox="1"/>
          <p:nvPr/>
        </p:nvSpPr>
        <p:spPr>
          <a:xfrm>
            <a:off x="436728" y="327546"/>
            <a:ext cx="10443949" cy="584775"/>
          </a:xfrm>
          <a:prstGeom prst="rect">
            <a:avLst/>
          </a:prstGeom>
          <a:noFill/>
        </p:spPr>
        <p:txBody>
          <a:bodyPr wrap="none" rtlCol="0">
            <a:spAutoFit/>
          </a:bodyPr>
          <a:lstStyle/>
          <a:p>
            <a:r>
              <a:rPr lang="it-IT" sz="3200" b="1" dirty="0"/>
              <a:t>PRINCIPALI EVIDENZE: flussi e posizioni di lavoro dipendente</a:t>
            </a:r>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36728" y="1143093"/>
            <a:ext cx="5691117" cy="5086585"/>
          </a:xfrm>
          <a:prstGeom prst="rect">
            <a:avLst/>
          </a:prstGeom>
          <a:noFill/>
        </p:spPr>
        <p:txBody>
          <a:bodyPr wrap="square" rtlCol="0">
            <a:spAutoFit/>
          </a:bodyPr>
          <a:lstStyle/>
          <a:p>
            <a:pPr>
              <a:lnSpc>
                <a:spcPct val="114000"/>
              </a:lnSpc>
              <a:spcBef>
                <a:spcPts val="300"/>
              </a:spcBef>
              <a:spcAft>
                <a:spcPts val="300"/>
              </a:spcAft>
            </a:pPr>
            <a:r>
              <a:rPr lang="it-IT" dirty="0">
                <a:solidFill>
                  <a:srgbClr val="FF3300"/>
                </a:solidFill>
                <a:latin typeface="Wingdings" panose="05000000000000000000" pitchFamily="2" charset="2"/>
              </a:rPr>
              <a:t>¨ </a:t>
            </a:r>
            <a:r>
              <a:rPr lang="it-IT" dirty="0"/>
              <a:t>L’aggiornamento dei dati al 31 luglio 2021, anche se ha comportato un ridimensionamento della perdita delle posizioni dipendenti precedentemente stimata per il mese di giugno, evidenzia però che </a:t>
            </a:r>
            <a:r>
              <a:rPr lang="it-IT" b="1" dirty="0"/>
              <a:t>nei mesi di giugno e luglio si è fermata la crescita del lavoro dipendente nella regione.</a:t>
            </a:r>
          </a:p>
          <a:p>
            <a:pPr>
              <a:lnSpc>
                <a:spcPct val="107000"/>
              </a:lnSpc>
              <a:spcBef>
                <a:spcPts val="300"/>
              </a:spcBef>
              <a:spcAft>
                <a:spcPts val="300"/>
              </a:spcAft>
            </a:pPr>
            <a:r>
              <a:rPr lang="it-IT" dirty="0">
                <a:solidFill>
                  <a:srgbClr val="FF3300"/>
                </a:solidFill>
                <a:latin typeface="Wingdings" panose="05000000000000000000" pitchFamily="2" charset="2"/>
              </a:rPr>
              <a:t>¨	</a:t>
            </a:r>
            <a:r>
              <a:rPr lang="it-IT" b="1" dirty="0">
                <a:latin typeface="Calibri" panose="020F0502020204030204" pitchFamily="34" charset="0"/>
                <a:ea typeface="Calibri" panose="020F0502020204030204" pitchFamily="34" charset="0"/>
                <a:cs typeface="Times New Roman" panose="02020603050405020304" pitchFamily="18" charset="0"/>
              </a:rPr>
              <a:t>In Emilia-Romagna, infatti, </a:t>
            </a:r>
            <a:r>
              <a:rPr lang="it-IT" sz="1800" b="1" dirty="0">
                <a:latin typeface="Calibri" panose="020F0502020204030204" pitchFamily="34" charset="0"/>
                <a:ea typeface="Calibri" panose="020F0502020204030204" pitchFamily="34" charset="0"/>
                <a:cs typeface="Times New Roman" panose="02020603050405020304" pitchFamily="18" charset="0"/>
              </a:rPr>
              <a:t>nei primi sette mesi del 2021, le</a:t>
            </a:r>
            <a:r>
              <a:rPr lang="it-IT" b="1" dirty="0">
                <a:latin typeface="Calibri" panose="020F0502020204030204" pitchFamily="34" charset="0"/>
                <a:ea typeface="Calibri" panose="020F0502020204030204" pitchFamily="34" charset="0"/>
                <a:cs typeface="Times New Roman" panose="02020603050405020304" pitchFamily="18" charset="0"/>
              </a:rPr>
              <a:t> assunzioni  </a:t>
            </a:r>
            <a:r>
              <a:rPr lang="it-IT" sz="1800" b="1" dirty="0">
                <a:latin typeface="Calibri" panose="020F0502020204030204" pitchFamily="34" charset="0"/>
                <a:ea typeface="Calibri" panose="020F0502020204030204" pitchFamily="34" charset="0"/>
                <a:cs typeface="Times New Roman" panose="02020603050405020304" pitchFamily="18" charset="0"/>
              </a:rPr>
              <a:t>hanno registrato una crescita significativa unicamente nel mese di maggio </a:t>
            </a:r>
            <a:r>
              <a:rPr lang="it-IT" sz="1800" dirty="0">
                <a:latin typeface="Calibri" panose="020F0502020204030204" pitchFamily="34" charset="0"/>
                <a:ea typeface="Calibri" panose="020F0502020204030204" pitchFamily="34" charset="0"/>
                <a:cs typeface="Times New Roman" panose="02020603050405020304" pitchFamily="18" charset="0"/>
              </a:rPr>
              <a:t>(del 22,7% rispetto al mese di aprile). </a:t>
            </a:r>
            <a:r>
              <a:rPr lang="it-IT" sz="1800" b="1" dirty="0">
                <a:latin typeface="Calibri" panose="020F0502020204030204" pitchFamily="34" charset="0"/>
                <a:ea typeface="Calibri" panose="020F0502020204030204" pitchFamily="34" charset="0"/>
                <a:cs typeface="Times New Roman" panose="02020603050405020304" pitchFamily="18" charset="0"/>
              </a:rPr>
              <a:t>Nei mesi di giugno e luglio le assunzioni si sono presentate in calo congiunturale </a:t>
            </a:r>
            <a:r>
              <a:rPr lang="it-IT" sz="1800" dirty="0">
                <a:latin typeface="Calibri" panose="020F0502020204030204" pitchFamily="34" charset="0"/>
                <a:ea typeface="Calibri" panose="020F0502020204030204" pitchFamily="34" charset="0"/>
                <a:cs typeface="Times New Roman" panose="02020603050405020304" pitchFamily="18" charset="0"/>
              </a:rPr>
              <a:t>(del 4,4% e del 5,5% rispettivamente),</a:t>
            </a:r>
            <a:r>
              <a:rPr lang="it-IT" sz="1800" b="1" dirty="0">
                <a:latin typeface="Calibri" panose="020F0502020204030204" pitchFamily="34" charset="0"/>
                <a:ea typeface="Calibri" panose="020F0502020204030204" pitchFamily="34" charset="0"/>
                <a:cs typeface="Times New Roman" panose="02020603050405020304" pitchFamily="18" charset="0"/>
              </a:rPr>
              <a:t> con la conseguente perdita, secondo le stime più aggiornate, di 4.937 e 2.593 posizioni dipendenti. </a:t>
            </a:r>
            <a:r>
              <a:rPr lang="it-IT" dirty="0">
                <a:latin typeface="Calibri" panose="020F0502020204030204" pitchFamily="34" charset="0"/>
                <a:ea typeface="Calibri" panose="020F0502020204030204" pitchFamily="34" charset="0"/>
                <a:cs typeface="Times New Roman" panose="02020603050405020304" pitchFamily="18" charset="0"/>
              </a:rPr>
              <a:t>Pertanto </a:t>
            </a:r>
            <a:r>
              <a:rPr lang="it-IT" b="1" dirty="0">
                <a:latin typeface="Calibri" panose="020F0502020204030204" pitchFamily="34" charset="0"/>
                <a:ea typeface="Calibri" panose="020F0502020204030204" pitchFamily="34" charset="0"/>
                <a:cs typeface="Times New Roman" panose="02020603050405020304" pitchFamily="18" charset="0"/>
              </a:rPr>
              <a:t>nel periodo gennaio-luglio 2021 le posizioni dipendenti sono cresciute solo di 16.379 unità </a:t>
            </a:r>
            <a:r>
              <a:rPr lang="it-IT" dirty="0">
                <a:latin typeface="Calibri" panose="020F0502020204030204" pitchFamily="34" charset="0"/>
                <a:ea typeface="Calibri" panose="020F0502020204030204" pitchFamily="34" charset="0"/>
                <a:cs typeface="Times New Roman" panose="02020603050405020304" pitchFamily="18" charset="0"/>
              </a:rPr>
              <a:t>(dato destagionalizzato). </a:t>
            </a:r>
            <a:endParaRPr lang="it-IT" sz="1800" dirty="0">
              <a:latin typeface="Calibri" panose="020F0502020204030204" pitchFamily="34" charset="0"/>
              <a:ea typeface="Calibri" panose="020F0502020204030204" pitchFamily="34" charset="0"/>
              <a:cs typeface="Times New Roman" panose="02020603050405020304" pitchFamily="18" charset="0"/>
            </a:endParaRPr>
          </a:p>
          <a:p>
            <a:pPr>
              <a:lnSpc>
                <a:spcPct val="114000"/>
              </a:lnSpc>
              <a:spcBef>
                <a:spcPts val="300"/>
              </a:spcBef>
              <a:spcAft>
                <a:spcPts val="300"/>
              </a:spcAft>
            </a:pPr>
            <a:endParaRPr lang="it-IT" dirty="0"/>
          </a:p>
        </p:txBody>
      </p:sp>
      <p:sp>
        <p:nvSpPr>
          <p:cNvPr id="13" name="CasellaDiTesto 12"/>
          <p:cNvSpPr txBox="1"/>
          <p:nvPr/>
        </p:nvSpPr>
        <p:spPr>
          <a:xfrm>
            <a:off x="6306207" y="1143093"/>
            <a:ext cx="5492093" cy="4495398"/>
          </a:xfrm>
          <a:prstGeom prst="rect">
            <a:avLst/>
          </a:prstGeom>
          <a:noFill/>
        </p:spPr>
        <p:txBody>
          <a:bodyPr wrap="square" rtlCol="0">
            <a:spAutoFit/>
          </a:bodyPr>
          <a:lstStyle/>
          <a:p>
            <a:pPr>
              <a:lnSpc>
                <a:spcPct val="114000"/>
              </a:lnSpc>
              <a:spcBef>
                <a:spcPts val="300"/>
              </a:spcBef>
              <a:spcAft>
                <a:spcPts val="300"/>
              </a:spcAft>
            </a:pPr>
            <a:r>
              <a:rPr lang="it-IT" dirty="0">
                <a:solidFill>
                  <a:srgbClr val="FF3300"/>
                </a:solidFill>
                <a:latin typeface="Wingdings" panose="05000000000000000000" pitchFamily="2" charset="2"/>
              </a:rPr>
              <a:t>¨	</a:t>
            </a:r>
            <a:r>
              <a:rPr lang="it-IT" dirty="0"/>
              <a:t>Va rilevato come </a:t>
            </a:r>
            <a:r>
              <a:rPr lang="it-IT" b="1" dirty="0"/>
              <a:t>la modesta perdita delle posizioni dipendenti nel mese di luglio 2021 </a:t>
            </a:r>
            <a:r>
              <a:rPr lang="it-IT" dirty="0"/>
              <a:t>(pari a 2.593 unità) sia scarsamente significativa dal punto di vista statistico ed evidenzi più </a:t>
            </a:r>
            <a:r>
              <a:rPr lang="it-IT" b="1" dirty="0"/>
              <a:t>una situazione di stallo della crescita </a:t>
            </a:r>
            <a:r>
              <a:rPr lang="it-IT" dirty="0"/>
              <a:t>che un’inversione di tendenza. Essa comunque </a:t>
            </a:r>
            <a:r>
              <a:rPr lang="it-IT" b="1" dirty="0"/>
              <a:t>trae </a:t>
            </a:r>
            <a:r>
              <a:rPr lang="it-IT" sz="1800" b="1" dirty="0">
                <a:latin typeface="Calibri" panose="020F0502020204030204" pitchFamily="34" charset="0"/>
                <a:ea typeface="Calibri" panose="020F0502020204030204" pitchFamily="34" charset="0"/>
                <a:cs typeface="Times New Roman" panose="02020603050405020304" pitchFamily="18" charset="0"/>
              </a:rPr>
              <a:t>origine principalmente in agricoltura, nella logistica e nel commercio al dettaglio e all’ingrosso </a:t>
            </a:r>
            <a:r>
              <a:rPr lang="it-IT" sz="1800" dirty="0">
                <a:latin typeface="Calibri" panose="020F0502020204030204" pitchFamily="34" charset="0"/>
                <a:ea typeface="Calibri" panose="020F0502020204030204" pitchFamily="34" charset="0"/>
                <a:cs typeface="Times New Roman" panose="02020603050405020304" pitchFamily="18" charset="0"/>
              </a:rPr>
              <a:t>(rispettivamente</a:t>
            </a:r>
            <a:br>
              <a:rPr lang="it-IT" sz="1800" dirty="0">
                <a:latin typeface="Calibri" panose="020F0502020204030204" pitchFamily="34" charset="0"/>
                <a:ea typeface="Calibri" panose="020F0502020204030204" pitchFamily="34" charset="0"/>
                <a:cs typeface="Times New Roman" panose="02020603050405020304" pitchFamily="18" charset="0"/>
              </a:rPr>
            </a:br>
            <a:r>
              <a:rPr lang="it-IT" sz="1800" dirty="0">
                <a:latin typeface="Calibri" panose="020F0502020204030204" pitchFamily="34" charset="0"/>
                <a:ea typeface="Calibri" panose="020F0502020204030204" pitchFamily="34" charset="0"/>
                <a:cs typeface="Times New Roman" panose="02020603050405020304" pitchFamily="18" charset="0"/>
              </a:rPr>
              <a:t>-2.403, -2.218 e -1.526 posizioni dipendenti). </a:t>
            </a:r>
            <a:r>
              <a:rPr lang="it-IT" dirty="0"/>
              <a:t>Modeste diminuzioni si sono inoltre rilevate per i servizi alle imprese, per l’istruzione e la sanità e i servizi sociali. </a:t>
            </a:r>
            <a:r>
              <a:rPr lang="it-IT" b="1" dirty="0"/>
              <a:t>L’unico settore attualmente in significativo recupero resta quello dei servizi di alloggio e ristorazione </a:t>
            </a:r>
            <a:r>
              <a:rPr lang="it-IT" dirty="0"/>
              <a:t>(3.570 posizioni in più). </a:t>
            </a:r>
            <a:r>
              <a:rPr lang="it-IT" b="1" dirty="0"/>
              <a:t>Senza variazioni di rilievo le posizioni nelle attività manifatturiere e nelle costruzioni.</a:t>
            </a:r>
          </a:p>
        </p:txBody>
      </p:sp>
    </p:spTree>
    <p:extLst>
      <p:ext uri="{BB962C8B-B14F-4D97-AF65-F5344CB8AC3E}">
        <p14:creationId xmlns:p14="http://schemas.microsoft.com/office/powerpoint/2010/main" val="3899629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30</a:t>
            </a:fld>
            <a:endParaRPr lang="en-US" dirty="0"/>
          </a:p>
        </p:txBody>
      </p:sp>
      <p:sp>
        <p:nvSpPr>
          <p:cNvPr id="3" name="CasellaDiTesto 2"/>
          <p:cNvSpPr txBox="1"/>
          <p:nvPr/>
        </p:nvSpPr>
        <p:spPr>
          <a:xfrm>
            <a:off x="436728" y="74876"/>
            <a:ext cx="11361572" cy="1015663"/>
          </a:xfrm>
          <a:prstGeom prst="rect">
            <a:avLst/>
          </a:prstGeom>
          <a:noFill/>
        </p:spPr>
        <p:txBody>
          <a:bodyPr wrap="square" rtlCol="0">
            <a:spAutoFit/>
          </a:bodyPr>
          <a:lstStyle/>
          <a:p>
            <a:r>
              <a:rPr lang="it-IT" sz="3000" b="1" dirty="0"/>
              <a:t>I principali tassi del mercato del lavoro regionale </a:t>
            </a:r>
          </a:p>
          <a:p>
            <a:r>
              <a:rPr lang="it-IT" sz="3000" b="1" dirty="0"/>
              <a:t>nel II trimestre 2021</a:t>
            </a:r>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36728" y="1108849"/>
            <a:ext cx="5691117" cy="4274568"/>
          </a:xfrm>
          <a:prstGeom prst="rect">
            <a:avLst/>
          </a:prstGeom>
          <a:noFill/>
        </p:spPr>
        <p:txBody>
          <a:bodyPr wrap="square" rtlCol="0">
            <a:spAutoFit/>
          </a:bodyPr>
          <a:lstStyle/>
          <a:p>
            <a:pPr>
              <a:lnSpc>
                <a:spcPct val="114000"/>
              </a:lnSpc>
              <a:spcBef>
                <a:spcPts val="300"/>
              </a:spcBef>
              <a:spcAft>
                <a:spcPts val="300"/>
              </a:spcAft>
            </a:pPr>
            <a:r>
              <a:rPr lang="it-IT" dirty="0">
                <a:solidFill>
                  <a:srgbClr val="FF3300"/>
                </a:solidFill>
                <a:latin typeface="Wingdings" panose="05000000000000000000" pitchFamily="2" charset="2"/>
              </a:rPr>
              <a:t>¨ </a:t>
            </a:r>
            <a:r>
              <a:rPr lang="it-IT" b="1" dirty="0"/>
              <a:t>Nel II trimestre 2021 il tasso di occupazione (15-64 anni) regionale ha recuperato in parte la contrazione subita nel 2020, raggiungendo il 69,3% </a:t>
            </a:r>
            <a:r>
              <a:rPr lang="it-IT" dirty="0"/>
              <a:t>(in crescita di 1,5 punti percentuali rispetto al secondo trimestre 2020, ma ancora 2 punti percentuali al di sotto del dato 2019) e mantenendosi al di sopra del dato medio del Nord Est (67,7%) e di quello nazionale (58,2%). </a:t>
            </a:r>
          </a:p>
          <a:p>
            <a:pPr>
              <a:lnSpc>
                <a:spcPct val="114000"/>
              </a:lnSpc>
              <a:spcBef>
                <a:spcPts val="300"/>
              </a:spcBef>
              <a:spcAft>
                <a:spcPts val="300"/>
              </a:spcAft>
            </a:pPr>
            <a:r>
              <a:rPr lang="it-IT" dirty="0">
                <a:solidFill>
                  <a:srgbClr val="FF3300"/>
                </a:solidFill>
                <a:latin typeface="Wingdings" panose="05000000000000000000" pitchFamily="2" charset="2"/>
              </a:rPr>
              <a:t>¨ </a:t>
            </a:r>
            <a:r>
              <a:rPr lang="it-IT" b="1" dirty="0"/>
              <a:t>Da segnalare la progressiva riduzione del tasso di inattività (15-64 anni) </a:t>
            </a:r>
            <a:r>
              <a:rPr lang="it-IT" dirty="0"/>
              <a:t>che – dopo la crescita nel 2020 (dal 25,1% del II trimestre 2019 al 28,8% del II trimestre 2020) – </a:t>
            </a:r>
            <a:r>
              <a:rPr lang="it-IT" b="1" dirty="0"/>
              <a:t>è stimato in calo al 26,7% nel secondo trimestre 2021</a:t>
            </a:r>
            <a:r>
              <a:rPr lang="it-IT" dirty="0"/>
              <a:t>, stima inferiore alla media del Nord Est (28,6%) e di quella nazionale (35,5%). </a:t>
            </a:r>
          </a:p>
        </p:txBody>
      </p:sp>
      <p:sp>
        <p:nvSpPr>
          <p:cNvPr id="7" name="CasellaDiTesto 6"/>
          <p:cNvSpPr txBox="1"/>
          <p:nvPr/>
        </p:nvSpPr>
        <p:spPr>
          <a:xfrm>
            <a:off x="6274704" y="1123556"/>
            <a:ext cx="5691117" cy="3548023"/>
          </a:xfrm>
          <a:prstGeom prst="rect">
            <a:avLst/>
          </a:prstGeom>
          <a:noFill/>
        </p:spPr>
        <p:txBody>
          <a:bodyPr wrap="square" rtlCol="0">
            <a:spAutoFit/>
          </a:bodyPr>
          <a:lstStyle/>
          <a:p>
            <a:pPr>
              <a:lnSpc>
                <a:spcPct val="114000"/>
              </a:lnSpc>
              <a:spcBef>
                <a:spcPts val="300"/>
              </a:spcBef>
              <a:spcAft>
                <a:spcPts val="300"/>
              </a:spcAft>
            </a:pPr>
            <a:r>
              <a:rPr lang="it-IT" dirty="0">
                <a:solidFill>
                  <a:srgbClr val="FF3300"/>
                </a:solidFill>
                <a:latin typeface="Wingdings" panose="05000000000000000000" pitchFamily="2" charset="2"/>
              </a:rPr>
              <a:t>¨ </a:t>
            </a:r>
            <a:r>
              <a:rPr lang="it-IT" dirty="0"/>
              <a:t>Per quanto riguarda la disoccupazione, il relativo </a:t>
            </a:r>
            <a:r>
              <a:rPr lang="it-IT" b="1" dirty="0"/>
              <a:t>tasso regionale di disoccupazione (15-74 anni)</a:t>
            </a:r>
            <a:r>
              <a:rPr lang="it-IT" dirty="0"/>
              <a:t> – rimasto sostanzialmente stazionario nel II trimestre 2020 (4,7%, rispetto alla stima del 4,8% nel II trim. 2019) – </a:t>
            </a:r>
            <a:r>
              <a:rPr lang="it-IT" b="1" dirty="0"/>
              <a:t>è salito al 5,5%</a:t>
            </a:r>
            <a:r>
              <a:rPr lang="it-IT" dirty="0"/>
              <a:t>, leggermente al di sopra della media del Nord-Est (5,2%), ma inferiore al dato nazionale (9,6%). Coerentemente alla dinamica osservata tra le persone in cerca di occupazione, per quanto riguarda il tasso di disoccupazione si evidenzia una diminuzione tra gli uomini (dal 4,0% al 3,3%) e una crescita tra le donne (dal 5,5% al 8,1%). </a:t>
            </a:r>
          </a:p>
        </p:txBody>
      </p:sp>
    </p:spTree>
    <p:extLst>
      <p:ext uri="{BB962C8B-B14F-4D97-AF65-F5344CB8AC3E}">
        <p14:creationId xmlns:p14="http://schemas.microsoft.com/office/powerpoint/2010/main" val="2196621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31</a:t>
            </a:fld>
            <a:endParaRPr lang="en-US" dirty="0"/>
          </a:p>
        </p:txBody>
      </p:sp>
      <p:sp>
        <p:nvSpPr>
          <p:cNvPr id="3" name="CasellaDiTesto 2"/>
          <p:cNvSpPr txBox="1"/>
          <p:nvPr/>
        </p:nvSpPr>
        <p:spPr>
          <a:xfrm>
            <a:off x="436728" y="135040"/>
            <a:ext cx="11486567" cy="1200329"/>
          </a:xfrm>
          <a:prstGeom prst="rect">
            <a:avLst/>
          </a:prstGeom>
          <a:noFill/>
        </p:spPr>
        <p:txBody>
          <a:bodyPr wrap="square" rtlCol="0">
            <a:spAutoFit/>
          </a:bodyPr>
          <a:lstStyle/>
          <a:p>
            <a:r>
              <a:rPr lang="it-IT" sz="2400" b="1" dirty="0"/>
              <a:t>Popolazione residente (maschi e femmine) per condizione professionale e principali indicatori - Emilia-Romagna (valori assoluti in migliaia e percentuali)</a:t>
            </a:r>
          </a:p>
          <a:p>
            <a:endParaRPr lang="it-IT" sz="2400" b="1" dirty="0"/>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9841833" y="5296522"/>
            <a:ext cx="2081462" cy="461665"/>
          </a:xfrm>
          <a:prstGeom prst="rect">
            <a:avLst/>
          </a:prstGeom>
          <a:noFill/>
        </p:spPr>
        <p:txBody>
          <a:bodyPr wrap="square" rtlCol="0">
            <a:spAutoFit/>
          </a:bodyPr>
          <a:lstStyle/>
          <a:p>
            <a:pPr algn="r"/>
            <a:r>
              <a:rPr lang="it-IT" sz="1200" dirty="0"/>
              <a:t>Fonte: ISTAT, Rilevazione forze di lavoro (dati provvisori)</a:t>
            </a:r>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28" y="1109338"/>
            <a:ext cx="9192908" cy="4648849"/>
          </a:xfrm>
          <a:prstGeom prst="rect">
            <a:avLst/>
          </a:prstGeom>
        </p:spPr>
      </p:pic>
    </p:spTree>
    <p:extLst>
      <p:ext uri="{BB962C8B-B14F-4D97-AF65-F5344CB8AC3E}">
        <p14:creationId xmlns:p14="http://schemas.microsoft.com/office/powerpoint/2010/main" val="1769169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32</a:t>
            </a:fld>
            <a:endParaRPr lang="en-US" dirty="0"/>
          </a:p>
        </p:txBody>
      </p:sp>
      <p:sp>
        <p:nvSpPr>
          <p:cNvPr id="3" name="CasellaDiTesto 2"/>
          <p:cNvSpPr txBox="1"/>
          <p:nvPr/>
        </p:nvSpPr>
        <p:spPr>
          <a:xfrm>
            <a:off x="436728" y="135040"/>
            <a:ext cx="11486567" cy="830997"/>
          </a:xfrm>
          <a:prstGeom prst="rect">
            <a:avLst/>
          </a:prstGeom>
          <a:noFill/>
        </p:spPr>
        <p:txBody>
          <a:bodyPr wrap="square" rtlCol="0">
            <a:spAutoFit/>
          </a:bodyPr>
          <a:lstStyle/>
          <a:p>
            <a:r>
              <a:rPr lang="it-IT" sz="2400" b="1" dirty="0"/>
              <a:t>Popolazione maschile residente per condizione professionale e principali indicatori - Emilia-Romagna (valori assoluti in migliaia e percentuali)</a:t>
            </a:r>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9841833" y="5296522"/>
            <a:ext cx="2081462" cy="461665"/>
          </a:xfrm>
          <a:prstGeom prst="rect">
            <a:avLst/>
          </a:prstGeom>
          <a:noFill/>
        </p:spPr>
        <p:txBody>
          <a:bodyPr wrap="square" rtlCol="0">
            <a:spAutoFit/>
          </a:bodyPr>
          <a:lstStyle/>
          <a:p>
            <a:pPr algn="r"/>
            <a:r>
              <a:rPr lang="it-IT" sz="1200" dirty="0"/>
              <a:t>Fonte: ISTAT, Rilevazione forze di lavoro (dati provvisori)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00" y="1123628"/>
            <a:ext cx="9173855" cy="4610743"/>
          </a:xfrm>
          <a:prstGeom prst="rect">
            <a:avLst/>
          </a:prstGeom>
        </p:spPr>
      </p:pic>
    </p:spTree>
    <p:extLst>
      <p:ext uri="{BB962C8B-B14F-4D97-AF65-F5344CB8AC3E}">
        <p14:creationId xmlns:p14="http://schemas.microsoft.com/office/powerpoint/2010/main" val="2080339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33</a:t>
            </a:fld>
            <a:endParaRPr lang="en-US" dirty="0"/>
          </a:p>
        </p:txBody>
      </p:sp>
      <p:sp>
        <p:nvSpPr>
          <p:cNvPr id="3" name="CasellaDiTesto 2"/>
          <p:cNvSpPr txBox="1"/>
          <p:nvPr/>
        </p:nvSpPr>
        <p:spPr>
          <a:xfrm>
            <a:off x="436728" y="135040"/>
            <a:ext cx="11486567" cy="830997"/>
          </a:xfrm>
          <a:prstGeom prst="rect">
            <a:avLst/>
          </a:prstGeom>
          <a:noFill/>
        </p:spPr>
        <p:txBody>
          <a:bodyPr wrap="square" rtlCol="0">
            <a:spAutoFit/>
          </a:bodyPr>
          <a:lstStyle/>
          <a:p>
            <a:r>
              <a:rPr lang="it-IT" sz="2400" b="1" dirty="0"/>
              <a:t>Popolazione femminile residente per condizione professionale e principali indicatori - Emilia-Romagna (valori assoluti in migliaia e percentuali)</a:t>
            </a:r>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9841833" y="5296522"/>
            <a:ext cx="2081462" cy="461665"/>
          </a:xfrm>
          <a:prstGeom prst="rect">
            <a:avLst/>
          </a:prstGeom>
          <a:noFill/>
        </p:spPr>
        <p:txBody>
          <a:bodyPr wrap="square" rtlCol="0">
            <a:spAutoFit/>
          </a:bodyPr>
          <a:lstStyle/>
          <a:p>
            <a:pPr algn="r"/>
            <a:r>
              <a:rPr lang="it-IT" sz="1200" dirty="0"/>
              <a:t>Fonte: ISTAT, Rilevazione forze di lavoro (dati provvisori)</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00" y="1045776"/>
            <a:ext cx="8755647" cy="4786542"/>
          </a:xfrm>
          <a:prstGeom prst="rect">
            <a:avLst/>
          </a:prstGeom>
        </p:spPr>
      </p:pic>
    </p:spTree>
    <p:extLst>
      <p:ext uri="{BB962C8B-B14F-4D97-AF65-F5344CB8AC3E}">
        <p14:creationId xmlns:p14="http://schemas.microsoft.com/office/powerpoint/2010/main" val="2487236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34</a:t>
            </a:fld>
            <a:endParaRPr lang="en-US" dirty="0"/>
          </a:p>
        </p:txBody>
      </p:sp>
      <p:sp>
        <p:nvSpPr>
          <p:cNvPr id="3" name="CasellaDiTesto 2"/>
          <p:cNvSpPr txBox="1"/>
          <p:nvPr/>
        </p:nvSpPr>
        <p:spPr>
          <a:xfrm>
            <a:off x="436728" y="135040"/>
            <a:ext cx="11486567" cy="1200329"/>
          </a:xfrm>
          <a:prstGeom prst="rect">
            <a:avLst/>
          </a:prstGeom>
          <a:noFill/>
        </p:spPr>
        <p:txBody>
          <a:bodyPr wrap="square" rtlCol="0">
            <a:spAutoFit/>
          </a:bodyPr>
          <a:lstStyle/>
          <a:p>
            <a:r>
              <a:rPr lang="it-IT" sz="2400" b="1" dirty="0"/>
              <a:t>Principali indicatori sul mercato del lavoro (maschi e femmine): confronto Emilia-Romagna, Nord Est e Italia (valori percentuali)</a:t>
            </a:r>
          </a:p>
          <a:p>
            <a:endParaRPr lang="it-IT" sz="2400" b="1" dirty="0"/>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9841833" y="5296522"/>
            <a:ext cx="2081462" cy="461665"/>
          </a:xfrm>
          <a:prstGeom prst="rect">
            <a:avLst/>
          </a:prstGeom>
          <a:noFill/>
        </p:spPr>
        <p:txBody>
          <a:bodyPr wrap="square" rtlCol="0">
            <a:spAutoFit/>
          </a:bodyPr>
          <a:lstStyle/>
          <a:p>
            <a:pPr algn="r"/>
            <a:r>
              <a:rPr lang="it-IT" sz="1200" dirty="0"/>
              <a:t>Fonte: ISTAT, Rilevazione forze di lavoro (dati provvisori)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636" y="1148497"/>
            <a:ext cx="9192908" cy="3839111"/>
          </a:xfrm>
          <a:prstGeom prst="rect">
            <a:avLst/>
          </a:prstGeom>
        </p:spPr>
      </p:pic>
    </p:spTree>
    <p:extLst>
      <p:ext uri="{BB962C8B-B14F-4D97-AF65-F5344CB8AC3E}">
        <p14:creationId xmlns:p14="http://schemas.microsoft.com/office/powerpoint/2010/main" val="4288921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35</a:t>
            </a:fld>
            <a:endParaRPr lang="en-US" dirty="0"/>
          </a:p>
        </p:txBody>
      </p:sp>
      <p:sp>
        <p:nvSpPr>
          <p:cNvPr id="3" name="CasellaDiTesto 2"/>
          <p:cNvSpPr txBox="1"/>
          <p:nvPr/>
        </p:nvSpPr>
        <p:spPr>
          <a:xfrm>
            <a:off x="436728" y="135040"/>
            <a:ext cx="11486567" cy="1200329"/>
          </a:xfrm>
          <a:prstGeom prst="rect">
            <a:avLst/>
          </a:prstGeom>
          <a:noFill/>
        </p:spPr>
        <p:txBody>
          <a:bodyPr wrap="square" rtlCol="0">
            <a:spAutoFit/>
          </a:bodyPr>
          <a:lstStyle/>
          <a:p>
            <a:r>
              <a:rPr lang="it-IT" sz="2400" b="1" dirty="0"/>
              <a:t>Principali indicatori sul mercato del lavoro (maschi): confronto Emilia-Romagna, Nord Est e Italia (valori percentuali)</a:t>
            </a:r>
          </a:p>
          <a:p>
            <a:endParaRPr lang="it-IT" sz="2400" b="1" dirty="0"/>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9841833" y="5296522"/>
            <a:ext cx="2081462" cy="461665"/>
          </a:xfrm>
          <a:prstGeom prst="rect">
            <a:avLst/>
          </a:prstGeom>
          <a:noFill/>
        </p:spPr>
        <p:txBody>
          <a:bodyPr wrap="square" rtlCol="0">
            <a:spAutoFit/>
          </a:bodyPr>
          <a:lstStyle/>
          <a:p>
            <a:pPr algn="r"/>
            <a:r>
              <a:rPr lang="it-IT" sz="1200" dirty="0"/>
              <a:t>Fonte: ISTAT, Rilevazione forze di lavoro (dati provvisori)</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636" y="1150755"/>
            <a:ext cx="9145276" cy="3810532"/>
          </a:xfrm>
          <a:prstGeom prst="rect">
            <a:avLst/>
          </a:prstGeom>
        </p:spPr>
      </p:pic>
    </p:spTree>
    <p:extLst>
      <p:ext uri="{BB962C8B-B14F-4D97-AF65-F5344CB8AC3E}">
        <p14:creationId xmlns:p14="http://schemas.microsoft.com/office/powerpoint/2010/main" val="3288375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36</a:t>
            </a:fld>
            <a:endParaRPr lang="en-US" dirty="0"/>
          </a:p>
        </p:txBody>
      </p:sp>
      <p:sp>
        <p:nvSpPr>
          <p:cNvPr id="3" name="CasellaDiTesto 2"/>
          <p:cNvSpPr txBox="1"/>
          <p:nvPr/>
        </p:nvSpPr>
        <p:spPr>
          <a:xfrm>
            <a:off x="436728" y="135040"/>
            <a:ext cx="11486567" cy="1200329"/>
          </a:xfrm>
          <a:prstGeom prst="rect">
            <a:avLst/>
          </a:prstGeom>
          <a:noFill/>
        </p:spPr>
        <p:txBody>
          <a:bodyPr wrap="square" rtlCol="0">
            <a:spAutoFit/>
          </a:bodyPr>
          <a:lstStyle/>
          <a:p>
            <a:r>
              <a:rPr lang="it-IT" sz="2400" b="1" dirty="0"/>
              <a:t>Principali indicatori sul mercato del lavoro (femmine): confronto Emilia-Romagna, Nord Est e Italia (valori percentuali)</a:t>
            </a:r>
          </a:p>
          <a:p>
            <a:endParaRPr lang="it-IT" sz="2400" b="1" dirty="0"/>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9841833" y="5296522"/>
            <a:ext cx="2081462" cy="461665"/>
          </a:xfrm>
          <a:prstGeom prst="rect">
            <a:avLst/>
          </a:prstGeom>
          <a:noFill/>
        </p:spPr>
        <p:txBody>
          <a:bodyPr wrap="square" rtlCol="0">
            <a:spAutoFit/>
          </a:bodyPr>
          <a:lstStyle/>
          <a:p>
            <a:pPr algn="r"/>
            <a:r>
              <a:rPr lang="it-IT" sz="1200" dirty="0"/>
              <a:t>Fonte: ISTAT, Rilevazione forze di lavoro (dati provvisori)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668" y="1109897"/>
            <a:ext cx="9173855" cy="3820058"/>
          </a:xfrm>
          <a:prstGeom prst="rect">
            <a:avLst/>
          </a:prstGeom>
        </p:spPr>
      </p:pic>
    </p:spTree>
    <p:extLst>
      <p:ext uri="{BB962C8B-B14F-4D97-AF65-F5344CB8AC3E}">
        <p14:creationId xmlns:p14="http://schemas.microsoft.com/office/powerpoint/2010/main" val="136146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37</a:t>
            </a:fld>
            <a:endParaRPr lang="en-US"/>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pic>
        <p:nvPicPr>
          <p:cNvPr id="10" name="Picture 3" descr="Agenzia slide1 ppt.jpg"/>
          <p:cNvPicPr>
            <a:picLocks noChangeAspect="1"/>
          </p:cNvPicPr>
          <p:nvPr/>
        </p:nvPicPr>
        <p:blipFill rotWithShape="1">
          <a:blip r:embed="rId2">
            <a:extLst>
              <a:ext uri="{28A0092B-C50C-407E-A947-70E740481C1C}">
                <a14:useLocalDpi xmlns:a14="http://schemas.microsoft.com/office/drawing/2010/main" val="0"/>
              </a:ext>
            </a:extLst>
          </a:blip>
          <a:srcRect l="57478" t="44874"/>
          <a:stretch/>
        </p:blipFill>
        <p:spPr>
          <a:xfrm>
            <a:off x="8005575" y="2183642"/>
            <a:ext cx="3792725" cy="3687691"/>
          </a:xfrm>
          <a:prstGeom prst="rect">
            <a:avLst/>
          </a:prstGeom>
        </p:spPr>
      </p:pic>
      <p:sp>
        <p:nvSpPr>
          <p:cNvPr id="3" name="CasellaDiTesto 2"/>
          <p:cNvSpPr txBox="1"/>
          <p:nvPr/>
        </p:nvSpPr>
        <p:spPr>
          <a:xfrm>
            <a:off x="436728" y="1187355"/>
            <a:ext cx="8759899" cy="1446550"/>
          </a:xfrm>
          <a:prstGeom prst="rect">
            <a:avLst/>
          </a:prstGeom>
          <a:noFill/>
        </p:spPr>
        <p:txBody>
          <a:bodyPr wrap="none" rtlCol="0">
            <a:spAutoFit/>
          </a:bodyPr>
          <a:lstStyle/>
          <a:p>
            <a:r>
              <a:rPr lang="it-IT" sz="4400" b="1" dirty="0"/>
              <a:t>ALLEGATO </a:t>
            </a:r>
          </a:p>
          <a:p>
            <a:r>
              <a:rPr lang="it-IT" sz="4400" b="1" dirty="0"/>
              <a:t>GLOSSARIO E NOTA METODOLOGICA</a:t>
            </a:r>
          </a:p>
        </p:txBody>
      </p:sp>
    </p:spTree>
    <p:extLst>
      <p:ext uri="{BB962C8B-B14F-4D97-AF65-F5344CB8AC3E}">
        <p14:creationId xmlns:p14="http://schemas.microsoft.com/office/powerpoint/2010/main" val="2071824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38</a:t>
            </a:fld>
            <a:endParaRPr lang="en-US" dirty="0"/>
          </a:p>
        </p:txBody>
      </p:sp>
      <p:sp>
        <p:nvSpPr>
          <p:cNvPr id="3" name="CasellaDiTesto 2"/>
          <p:cNvSpPr txBox="1"/>
          <p:nvPr/>
        </p:nvSpPr>
        <p:spPr>
          <a:xfrm>
            <a:off x="436728" y="429482"/>
            <a:ext cx="1913601" cy="507831"/>
          </a:xfrm>
          <a:prstGeom prst="rect">
            <a:avLst/>
          </a:prstGeom>
          <a:noFill/>
        </p:spPr>
        <p:txBody>
          <a:bodyPr wrap="none" rtlCol="0">
            <a:spAutoFit/>
          </a:bodyPr>
          <a:lstStyle/>
          <a:p>
            <a:r>
              <a:rPr lang="it-IT" sz="2700" b="1" dirty="0"/>
              <a:t>GLOSSARIO </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436728" y="1143093"/>
            <a:ext cx="5691117" cy="4498026"/>
          </a:xfrm>
          <a:prstGeom prst="rect">
            <a:avLst/>
          </a:prstGeom>
          <a:noFill/>
        </p:spPr>
        <p:txBody>
          <a:bodyPr wrap="square" rtlCol="0">
            <a:spAutoFit/>
          </a:bodyPr>
          <a:lstStyle/>
          <a:p>
            <a:pPr marL="285750" indent="-285750">
              <a:lnSpc>
                <a:spcPct val="114000"/>
              </a:lnSpc>
              <a:spcBef>
                <a:spcPts val="300"/>
              </a:spcBef>
              <a:spcAft>
                <a:spcPts val="300"/>
              </a:spcAft>
              <a:buFont typeface="Wingdings" panose="05000000000000000000" pitchFamily="2" charset="2"/>
              <a:buChar char="§"/>
            </a:pPr>
            <a:r>
              <a:rPr lang="it-IT" sz="1400" b="1" dirty="0"/>
              <a:t>CIG - Cassa integrazione guadagni (fonte INPS): </a:t>
            </a:r>
            <a:r>
              <a:rPr lang="it-IT" sz="1400" dirty="0"/>
              <a:t>è una prestazione finalizzata a sostituire o integrare la retribuzione ed è destinata ai lavoratori sospesi dal lavoro o che operano con orario ridotto a causa di difficoltà produttive dell'azienda. </a:t>
            </a:r>
          </a:p>
          <a:p>
            <a:pPr marL="285750" indent="-285750">
              <a:lnSpc>
                <a:spcPct val="114000"/>
              </a:lnSpc>
              <a:spcBef>
                <a:spcPts val="300"/>
              </a:spcBef>
              <a:spcAft>
                <a:spcPts val="300"/>
              </a:spcAft>
              <a:buFont typeface="Wingdings" panose="05000000000000000000" pitchFamily="2" charset="2"/>
              <a:buChar char="§"/>
            </a:pPr>
            <a:r>
              <a:rPr lang="it-IT" sz="1400" b="1" dirty="0"/>
              <a:t>Dati destagionalizzati: </a:t>
            </a:r>
            <a:r>
              <a:rPr lang="it-IT" sz="1400" dirty="0"/>
              <a:t>dati depurati, mediante apposite tecniche statistiche, dalle fluttuazioni attribuibili alla componente stagionale (dovute a fattori meteorologici, consuetudinari, legislativi e simili) e, se significativi, dagli effetti di calendario. Questa trasformazione dei dati è la più idonea a cogliere l’evoluzione congiunturale di un indicatore.</a:t>
            </a:r>
          </a:p>
          <a:p>
            <a:pPr marL="285750" indent="-285750">
              <a:lnSpc>
                <a:spcPct val="114000"/>
              </a:lnSpc>
              <a:spcBef>
                <a:spcPts val="300"/>
              </a:spcBef>
              <a:spcAft>
                <a:spcPts val="300"/>
              </a:spcAft>
              <a:buFont typeface="Wingdings" panose="05000000000000000000" pitchFamily="2" charset="2"/>
              <a:buChar char="§"/>
            </a:pPr>
            <a:r>
              <a:rPr lang="it-IT" sz="1400" b="1" dirty="0"/>
              <a:t>Dati grezzi: </a:t>
            </a:r>
            <a:r>
              <a:rPr lang="it-IT" sz="1400" dirty="0"/>
              <a:t>dati originari, non destagionalizzati.</a:t>
            </a:r>
          </a:p>
          <a:p>
            <a:pPr marL="285750" indent="-285750">
              <a:lnSpc>
                <a:spcPct val="114000"/>
              </a:lnSpc>
              <a:spcBef>
                <a:spcPts val="300"/>
              </a:spcBef>
              <a:spcAft>
                <a:spcPts val="300"/>
              </a:spcAft>
              <a:buFont typeface="Wingdings" panose="05000000000000000000" pitchFamily="2" charset="2"/>
              <a:buChar char="§"/>
            </a:pPr>
            <a:r>
              <a:rPr lang="it-IT" sz="1400" b="1" dirty="0"/>
              <a:t>Posizione lavorativa dipendente (CO):</a:t>
            </a:r>
            <a:r>
              <a:rPr lang="it-IT" sz="1400" dirty="0"/>
              <a:t> è contraddistinta da un contratto di lavoro tra una persona fisica e un’unità produttiva (impresa o istituzione), che prevede lo svolgimento di una prestazione lavorativa a fronte di un compenso (retribuzione). Le posizioni lavorative rappresentano, quindi, il numero di posti di lavoro occupati da lavoratori dipendenti (a tempo pieno e a tempo parziale), indipendentemente dalle ore lavorate, ad una determinata data di riferimento, inclusi anche</a:t>
            </a:r>
          </a:p>
        </p:txBody>
      </p:sp>
      <p:sp>
        <p:nvSpPr>
          <p:cNvPr id="13" name="CasellaDiTesto 12"/>
          <p:cNvSpPr txBox="1"/>
          <p:nvPr/>
        </p:nvSpPr>
        <p:spPr>
          <a:xfrm>
            <a:off x="6107183" y="1131612"/>
            <a:ext cx="5691117" cy="4897495"/>
          </a:xfrm>
          <a:prstGeom prst="rect">
            <a:avLst/>
          </a:prstGeom>
          <a:noFill/>
        </p:spPr>
        <p:txBody>
          <a:bodyPr wrap="square" rtlCol="0">
            <a:spAutoFit/>
          </a:bodyPr>
          <a:lstStyle/>
          <a:p>
            <a:pPr marL="265113">
              <a:lnSpc>
                <a:spcPct val="114000"/>
              </a:lnSpc>
              <a:spcBef>
                <a:spcPts val="300"/>
              </a:spcBef>
              <a:spcAft>
                <a:spcPts val="300"/>
              </a:spcAft>
            </a:pPr>
            <a:r>
              <a:rPr lang="it-IT" sz="1400" dirty="0"/>
              <a:t>i lavoratori che, legati all’unità produttiva da regolare contratto di lavoro, sono temporaneamente assenti per cause quali ferie, permessi, maternità, cassa integrazione guadagni, ecc. </a:t>
            </a:r>
            <a:endParaRPr lang="it-IT" sz="1400" b="1" dirty="0"/>
          </a:p>
          <a:p>
            <a:pPr marL="285750" indent="-285750">
              <a:lnSpc>
                <a:spcPct val="114000"/>
              </a:lnSpc>
              <a:spcBef>
                <a:spcPts val="300"/>
              </a:spcBef>
              <a:spcAft>
                <a:spcPts val="300"/>
              </a:spcAft>
              <a:buFont typeface="Wingdings" panose="05000000000000000000" pitchFamily="2" charset="2"/>
              <a:buChar char="§"/>
            </a:pPr>
            <a:r>
              <a:rPr lang="it-IT" sz="1400" b="1" dirty="0"/>
              <a:t>Saldo attivazioni-cessazioni: </a:t>
            </a:r>
            <a:r>
              <a:rPr lang="it-IT" sz="1400" dirty="0"/>
              <a:t>differenza tra attivazioni e cessazioni dei rapporti di lavoro (a cui si sommano le trasformazioni a tempo indeterminato, nel caso dei rapporti a tempo indeterminato, o si sottraggono le medesime nel caso dei rapporti a tempo determinato; analoghe considerazioni valgono per i rapporti a tempo pieno e parziale). Il saldo calcolato sui dati destagionalizzati esprime la variazione congiunturale assoluta delle posizioni lavorative dipendenti.</a:t>
            </a:r>
          </a:p>
          <a:p>
            <a:pPr marL="285750" indent="-285750">
              <a:lnSpc>
                <a:spcPct val="114000"/>
              </a:lnSpc>
              <a:spcBef>
                <a:spcPts val="300"/>
              </a:spcBef>
              <a:spcAft>
                <a:spcPts val="300"/>
              </a:spcAft>
              <a:buFont typeface="Wingdings" panose="05000000000000000000" pitchFamily="2" charset="2"/>
              <a:buChar char="§"/>
            </a:pPr>
            <a:r>
              <a:rPr lang="it-IT" sz="1400" b="1" dirty="0"/>
              <a:t>Tasso di attività: </a:t>
            </a:r>
            <a:r>
              <a:rPr lang="it-IT" sz="1400" dirty="0"/>
              <a:t>rapporto tra le forze di lavoro e la corrispondente popolazione di riferimento.</a:t>
            </a:r>
          </a:p>
          <a:p>
            <a:pPr marL="285750" indent="-285750">
              <a:lnSpc>
                <a:spcPct val="114000"/>
              </a:lnSpc>
              <a:spcBef>
                <a:spcPts val="300"/>
              </a:spcBef>
              <a:spcAft>
                <a:spcPts val="300"/>
              </a:spcAft>
              <a:buFont typeface="Wingdings" panose="05000000000000000000" pitchFamily="2" charset="2"/>
              <a:buChar char="§"/>
            </a:pPr>
            <a:r>
              <a:rPr lang="it-IT" sz="1400" b="1" dirty="0"/>
              <a:t>Tasso di disoccupazione: </a:t>
            </a:r>
            <a:r>
              <a:rPr lang="it-IT" sz="1400" dirty="0"/>
              <a:t>rapporto tra i disoccupati e le corrispondenti forze di lavoro.</a:t>
            </a:r>
          </a:p>
          <a:p>
            <a:pPr marL="285750" indent="-285750">
              <a:lnSpc>
                <a:spcPct val="114000"/>
              </a:lnSpc>
              <a:spcBef>
                <a:spcPts val="300"/>
              </a:spcBef>
              <a:spcAft>
                <a:spcPts val="300"/>
              </a:spcAft>
              <a:buFont typeface="Wingdings" panose="05000000000000000000" pitchFamily="2" charset="2"/>
              <a:buChar char="§"/>
            </a:pPr>
            <a:r>
              <a:rPr lang="it-IT" sz="1400" b="1" dirty="0"/>
              <a:t>Tasso di inattività: </a:t>
            </a:r>
            <a:r>
              <a:rPr lang="it-IT" sz="1400" dirty="0"/>
              <a:t>rapporto tra le persone non appartenenti alle forze di lavoro e la corrispondente popolazione di riferimento. La somma del tasso di inattività e del tasso di attività è pari al 100 per cento.</a:t>
            </a:r>
          </a:p>
          <a:p>
            <a:pPr>
              <a:lnSpc>
                <a:spcPct val="114000"/>
              </a:lnSpc>
              <a:spcBef>
                <a:spcPts val="300"/>
              </a:spcBef>
              <a:spcAft>
                <a:spcPts val="300"/>
              </a:spcAft>
            </a:pPr>
            <a:endParaRPr lang="it-IT" sz="1400" dirty="0"/>
          </a:p>
        </p:txBody>
      </p:sp>
    </p:spTree>
    <p:extLst>
      <p:ext uri="{BB962C8B-B14F-4D97-AF65-F5344CB8AC3E}">
        <p14:creationId xmlns:p14="http://schemas.microsoft.com/office/powerpoint/2010/main" val="1203509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39</a:t>
            </a:fld>
            <a:endParaRPr lang="en-US" dirty="0"/>
          </a:p>
        </p:txBody>
      </p:sp>
      <p:sp>
        <p:nvSpPr>
          <p:cNvPr id="3" name="CasellaDiTesto 2"/>
          <p:cNvSpPr txBox="1"/>
          <p:nvPr/>
        </p:nvSpPr>
        <p:spPr>
          <a:xfrm>
            <a:off x="436728" y="429482"/>
            <a:ext cx="1913601" cy="507831"/>
          </a:xfrm>
          <a:prstGeom prst="rect">
            <a:avLst/>
          </a:prstGeom>
          <a:noFill/>
        </p:spPr>
        <p:txBody>
          <a:bodyPr wrap="none" rtlCol="0">
            <a:spAutoFit/>
          </a:bodyPr>
          <a:lstStyle/>
          <a:p>
            <a:r>
              <a:rPr lang="it-IT" sz="2700" b="1" dirty="0"/>
              <a:t>GLOSSARIO </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436728" y="1143093"/>
            <a:ext cx="5691117" cy="3101490"/>
          </a:xfrm>
          <a:prstGeom prst="rect">
            <a:avLst/>
          </a:prstGeom>
          <a:noFill/>
        </p:spPr>
        <p:txBody>
          <a:bodyPr wrap="square" rtlCol="0">
            <a:spAutoFit/>
          </a:bodyPr>
          <a:lstStyle/>
          <a:p>
            <a:pPr marL="285750" indent="-285750">
              <a:lnSpc>
                <a:spcPct val="114000"/>
              </a:lnSpc>
              <a:spcBef>
                <a:spcPts val="300"/>
              </a:spcBef>
              <a:spcAft>
                <a:spcPts val="300"/>
              </a:spcAft>
              <a:buFont typeface="Wingdings" panose="05000000000000000000" pitchFamily="2" charset="2"/>
              <a:buChar char="§"/>
            </a:pPr>
            <a:r>
              <a:rPr lang="it-IT" sz="1400" b="1" dirty="0"/>
              <a:t>Tasso di occupazione</a:t>
            </a:r>
            <a:r>
              <a:rPr lang="it-IT" sz="1400" dirty="0"/>
              <a:t>: rapporto tra gli occupati e la corrispondente popolazione di riferimento. </a:t>
            </a:r>
          </a:p>
          <a:p>
            <a:pPr marL="285750" indent="-285750">
              <a:lnSpc>
                <a:spcPct val="114000"/>
              </a:lnSpc>
              <a:spcBef>
                <a:spcPts val="300"/>
              </a:spcBef>
              <a:spcAft>
                <a:spcPts val="300"/>
              </a:spcAft>
              <a:buFont typeface="Wingdings" panose="05000000000000000000" pitchFamily="2" charset="2"/>
              <a:buChar char="§"/>
            </a:pPr>
            <a:r>
              <a:rPr lang="it-IT" sz="1400" b="1" dirty="0"/>
              <a:t>Variazione congiunturale: </a:t>
            </a:r>
            <a:r>
              <a:rPr lang="it-IT" sz="1400" dirty="0"/>
              <a:t>variazione assoluta o percentuale intervenuta nel trimestre/mese di riferimento rispetto al trimestre/mese immediatamente precedente. Viene calcolata sui dati destagionalizzati.</a:t>
            </a:r>
          </a:p>
          <a:p>
            <a:pPr marL="285750" indent="-285750">
              <a:lnSpc>
                <a:spcPct val="114000"/>
              </a:lnSpc>
              <a:spcBef>
                <a:spcPts val="300"/>
              </a:spcBef>
              <a:spcAft>
                <a:spcPts val="300"/>
              </a:spcAft>
              <a:buFont typeface="Wingdings" panose="05000000000000000000" pitchFamily="2" charset="2"/>
              <a:buChar char="§"/>
            </a:pPr>
            <a:r>
              <a:rPr lang="it-IT" sz="1400" b="1" dirty="0"/>
              <a:t>Variazione tendenziale: </a:t>
            </a:r>
            <a:r>
              <a:rPr lang="it-IT" sz="1400" dirty="0"/>
              <a:t>variazione assoluta o percentuale intervenuta nel trimestre/mese di riferimento rispetto allo stesso trimestre/mese dell’anno precedente. Viene calcolata sui dati grezzi.</a:t>
            </a:r>
          </a:p>
          <a:p>
            <a:pPr marL="285750" indent="-285750">
              <a:lnSpc>
                <a:spcPct val="114000"/>
              </a:lnSpc>
              <a:spcBef>
                <a:spcPts val="300"/>
              </a:spcBef>
              <a:spcAft>
                <a:spcPts val="300"/>
              </a:spcAft>
              <a:buFont typeface="Wingdings" panose="05000000000000000000" pitchFamily="2" charset="2"/>
              <a:buChar char="§"/>
            </a:pPr>
            <a:endParaRPr lang="it-IT" sz="1400" dirty="0"/>
          </a:p>
          <a:p>
            <a:pPr marL="285750" indent="-285750">
              <a:lnSpc>
                <a:spcPct val="114000"/>
              </a:lnSpc>
              <a:spcBef>
                <a:spcPts val="300"/>
              </a:spcBef>
              <a:spcAft>
                <a:spcPts val="300"/>
              </a:spcAft>
              <a:buFont typeface="Wingdings" panose="05000000000000000000" pitchFamily="2" charset="2"/>
              <a:buChar char="§"/>
            </a:pPr>
            <a:endParaRPr lang="it-IT" sz="1400" dirty="0"/>
          </a:p>
        </p:txBody>
      </p:sp>
    </p:spTree>
    <p:extLst>
      <p:ext uri="{BB962C8B-B14F-4D97-AF65-F5344CB8AC3E}">
        <p14:creationId xmlns:p14="http://schemas.microsoft.com/office/powerpoint/2010/main" val="2121093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4</a:t>
            </a:fld>
            <a:endParaRPr lang="en-US" dirty="0"/>
          </a:p>
        </p:txBody>
      </p:sp>
      <p:sp>
        <p:nvSpPr>
          <p:cNvPr id="3" name="CasellaDiTesto 2"/>
          <p:cNvSpPr txBox="1"/>
          <p:nvPr/>
        </p:nvSpPr>
        <p:spPr>
          <a:xfrm>
            <a:off x="436728" y="327546"/>
            <a:ext cx="10443949" cy="584775"/>
          </a:xfrm>
          <a:prstGeom prst="rect">
            <a:avLst/>
          </a:prstGeom>
          <a:noFill/>
        </p:spPr>
        <p:txBody>
          <a:bodyPr wrap="none" rtlCol="0">
            <a:spAutoFit/>
          </a:bodyPr>
          <a:lstStyle/>
          <a:p>
            <a:r>
              <a:rPr lang="it-IT" sz="3200" b="1" dirty="0"/>
              <a:t>PRINCIPALI EVIDENZE: flussi e posizioni di lavoro dipendente</a:t>
            </a:r>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36728" y="1143093"/>
            <a:ext cx="5691117" cy="5688480"/>
          </a:xfrm>
          <a:prstGeom prst="rect">
            <a:avLst/>
          </a:prstGeom>
          <a:noFill/>
        </p:spPr>
        <p:txBody>
          <a:bodyPr wrap="square" rtlCol="0">
            <a:spAutoFit/>
          </a:bodyPr>
          <a:lstStyle/>
          <a:p>
            <a:pPr>
              <a:lnSpc>
                <a:spcPct val="107000"/>
              </a:lnSpc>
              <a:spcBef>
                <a:spcPts val="300"/>
              </a:spcBef>
              <a:spcAft>
                <a:spcPts val="300"/>
              </a:spcAft>
            </a:pPr>
            <a:r>
              <a:rPr lang="it-IT" dirty="0">
                <a:solidFill>
                  <a:srgbClr val="FF3300"/>
                </a:solidFill>
                <a:latin typeface="Wingdings" panose="05000000000000000000" pitchFamily="2" charset="2"/>
              </a:rPr>
              <a:t>¨	</a:t>
            </a:r>
            <a:r>
              <a:rPr lang="it-IT" sz="1800" b="1" dirty="0">
                <a:solidFill>
                  <a:srgbClr val="201F1E"/>
                </a:solidFill>
                <a:latin typeface="Calibri" panose="020F0502020204030204" pitchFamily="34" charset="0"/>
                <a:ea typeface="Calibri" panose="020F0502020204030204" pitchFamily="34" charset="0"/>
                <a:cs typeface="Times New Roman" panose="02020603050405020304" pitchFamily="18" charset="0"/>
              </a:rPr>
              <a:t>Nei primi sette mesi del 2021 sono cresciute solo le posizioni in apprendistato, a tempo determinato e in somministrazione </a:t>
            </a:r>
            <a:r>
              <a:rPr lang="it-IT" sz="1800" dirty="0">
                <a:solidFill>
                  <a:srgbClr val="201F1E"/>
                </a:solidFill>
                <a:latin typeface="Calibri" panose="020F0502020204030204" pitchFamily="34" charset="0"/>
                <a:ea typeface="Calibri" panose="020F0502020204030204" pitchFamily="34" charset="0"/>
                <a:cs typeface="Times New Roman" panose="02020603050405020304" pitchFamily="18" charset="0"/>
              </a:rPr>
              <a:t>(17.937 unità in più), </a:t>
            </a:r>
            <a:r>
              <a:rPr lang="it-IT" sz="1800" b="1" dirty="0">
                <a:solidFill>
                  <a:srgbClr val="201F1E"/>
                </a:solidFill>
                <a:latin typeface="Calibri" panose="020F0502020204030204" pitchFamily="34" charset="0"/>
                <a:ea typeface="Calibri" panose="020F0502020204030204" pitchFamily="34" charset="0"/>
                <a:cs typeface="Times New Roman" panose="02020603050405020304" pitchFamily="18" charset="0"/>
              </a:rPr>
              <a:t>ma non si rileva ancora un significativo calo del lavoro a tempo indeterminato  </a:t>
            </a:r>
            <a:r>
              <a:rPr lang="it-IT" sz="1800" dirty="0">
                <a:solidFill>
                  <a:srgbClr val="201F1E"/>
                </a:solidFill>
                <a:latin typeface="Calibri" panose="020F0502020204030204" pitchFamily="34" charset="0"/>
                <a:ea typeface="Calibri" panose="020F0502020204030204" pitchFamily="34" charset="0"/>
                <a:cs typeface="Times New Roman" panose="02020603050405020304" pitchFamily="18" charset="0"/>
              </a:rPr>
              <a:t>(1.558 posizioni in meno).</a:t>
            </a:r>
            <a:endParaRPr lang="it-IT" sz="1800" dirty="0">
              <a:latin typeface="Calibri" panose="020F0502020204030204" pitchFamily="34" charset="0"/>
              <a:ea typeface="Calibri" panose="020F0502020204030204" pitchFamily="34" charset="0"/>
              <a:cs typeface="Times New Roman" panose="02020603050405020304" pitchFamily="18" charset="0"/>
            </a:endParaRPr>
          </a:p>
          <a:p>
            <a:pPr>
              <a:lnSpc>
                <a:spcPct val="114000"/>
              </a:lnSpc>
              <a:spcBef>
                <a:spcPts val="300"/>
              </a:spcBef>
              <a:spcAft>
                <a:spcPts val="300"/>
              </a:spcAft>
            </a:pPr>
            <a:r>
              <a:rPr lang="it-IT" dirty="0">
                <a:solidFill>
                  <a:srgbClr val="FF3300"/>
                </a:solidFill>
                <a:latin typeface="Wingdings" panose="05000000000000000000" pitchFamily="2" charset="2"/>
              </a:rPr>
              <a:t>¨	</a:t>
            </a:r>
            <a:r>
              <a:rPr lang="it-IT" sz="1800" b="1" dirty="0">
                <a:latin typeface="Calibri" panose="020F0502020204030204" pitchFamily="34" charset="0"/>
              </a:rPr>
              <a:t>Lo sblocco dei licenziamenti, infatti, non pare aver ancora prodotto un aumento delle cessazioni dei rapporti di lavoro a tempo indeterminato </a:t>
            </a:r>
            <a:r>
              <a:rPr lang="it-IT" dirty="0">
                <a:latin typeface="Calibri" panose="020F0502020204030204" pitchFamily="34" charset="0"/>
              </a:rPr>
              <a:t>che, </a:t>
            </a:r>
            <a:r>
              <a:rPr lang="it-IT" dirty="0">
                <a:latin typeface="Calibri" panose="020F0502020204030204" pitchFamily="34" charset="0"/>
                <a:ea typeface="Calibri" panose="020F0502020204030204" pitchFamily="34" charset="0"/>
                <a:cs typeface="Times New Roman" panose="02020603050405020304" pitchFamily="18" charset="0"/>
              </a:rPr>
              <a:t>nel mese di luglio 2021, si attestano al </a:t>
            </a:r>
            <a:r>
              <a:rPr lang="it-IT" dirty="0">
                <a:latin typeface="Calibri" panose="020F0502020204030204" pitchFamily="34" charset="0"/>
              </a:rPr>
              <a:t>92,7%</a:t>
            </a:r>
            <a:r>
              <a:rPr lang="it-IT" sz="2000" dirty="0">
                <a:latin typeface="Calibri" panose="020F0502020204030204" pitchFamily="34" charset="0"/>
              </a:rPr>
              <a:t> </a:t>
            </a:r>
            <a:r>
              <a:rPr lang="it-IT" dirty="0">
                <a:latin typeface="Calibri" panose="020F0502020204030204" pitchFamily="34" charset="0"/>
              </a:rPr>
              <a:t>del livello registrato prima del «lockdown» (dati destagionalizzati):</a:t>
            </a:r>
            <a:r>
              <a:rPr lang="it-IT" sz="1800" b="1" dirty="0">
                <a:latin typeface="Calibri" panose="020F0502020204030204" pitchFamily="34" charset="0"/>
              </a:rPr>
              <a:t> </a:t>
            </a:r>
            <a:r>
              <a:rPr lang="it-IT" sz="1800" dirty="0">
                <a:latin typeface="Calibri" panose="020F0502020204030204" pitchFamily="34" charset="0"/>
              </a:rPr>
              <a:t>com’è noto, </a:t>
            </a:r>
            <a:r>
              <a:rPr lang="it-IT" sz="1800" b="1" dirty="0">
                <a:latin typeface="Calibri" panose="020F0502020204030204" pitchFamily="34" charset="0"/>
              </a:rPr>
              <a:t>dal 1° luglio 2021 è caduto il divieto di licenziare per motivi economici per industria e costruzioni, </a:t>
            </a:r>
            <a:r>
              <a:rPr lang="it-IT" dirty="0">
                <a:latin typeface="Calibri" panose="020F0502020204030204" pitchFamily="34" charset="0"/>
              </a:rPr>
              <a:t>divieto invece prorogato </a:t>
            </a:r>
            <a:r>
              <a:rPr lang="it-IT" sz="1800" dirty="0">
                <a:latin typeface="Calibri" panose="020F0502020204030204" pitchFamily="34" charset="0"/>
              </a:rPr>
              <a:t>al 31 ottobre 2021 per i comparti tessile, abbigliamento e pelletteria </a:t>
            </a:r>
            <a:r>
              <a:rPr lang="it-IT" sz="1800" b="1" dirty="0">
                <a:latin typeface="Calibri" panose="020F0502020204030204" pitchFamily="34" charset="0"/>
              </a:rPr>
              <a:t>(D.L. 30 giugno 2021, n. 99). </a:t>
            </a:r>
            <a:endParaRPr lang="it-IT" b="1" dirty="0">
              <a:latin typeface="Calibri" panose="020F0502020204030204" pitchFamily="34" charset="0"/>
              <a:cs typeface="Times New Roman" panose="02020603050405020304" pitchFamily="18" charset="0"/>
            </a:endParaRPr>
          </a:p>
          <a:p>
            <a:pPr>
              <a:lnSpc>
                <a:spcPct val="114000"/>
              </a:lnSpc>
              <a:spcBef>
                <a:spcPts val="300"/>
              </a:spcBef>
              <a:spcAft>
                <a:spcPts val="300"/>
              </a:spcAft>
            </a:pPr>
            <a:r>
              <a:rPr lang="it-IT" dirty="0">
                <a:latin typeface="Calibri" panose="020F0502020204030204" pitchFamily="34" charset="0"/>
                <a:cs typeface="Times New Roman" panose="02020603050405020304" pitchFamily="18" charset="0"/>
              </a:rPr>
              <a:t>	</a:t>
            </a:r>
          </a:p>
          <a:p>
            <a:pPr>
              <a:lnSpc>
                <a:spcPct val="114000"/>
              </a:lnSpc>
              <a:spcBef>
                <a:spcPts val="300"/>
              </a:spcBef>
              <a:spcAft>
                <a:spcPts val="300"/>
              </a:spcAft>
            </a:pPr>
            <a:endParaRPr lang="it-IT" dirty="0">
              <a:latin typeface="Calibri" panose="020F0502020204030204" pitchFamily="34" charset="0"/>
              <a:cs typeface="Times New Roman" panose="02020603050405020304" pitchFamily="18" charset="0"/>
            </a:endParaRPr>
          </a:p>
          <a:p>
            <a:pPr>
              <a:lnSpc>
                <a:spcPct val="114000"/>
              </a:lnSpc>
              <a:spcBef>
                <a:spcPts val="300"/>
              </a:spcBef>
              <a:spcAft>
                <a:spcPts val="300"/>
              </a:spcAft>
            </a:pPr>
            <a:endParaRPr lang="es-ES"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CasellaDiTesto 7"/>
          <p:cNvSpPr txBox="1"/>
          <p:nvPr/>
        </p:nvSpPr>
        <p:spPr>
          <a:xfrm>
            <a:off x="6107941" y="1143092"/>
            <a:ext cx="5691117" cy="4601581"/>
          </a:xfrm>
          <a:prstGeom prst="rect">
            <a:avLst/>
          </a:prstGeom>
          <a:noFill/>
        </p:spPr>
        <p:txBody>
          <a:bodyPr wrap="square" rtlCol="0">
            <a:spAutoFit/>
          </a:bodyPr>
          <a:lstStyle/>
          <a:p>
            <a:pPr>
              <a:lnSpc>
                <a:spcPct val="107000"/>
              </a:lnSpc>
              <a:spcBef>
                <a:spcPts val="300"/>
              </a:spcBef>
              <a:spcAft>
                <a:spcPts val="300"/>
              </a:spcAft>
            </a:pPr>
            <a:r>
              <a:rPr lang="it-IT" dirty="0">
                <a:solidFill>
                  <a:srgbClr val="FF3300"/>
                </a:solidFill>
                <a:latin typeface="Wingdings" panose="05000000000000000000" pitchFamily="2" charset="2"/>
              </a:rPr>
              <a:t>¨	</a:t>
            </a:r>
            <a:r>
              <a:rPr lang="it-IT" sz="1800" b="1" dirty="0">
                <a:latin typeface="Calibri" panose="020F0502020204030204" pitchFamily="34" charset="0"/>
                <a:ea typeface="Calibri" panose="020F0502020204030204" pitchFamily="34" charset="0"/>
                <a:cs typeface="Times New Roman" panose="02020603050405020304" pitchFamily="18" charset="0"/>
              </a:rPr>
              <a:t>Nei primi sette mesi del 2021 su 16.379 posizioni dipendenti create 11.725 (il 71,6% del totale) sono state ricoperte da donne </a:t>
            </a:r>
            <a:r>
              <a:rPr lang="it-IT" sz="1800" dirty="0">
                <a:latin typeface="Calibri" panose="020F0502020204030204" pitchFamily="34" charset="0"/>
                <a:ea typeface="Calibri" panose="020F0502020204030204" pitchFamily="34" charset="0"/>
                <a:cs typeface="Times New Roman" panose="02020603050405020304" pitchFamily="18" charset="0"/>
              </a:rPr>
              <a:t>(dati destagionalizzati). </a:t>
            </a:r>
            <a:r>
              <a:rPr lang="it-IT" sz="1800" b="1" dirty="0">
                <a:latin typeface="Calibri" panose="020F0502020204030204" pitchFamily="34" charset="0"/>
              </a:rPr>
              <a:t>La componente femminile si è avvantaggiata in particolare della crescita delle posizioni dipendenti nel commercio e negli alberghi e ristoranti (9.197 unità in più) </a:t>
            </a:r>
            <a:r>
              <a:rPr lang="it-IT" sz="1800" dirty="0">
                <a:latin typeface="Calibri" panose="020F0502020204030204" pitchFamily="34" charset="0"/>
              </a:rPr>
              <a:t>e, in misura minore, nell’industria in senso stretto e nelle altre attività dei servizi (rispettivamente 1.753 e 1.598 unità in più).</a:t>
            </a:r>
            <a:endParaRPr lang="it-IT"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300"/>
              </a:spcBef>
              <a:spcAft>
                <a:spcPts val="300"/>
              </a:spcAft>
            </a:pPr>
            <a:r>
              <a:rPr lang="it-IT" dirty="0">
                <a:solidFill>
                  <a:srgbClr val="FF3300"/>
                </a:solidFill>
                <a:latin typeface="Wingdings" panose="05000000000000000000" pitchFamily="2" charset="2"/>
              </a:rPr>
              <a:t>¨ </a:t>
            </a:r>
            <a:r>
              <a:rPr lang="it-IT" sz="1800" b="1" dirty="0">
                <a:latin typeface="Calibri" panose="020F0502020204030204" pitchFamily="34" charset="0"/>
                <a:ea typeface="Calibri" panose="020F0502020204030204" pitchFamily="34" charset="0"/>
                <a:cs typeface="Times New Roman" panose="02020603050405020304" pitchFamily="18" charset="0"/>
              </a:rPr>
              <a:t>La crescita </a:t>
            </a:r>
            <a:r>
              <a:rPr lang="it-IT" sz="1800" b="1" dirty="0">
                <a:solidFill>
                  <a:prstClr val="black"/>
                </a:solidFill>
                <a:latin typeface="Calibri" panose="020F0502020204030204" pitchFamily="34" charset="0"/>
              </a:rPr>
              <a:t>del lavoro dipendente, nei primi sette mesi del 2021, si è sostanzialmente concentrata in provincia di Rimini e nella Città metropolitana </a:t>
            </a:r>
            <a:r>
              <a:rPr lang="it-IT" sz="1800" dirty="0">
                <a:solidFill>
                  <a:prstClr val="black"/>
                </a:solidFill>
                <a:latin typeface="Calibri" panose="020F0502020204030204" pitchFamily="34" charset="0"/>
              </a:rPr>
              <a:t>(5.401 e 4.120 posizioni in più); le province più penalizzate risultano invece essere quelle di Ferrara, Parma e Ravenna.</a:t>
            </a:r>
            <a:r>
              <a:rPr lang="it-IT" sz="1800" b="1" dirty="0">
                <a:solidFill>
                  <a:prstClr val="black"/>
                </a:solidFill>
                <a:latin typeface="Calibri" panose="020F0502020204030204" pitchFamily="34" charset="0"/>
              </a:rPr>
              <a:t> La situazione di stallo nella crescita registrata nel mese di luglio ha interessato in pratica tutte le province.</a:t>
            </a:r>
            <a:endParaRPr lang="it-IT"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7124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40</a:t>
            </a:fld>
            <a:endParaRPr lang="en-US" dirty="0"/>
          </a:p>
        </p:txBody>
      </p:sp>
      <p:sp>
        <p:nvSpPr>
          <p:cNvPr id="3" name="CasellaDiTesto 2"/>
          <p:cNvSpPr txBox="1"/>
          <p:nvPr/>
        </p:nvSpPr>
        <p:spPr>
          <a:xfrm>
            <a:off x="436728" y="429482"/>
            <a:ext cx="4579523" cy="507831"/>
          </a:xfrm>
          <a:prstGeom prst="rect">
            <a:avLst/>
          </a:prstGeom>
          <a:noFill/>
        </p:spPr>
        <p:txBody>
          <a:bodyPr wrap="none" rtlCol="0">
            <a:spAutoFit/>
          </a:bodyPr>
          <a:lstStyle/>
          <a:p>
            <a:r>
              <a:rPr lang="it-IT" sz="2700" b="1" dirty="0"/>
              <a:t>NOTA METODOLOGICA - SILER </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436728" y="1143093"/>
            <a:ext cx="5691117" cy="4575740"/>
          </a:xfrm>
          <a:prstGeom prst="rect">
            <a:avLst/>
          </a:prstGeom>
          <a:noFill/>
        </p:spPr>
        <p:txBody>
          <a:bodyPr wrap="square" rtlCol="0">
            <a:spAutoFit/>
          </a:bodyPr>
          <a:lstStyle/>
          <a:p>
            <a:pPr marL="285750" indent="-285750">
              <a:lnSpc>
                <a:spcPct val="114000"/>
              </a:lnSpc>
              <a:spcBef>
                <a:spcPts val="300"/>
              </a:spcBef>
              <a:spcAft>
                <a:spcPts val="300"/>
              </a:spcAft>
              <a:buFont typeface="Wingdings" panose="05000000000000000000" pitchFamily="2" charset="2"/>
              <a:buChar char="§"/>
            </a:pPr>
            <a:r>
              <a:rPr lang="it-IT" sz="1400" dirty="0"/>
              <a:t>I dati delle attivazioni, trasformazioni e cessazioni dei rapporti di lavoro dipendente (e le variazioni delle </a:t>
            </a:r>
            <a:r>
              <a:rPr lang="it-IT" sz="1400" b="1" dirty="0"/>
              <a:t>posizioni dipendenti </a:t>
            </a:r>
            <a:r>
              <a:rPr lang="it-IT" sz="1400" dirty="0"/>
              <a:t>calcolate a saldo), registrati negli </a:t>
            </a:r>
            <a:r>
              <a:rPr lang="it-IT" sz="1400" b="1" dirty="0"/>
              <a:t>archivi SILER </a:t>
            </a:r>
            <a:r>
              <a:rPr lang="it-IT" sz="1400" dirty="0"/>
              <a:t>(Sistema Informativo Lavoro Emilia-Romagna) delle </a:t>
            </a:r>
            <a:r>
              <a:rPr lang="it-IT" sz="1400" b="1" dirty="0"/>
              <a:t>Comunicazioni obbligatorie (CO)</a:t>
            </a:r>
            <a:r>
              <a:rPr lang="it-IT" sz="1400" dirty="0"/>
              <a:t>, consentono, se professionalmente trattati </a:t>
            </a:r>
            <a:r>
              <a:rPr lang="it-IT" sz="1400" baseline="30000" dirty="0"/>
              <a:t>(a)</a:t>
            </a:r>
            <a:r>
              <a:rPr lang="it-IT" sz="1400" dirty="0"/>
              <a:t>, l’</a:t>
            </a:r>
            <a:r>
              <a:rPr lang="it-IT" sz="1400" b="1" dirty="0"/>
              <a:t>analisi congiunturale del mercato del lavoro dipendente</a:t>
            </a:r>
            <a:r>
              <a:rPr lang="it-IT" sz="1400" dirty="0"/>
              <a:t> con dati aggiornati e ad un elevato livello di dettaglio, settoriale e territoriale.</a:t>
            </a:r>
            <a:br>
              <a:rPr lang="it-IT" sz="1400" dirty="0"/>
            </a:br>
            <a:endParaRPr lang="it-IT" sz="1400" b="1" u="sng" dirty="0"/>
          </a:p>
          <a:p>
            <a:pPr marL="285750" indent="-285750">
              <a:lnSpc>
                <a:spcPct val="114000"/>
              </a:lnSpc>
              <a:spcBef>
                <a:spcPts val="300"/>
              </a:spcBef>
              <a:spcAft>
                <a:spcPts val="300"/>
              </a:spcAft>
              <a:buFont typeface="Wingdings" panose="05000000000000000000" pitchFamily="2" charset="2"/>
              <a:buChar char="§"/>
            </a:pPr>
            <a:r>
              <a:rPr lang="it-IT" sz="1400" dirty="0"/>
              <a:t>La </a:t>
            </a:r>
            <a:r>
              <a:rPr lang="it-IT" sz="1400" b="1" dirty="0"/>
              <a:t>Comunicazione Obbligatoria (CO)</a:t>
            </a:r>
            <a:r>
              <a:rPr lang="it-IT" sz="1400" dirty="0"/>
              <a:t>, il cui primo riferimento normativo è l’art. 9-bis del DL n. 510/1996, convertito in legge n. 608/1996, comma 2, è un vincolo che ricade in capo al datore di lavoro che, al momento dell’instaurazione, proroga, trasformazione, cessazione di un rapporto di lavoro dipendente o parasubordinato, deve darne comunicazione al Servizio competente del Centro per l’Impiego nel cui ambito territoriale è ubicata la sede di lavoro. Nella banca dati non sono compresi i lavoratori indipendenti (autonomi e partite IVA), in quanto non soggetti ad obblighi in tal senso, che in Emilia-Romagna rappresentano circa il 25% della forza lavoro. </a:t>
            </a:r>
          </a:p>
        </p:txBody>
      </p:sp>
      <p:sp>
        <p:nvSpPr>
          <p:cNvPr id="6" name="CasellaDiTesto 5"/>
          <p:cNvSpPr txBox="1"/>
          <p:nvPr/>
        </p:nvSpPr>
        <p:spPr>
          <a:xfrm>
            <a:off x="6107941" y="1143093"/>
            <a:ext cx="5691117" cy="3852978"/>
          </a:xfrm>
          <a:prstGeom prst="rect">
            <a:avLst/>
          </a:prstGeom>
          <a:noFill/>
        </p:spPr>
        <p:txBody>
          <a:bodyPr wrap="square" rtlCol="0">
            <a:spAutoFit/>
          </a:bodyPr>
          <a:lstStyle/>
          <a:p>
            <a:pPr marL="285750" indent="-285750">
              <a:lnSpc>
                <a:spcPct val="114000"/>
              </a:lnSpc>
              <a:spcBef>
                <a:spcPts val="300"/>
              </a:spcBef>
              <a:spcAft>
                <a:spcPts val="300"/>
              </a:spcAft>
              <a:buFont typeface="Wingdings" panose="05000000000000000000" pitchFamily="2" charset="2"/>
              <a:buChar char="§"/>
            </a:pPr>
            <a:r>
              <a:rPr lang="it-IT" sz="1400" dirty="0"/>
              <a:t>Nel tempo, grazie all’estensione della platea dei soggetti e delle tipologie contrattuali oggetto di CO e con l’introduzione, attraverso la legge n. 296/2006, della trasmissione telematica  si è progressivamente consolidata la copertura dei rapporti di lavoro censiti, così da poter disporre a partire dal 2008 di un quadro informativo completo e tempestivo sull’andamento del mercato del lavoro, quantomeno per la componente di lavoro dipendente e parasubordinato. </a:t>
            </a:r>
          </a:p>
          <a:p>
            <a:pPr marL="285750" indent="-285750">
              <a:lnSpc>
                <a:spcPct val="114000"/>
              </a:lnSpc>
              <a:spcBef>
                <a:spcPts val="300"/>
              </a:spcBef>
              <a:spcAft>
                <a:spcPts val="300"/>
              </a:spcAft>
              <a:buFont typeface="Wingdings" panose="05000000000000000000" pitchFamily="2" charset="2"/>
              <a:buChar char="§"/>
            </a:pPr>
            <a:r>
              <a:rPr lang="it-IT" sz="1400" dirty="0"/>
              <a:t>La </a:t>
            </a:r>
            <a:r>
              <a:rPr lang="it-IT" sz="1400" b="1" dirty="0"/>
              <a:t>procedura di destagionalizzazione </a:t>
            </a:r>
            <a:r>
              <a:rPr lang="it-IT" sz="1400" dirty="0"/>
              <a:t>adottata è TRAMO-SEATS, basata su un approccio REGARIMA. Per la destagionalizzazione delle serie storiche si è fatto ricorso al software </a:t>
            </a:r>
            <a:r>
              <a:rPr lang="it-IT" sz="1400" dirty="0" err="1"/>
              <a:t>JDemetra</a:t>
            </a:r>
            <a:r>
              <a:rPr lang="it-IT" sz="1400" dirty="0"/>
              <a:t>+ (versione 2.2.2), sviluppato dalla </a:t>
            </a:r>
            <a:r>
              <a:rPr lang="it-IT" sz="1400" dirty="0" err="1"/>
              <a:t>Banque</a:t>
            </a:r>
            <a:r>
              <a:rPr lang="it-IT" sz="1400" dirty="0"/>
              <a:t> </a:t>
            </a:r>
            <a:r>
              <a:rPr lang="it-IT" sz="1400" dirty="0" err="1"/>
              <a:t>Nationale</a:t>
            </a:r>
            <a:r>
              <a:rPr lang="it-IT" sz="1400" dirty="0"/>
              <a:t> de </a:t>
            </a:r>
            <a:r>
              <a:rPr lang="it-IT" sz="1400" dirty="0" err="1"/>
              <a:t>Belgique</a:t>
            </a:r>
            <a:r>
              <a:rPr lang="it-IT" sz="1400" dirty="0"/>
              <a:t> in cooperazione con </a:t>
            </a:r>
            <a:r>
              <a:rPr lang="it-IT" sz="1400" dirty="0" err="1"/>
              <a:t>Deutsche</a:t>
            </a:r>
            <a:r>
              <a:rPr lang="it-IT" sz="1400" dirty="0"/>
              <a:t> Bundesbank ed Eurostat, in accordo con le linee guida del Sistema Statistico Europeo ed ufficialmente raccomandato (a partire dal 2 febbraio 2015) dalla Commissione Europea ai Paesi membri per la destagionalizzazione dei dati delle statistiche ufficiali.</a:t>
            </a:r>
          </a:p>
        </p:txBody>
      </p:sp>
    </p:spTree>
    <p:extLst>
      <p:ext uri="{BB962C8B-B14F-4D97-AF65-F5344CB8AC3E}">
        <p14:creationId xmlns:p14="http://schemas.microsoft.com/office/powerpoint/2010/main" val="3036744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41</a:t>
            </a:fld>
            <a:endParaRPr lang="en-US" dirty="0"/>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648418" y="1080000"/>
            <a:ext cx="7391895" cy="646331"/>
          </a:xfrm>
          <a:prstGeom prst="rect">
            <a:avLst/>
          </a:prstGeom>
        </p:spPr>
        <p:txBody>
          <a:bodyPr wrap="none">
            <a:spAutoFit/>
          </a:bodyPr>
          <a:lstStyle/>
          <a:p>
            <a:pPr algn="ctr"/>
            <a:r>
              <a:rPr lang="it-IT" i="1" dirty="0"/>
              <a:t>Saldo attivazioni-cessazioni nel periodo gennaio 2020-luglio 2021</a:t>
            </a:r>
            <a:br>
              <a:rPr lang="it-IT" i="1" dirty="0"/>
            </a:br>
            <a:r>
              <a:rPr lang="it-IT" i="1" dirty="0"/>
              <a:t>in Emilia-Romagna</a:t>
            </a:r>
            <a:r>
              <a:rPr lang="it-IT" baseline="30000" dirty="0"/>
              <a:t> (a) </a:t>
            </a:r>
            <a:r>
              <a:rPr lang="it-IT" i="1" dirty="0"/>
              <a:t>per mese ed edizione delle stime (dati destagionalizzati)</a:t>
            </a:r>
          </a:p>
        </p:txBody>
      </p:sp>
      <p:sp>
        <p:nvSpPr>
          <p:cNvPr id="5" name="Rettangolo 4"/>
          <p:cNvSpPr/>
          <p:nvPr/>
        </p:nvSpPr>
        <p:spPr>
          <a:xfrm>
            <a:off x="8489576" y="1116968"/>
            <a:ext cx="3308724" cy="4356129"/>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Le nuove stime hanno portato ad una revisione al rialzo dei risultati riferiti al mese di giugno 2021 </a:t>
            </a:r>
            <a:r>
              <a:rPr lang="it-IT" sz="1700" dirty="0">
                <a:latin typeface="Calibri" panose="020F0502020204030204" pitchFamily="34" charset="0"/>
                <a:ea typeface="Calibri" panose="020F0502020204030204" pitchFamily="34" charset="0"/>
                <a:cs typeface="Times New Roman" panose="02020603050405020304" pitchFamily="18" charset="0"/>
              </a:rPr>
              <a:t>(a causa del minor aggiornamento delle CO relative al lavoro somministrato nell’ultimo mese della serie storica)</a:t>
            </a:r>
          </a:p>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Ricordiamo che, dal 28 febbraio 2021, la produzione dei dati deriva da un unico archivio unificato e bonificato dei SILER provinciali, </a:t>
            </a:r>
            <a:r>
              <a:rPr lang="it-IT" sz="1700" dirty="0">
                <a:latin typeface="Calibri" panose="020F0502020204030204" pitchFamily="34" charset="0"/>
                <a:ea typeface="Calibri" panose="020F0502020204030204" pitchFamily="34" charset="0"/>
                <a:cs typeface="Times New Roman" panose="02020603050405020304" pitchFamily="18" charset="0"/>
              </a:rPr>
              <a:t>elemento destinato ad apportare una maggiore qualità e robustezza delle stime</a:t>
            </a:r>
          </a:p>
        </p:txBody>
      </p:sp>
      <p:sp>
        <p:nvSpPr>
          <p:cNvPr id="18" name="CasellaDiTesto 17">
            <a:extLst>
              <a:ext uri="{FF2B5EF4-FFF2-40B4-BE49-F238E27FC236}">
                <a16:creationId xmlns:a16="http://schemas.microsoft.com/office/drawing/2014/main" id="{A5D05902-558E-4A55-83FE-51497C8359EB}"/>
              </a:ext>
            </a:extLst>
          </p:cNvPr>
          <p:cNvSpPr txBox="1"/>
          <p:nvPr/>
        </p:nvSpPr>
        <p:spPr>
          <a:xfrm>
            <a:off x="520699" y="5623355"/>
            <a:ext cx="7519613" cy="261610"/>
          </a:xfrm>
          <a:prstGeom prst="rect">
            <a:avLst/>
          </a:prstGeom>
          <a:noFill/>
        </p:spPr>
        <p:txBody>
          <a:bodyPr wrap="square">
            <a:spAutoFit/>
          </a:bodyPr>
          <a:lstStyle/>
          <a:p>
            <a:r>
              <a:rPr lang="it-IT" sz="1100" dirty="0"/>
              <a:t>(a) nel totale economia, escluse le attività svolte da famiglie e convivenze (lavoro domestico) ed escluso il lavoro intermittente</a:t>
            </a:r>
          </a:p>
        </p:txBody>
      </p:sp>
      <p:sp>
        <p:nvSpPr>
          <p:cNvPr id="7" name="Rettangolo 6">
            <a:extLst>
              <a:ext uri="{FF2B5EF4-FFF2-40B4-BE49-F238E27FC236}">
                <a16:creationId xmlns:a16="http://schemas.microsoft.com/office/drawing/2014/main" id="{A7E1163C-F63D-41BF-86EF-32B1192384D6}"/>
              </a:ext>
            </a:extLst>
          </p:cNvPr>
          <p:cNvSpPr/>
          <p:nvPr/>
        </p:nvSpPr>
        <p:spPr>
          <a:xfrm>
            <a:off x="8522440" y="5923740"/>
            <a:ext cx="3275860" cy="307777"/>
          </a:xfrm>
          <a:prstGeom prst="rect">
            <a:avLst/>
          </a:prstGeom>
        </p:spPr>
        <p:txBody>
          <a:bodyPr wrap="square">
            <a:spAutoFit/>
          </a:bodyPr>
          <a:lstStyle/>
          <a:p>
            <a:r>
              <a:rPr lang="it-IT" sz="1400" i="1" dirty="0"/>
              <a:t>Elaborazioni su dati SILER, luglio 2021</a:t>
            </a:r>
          </a:p>
        </p:txBody>
      </p:sp>
      <p:sp>
        <p:nvSpPr>
          <p:cNvPr id="9" name="CasellaDiTesto 8">
            <a:extLst>
              <a:ext uri="{FF2B5EF4-FFF2-40B4-BE49-F238E27FC236}">
                <a16:creationId xmlns:a16="http://schemas.microsoft.com/office/drawing/2014/main" id="{D4E54A97-F4E8-47EA-B1F4-6B9C7DED0F98}"/>
              </a:ext>
            </a:extLst>
          </p:cNvPr>
          <p:cNvSpPr txBox="1"/>
          <p:nvPr/>
        </p:nvSpPr>
        <p:spPr>
          <a:xfrm>
            <a:off x="522000" y="-72000"/>
            <a:ext cx="7306616" cy="1077218"/>
          </a:xfrm>
          <a:prstGeom prst="rect">
            <a:avLst/>
          </a:prstGeom>
          <a:noFill/>
        </p:spPr>
        <p:txBody>
          <a:bodyPr wrap="none" rtlCol="0">
            <a:spAutoFit/>
          </a:bodyPr>
          <a:lstStyle/>
          <a:p>
            <a:r>
              <a:rPr lang="it-IT" sz="3200" b="1" dirty="0"/>
              <a:t>La revisione delle stime destagionalizzate:</a:t>
            </a:r>
          </a:p>
          <a:p>
            <a:r>
              <a:rPr lang="it-IT" sz="3200" b="1" dirty="0"/>
              <a:t>precisione e trasparenza</a:t>
            </a:r>
          </a:p>
        </p:txBody>
      </p:sp>
      <p:pic>
        <p:nvPicPr>
          <p:cNvPr id="12" name="Immagine 11">
            <a:extLst>
              <a:ext uri="{FF2B5EF4-FFF2-40B4-BE49-F238E27FC236}">
                <a16:creationId xmlns:a16="http://schemas.microsoft.com/office/drawing/2014/main" id="{6B958F25-E7E1-4B41-A333-89F11C0ADC14}"/>
              </a:ext>
            </a:extLst>
          </p:cNvPr>
          <p:cNvPicPr>
            <a:picLocks noChangeAspect="1"/>
          </p:cNvPicPr>
          <p:nvPr/>
        </p:nvPicPr>
        <p:blipFill>
          <a:blip r:embed="rId2"/>
          <a:stretch>
            <a:fillRect/>
          </a:stretch>
        </p:blipFill>
        <p:spPr>
          <a:xfrm>
            <a:off x="511200" y="1735200"/>
            <a:ext cx="7461504" cy="3910584"/>
          </a:xfrm>
          <a:prstGeom prst="rect">
            <a:avLst/>
          </a:prstGeom>
        </p:spPr>
      </p:pic>
    </p:spTree>
    <p:extLst>
      <p:ext uri="{BB962C8B-B14F-4D97-AF65-F5344CB8AC3E}">
        <p14:creationId xmlns:p14="http://schemas.microsoft.com/office/powerpoint/2010/main" val="909397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42</a:t>
            </a:fld>
            <a:endParaRPr lang="en-US" dirty="0"/>
          </a:p>
        </p:txBody>
      </p:sp>
      <p:sp>
        <p:nvSpPr>
          <p:cNvPr id="3" name="CasellaDiTesto 2"/>
          <p:cNvSpPr txBox="1"/>
          <p:nvPr/>
        </p:nvSpPr>
        <p:spPr>
          <a:xfrm>
            <a:off x="436728" y="429482"/>
            <a:ext cx="4486549" cy="507831"/>
          </a:xfrm>
          <a:prstGeom prst="rect">
            <a:avLst/>
          </a:prstGeom>
          <a:noFill/>
        </p:spPr>
        <p:txBody>
          <a:bodyPr wrap="none" rtlCol="0">
            <a:spAutoFit/>
          </a:bodyPr>
          <a:lstStyle/>
          <a:p>
            <a:r>
              <a:rPr lang="it-IT" sz="2700" b="1" dirty="0"/>
              <a:t>NOTA METODOLOGICA - ISTAT</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436728" y="1143093"/>
            <a:ext cx="5691117" cy="4743606"/>
          </a:xfrm>
          <a:prstGeom prst="rect">
            <a:avLst/>
          </a:prstGeom>
          <a:noFill/>
        </p:spPr>
        <p:txBody>
          <a:bodyPr wrap="square" rtlCol="0">
            <a:spAutoFit/>
          </a:bodyPr>
          <a:lstStyle/>
          <a:p>
            <a:pPr marL="285750" indent="-285750">
              <a:lnSpc>
                <a:spcPct val="114000"/>
              </a:lnSpc>
              <a:spcBef>
                <a:spcPts val="300"/>
              </a:spcBef>
              <a:spcAft>
                <a:spcPts val="300"/>
              </a:spcAft>
              <a:buFont typeface="Wingdings" panose="05000000000000000000" pitchFamily="2" charset="2"/>
              <a:buChar char="§"/>
            </a:pPr>
            <a:r>
              <a:rPr lang="it-IT" sz="1400" b="1" dirty="0"/>
              <a:t>Dal 1° gennaio 2021</a:t>
            </a:r>
            <a:r>
              <a:rPr lang="it-IT" sz="1400" dirty="0"/>
              <a:t>, in Italia e in tutti i Paesi dell’Unione Europea, la Rilevazione sulle forze di lavoro ha recepito le </a:t>
            </a:r>
            <a:r>
              <a:rPr lang="it-IT" sz="1400" b="1" dirty="0"/>
              <a:t>indicazioni del Regolamento (UE) 2019/1700 </a:t>
            </a:r>
            <a:r>
              <a:rPr lang="it-IT" sz="1400" dirty="0"/>
              <a:t>del Parlamento europeo e del Consiglio che stabilisce nuovi e più vincolanti requisiti allo scopo di migliorare l’armonizzazione delle statistiche prodotte. La nuova rilevazione recepisce, in particolare, la </a:t>
            </a:r>
            <a:r>
              <a:rPr lang="it-IT" sz="1400" b="1" dirty="0"/>
              <a:t>modifica dei criteri di identificazione degli occupati</a:t>
            </a:r>
            <a:r>
              <a:rPr lang="it-IT" sz="1400" dirty="0"/>
              <a:t>. </a:t>
            </a:r>
          </a:p>
          <a:p>
            <a:pPr marL="285750" indent="-285750">
              <a:lnSpc>
                <a:spcPct val="114000"/>
              </a:lnSpc>
              <a:spcBef>
                <a:spcPts val="300"/>
              </a:spcBef>
              <a:spcAft>
                <a:spcPts val="300"/>
              </a:spcAft>
              <a:buFont typeface="Wingdings" panose="05000000000000000000" pitchFamily="2" charset="2"/>
              <a:buChar char="§"/>
            </a:pPr>
            <a:r>
              <a:rPr lang="it-IT" sz="1400" dirty="0"/>
              <a:t>Nella precedente rilevazione, erano classificati come occupati anche i dipendenti assenti per più di tre mesi che mantenevano almeno il 50% della retribuzione e gli indipendenti assenti dal lavoro nel caso di attività momentaneamente sospesa.</a:t>
            </a:r>
          </a:p>
          <a:p>
            <a:pPr marL="285750" indent="-285750">
              <a:lnSpc>
                <a:spcPct val="114000"/>
              </a:lnSpc>
              <a:spcBef>
                <a:spcPts val="300"/>
              </a:spcBef>
              <a:spcAft>
                <a:spcPts val="300"/>
              </a:spcAft>
              <a:buFont typeface="Wingdings" panose="05000000000000000000" pitchFamily="2" charset="2"/>
              <a:buChar char="§"/>
            </a:pPr>
            <a:r>
              <a:rPr lang="it-IT" sz="1400" b="1" dirty="0"/>
              <a:t>Nella nuova definizione, il lavoratore assente dal lavoro per più di tre mesi viene considerato non occupato</a:t>
            </a:r>
            <a:r>
              <a:rPr lang="it-IT" sz="1400" dirty="0"/>
              <a:t>, a prescindere dalla retribuzione percepita se dipendente o dalla sospensione dell’attività se indipendente, a meno che non si tratti di:</a:t>
            </a:r>
          </a:p>
          <a:p>
            <a:pPr marL="742950" lvl="1" indent="-285750">
              <a:lnSpc>
                <a:spcPct val="114000"/>
              </a:lnSpc>
              <a:spcBef>
                <a:spcPts val="300"/>
              </a:spcBef>
              <a:spcAft>
                <a:spcPts val="300"/>
              </a:spcAft>
              <a:buFont typeface="Wingdings" panose="05000000000000000000" pitchFamily="2" charset="2"/>
              <a:buChar char="ü"/>
            </a:pPr>
            <a:r>
              <a:rPr lang="it-IT" sz="1400" dirty="0"/>
              <a:t>assenza per alcune cause specifiche: maternità, malattia, part time verticale, formazione pagata dal datore di lavoro, congedo parentale se retribuito; </a:t>
            </a:r>
          </a:p>
        </p:txBody>
      </p:sp>
      <p:sp>
        <p:nvSpPr>
          <p:cNvPr id="6" name="CasellaDiTesto 5"/>
          <p:cNvSpPr txBox="1"/>
          <p:nvPr/>
        </p:nvSpPr>
        <p:spPr>
          <a:xfrm>
            <a:off x="6107941" y="1143093"/>
            <a:ext cx="5691117" cy="4329390"/>
          </a:xfrm>
          <a:prstGeom prst="rect">
            <a:avLst/>
          </a:prstGeom>
          <a:noFill/>
        </p:spPr>
        <p:txBody>
          <a:bodyPr wrap="square" rtlCol="0">
            <a:spAutoFit/>
          </a:bodyPr>
          <a:lstStyle/>
          <a:p>
            <a:pPr marL="742950" lvl="1" indent="-285750">
              <a:lnSpc>
                <a:spcPct val="114000"/>
              </a:lnSpc>
              <a:spcBef>
                <a:spcPts val="300"/>
              </a:spcBef>
              <a:spcAft>
                <a:spcPts val="300"/>
              </a:spcAft>
              <a:buFont typeface="Wingdings" panose="05000000000000000000" pitchFamily="2" charset="2"/>
              <a:buChar char="ü"/>
            </a:pPr>
            <a:r>
              <a:rPr lang="it-IT" sz="1400" dirty="0"/>
              <a:t>lavoratore stagionale che nel periodo di chiusura dichiara di svolgere attività relative al mantenimento, al rinnovo o alla prosecuzione dell’attività lavorativa, ad esempio per la manutenzione degli impianti (sono esclusi gli obblighi legali o amministrativi e le attività relative al pagamento delle tasse).</a:t>
            </a:r>
          </a:p>
          <a:p>
            <a:pPr marL="285750" indent="-285750">
              <a:lnSpc>
                <a:spcPct val="114000"/>
              </a:lnSpc>
              <a:spcBef>
                <a:spcPts val="300"/>
              </a:spcBef>
              <a:spcAft>
                <a:spcPts val="300"/>
              </a:spcAft>
              <a:buFont typeface="Wingdings" panose="05000000000000000000" pitchFamily="2" charset="2"/>
              <a:buChar char="§"/>
            </a:pPr>
            <a:r>
              <a:rPr lang="it-IT" sz="1400" dirty="0"/>
              <a:t>Le </a:t>
            </a:r>
            <a:r>
              <a:rPr lang="it-IT" sz="1400" b="1" dirty="0"/>
              <a:t>differenze tra la vecchia e la nuova definizione </a:t>
            </a:r>
            <a:r>
              <a:rPr lang="it-IT" sz="1400" dirty="0"/>
              <a:t>riguardano tre principali casi: </a:t>
            </a:r>
          </a:p>
          <a:p>
            <a:pPr marL="742950" lvl="1" indent="-285750">
              <a:lnSpc>
                <a:spcPct val="114000"/>
              </a:lnSpc>
              <a:spcBef>
                <a:spcPts val="300"/>
              </a:spcBef>
              <a:spcAft>
                <a:spcPts val="300"/>
              </a:spcAft>
              <a:buFont typeface="Wingdings" panose="05000000000000000000" pitchFamily="2" charset="2"/>
              <a:buChar char="ü"/>
            </a:pPr>
            <a:r>
              <a:rPr lang="it-IT" sz="1400" dirty="0"/>
              <a:t>i lavoratori in Cassa integrazione guadagni (</a:t>
            </a:r>
            <a:r>
              <a:rPr lang="it-IT" sz="1400" dirty="0" err="1"/>
              <a:t>Cig</a:t>
            </a:r>
            <a:r>
              <a:rPr lang="it-IT" sz="1400" dirty="0"/>
              <a:t>) non sono considerati occupati se l’assenza supera i 3 mesi, anche se percepiscono almeno il 50% della retribuzione; </a:t>
            </a:r>
          </a:p>
          <a:p>
            <a:pPr marL="742950" lvl="1" indent="-285750">
              <a:lnSpc>
                <a:spcPct val="114000"/>
              </a:lnSpc>
              <a:spcBef>
                <a:spcPts val="300"/>
              </a:spcBef>
              <a:spcAft>
                <a:spcPts val="300"/>
              </a:spcAft>
              <a:buFont typeface="Wingdings" panose="05000000000000000000" pitchFamily="2" charset="2"/>
              <a:buChar char="ü"/>
            </a:pPr>
            <a:r>
              <a:rPr lang="it-IT" sz="1400" dirty="0"/>
              <a:t>i lavoratori autonomi non sono considerati occupati se l’assenza supera i 3 mesi, anche se l’attività è solo momentaneamente sospesa;  </a:t>
            </a:r>
          </a:p>
          <a:p>
            <a:pPr marL="742950" lvl="1" indent="-285750">
              <a:lnSpc>
                <a:spcPct val="114000"/>
              </a:lnSpc>
              <a:spcBef>
                <a:spcPts val="300"/>
              </a:spcBef>
              <a:spcAft>
                <a:spcPts val="300"/>
              </a:spcAft>
              <a:buFont typeface="Wingdings" panose="05000000000000000000" pitchFamily="2" charset="2"/>
              <a:buChar char="ü"/>
            </a:pPr>
            <a:r>
              <a:rPr lang="it-IT" sz="1400" dirty="0"/>
              <a:t>i lavoratori in congedo parentale sono classificati come occupati, anche se l’assenza supera i 3 mesi e la retribuzione è inferiore al 50%. </a:t>
            </a:r>
          </a:p>
        </p:txBody>
      </p:sp>
      <p:sp>
        <p:nvSpPr>
          <p:cNvPr id="4" name="CasellaDiTesto 3"/>
          <p:cNvSpPr txBox="1"/>
          <p:nvPr/>
        </p:nvSpPr>
        <p:spPr>
          <a:xfrm>
            <a:off x="11126749" y="5553213"/>
            <a:ext cx="611065" cy="307777"/>
          </a:xfrm>
          <a:prstGeom prst="rect">
            <a:avLst/>
          </a:prstGeom>
          <a:noFill/>
        </p:spPr>
        <p:txBody>
          <a:bodyPr wrap="none" rtlCol="0">
            <a:spAutoFit/>
          </a:bodyPr>
          <a:lstStyle/>
          <a:p>
            <a:r>
              <a:rPr lang="it-IT" sz="1400" i="1" dirty="0"/>
              <a:t>segue</a:t>
            </a:r>
          </a:p>
        </p:txBody>
      </p:sp>
    </p:spTree>
    <p:extLst>
      <p:ext uri="{BB962C8B-B14F-4D97-AF65-F5344CB8AC3E}">
        <p14:creationId xmlns:p14="http://schemas.microsoft.com/office/powerpoint/2010/main" val="3450644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43</a:t>
            </a:fld>
            <a:endParaRPr lang="en-US" dirty="0"/>
          </a:p>
        </p:txBody>
      </p:sp>
      <p:sp>
        <p:nvSpPr>
          <p:cNvPr id="3" name="CasellaDiTesto 2"/>
          <p:cNvSpPr txBox="1"/>
          <p:nvPr/>
        </p:nvSpPr>
        <p:spPr>
          <a:xfrm>
            <a:off x="436728" y="429482"/>
            <a:ext cx="4486549" cy="507831"/>
          </a:xfrm>
          <a:prstGeom prst="rect">
            <a:avLst/>
          </a:prstGeom>
          <a:noFill/>
        </p:spPr>
        <p:txBody>
          <a:bodyPr wrap="none" rtlCol="0">
            <a:spAutoFit/>
          </a:bodyPr>
          <a:lstStyle/>
          <a:p>
            <a:r>
              <a:rPr lang="it-IT" sz="2700" b="1" dirty="0"/>
              <a:t>NOTA METODOLOGICA - ISTAT</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436728" y="1143093"/>
            <a:ext cx="5691117" cy="4574970"/>
          </a:xfrm>
          <a:prstGeom prst="rect">
            <a:avLst/>
          </a:prstGeom>
          <a:noFill/>
        </p:spPr>
        <p:txBody>
          <a:bodyPr wrap="square" rtlCol="0">
            <a:spAutoFit/>
          </a:bodyPr>
          <a:lstStyle/>
          <a:p>
            <a:pPr marL="285750" indent="-285750">
              <a:lnSpc>
                <a:spcPct val="114000"/>
              </a:lnSpc>
              <a:spcBef>
                <a:spcPts val="300"/>
              </a:spcBef>
              <a:spcAft>
                <a:spcPts val="300"/>
              </a:spcAft>
              <a:buFont typeface="Wingdings" panose="05000000000000000000" pitchFamily="2" charset="2"/>
              <a:buChar char="§"/>
            </a:pPr>
            <a:r>
              <a:rPr lang="it-IT" sz="1400" dirty="0"/>
              <a:t>In sintesi, </a:t>
            </a:r>
            <a:r>
              <a:rPr lang="it-IT" sz="1400" b="1" dirty="0"/>
              <a:t>la durata complessiva dell’assenza dal lavoro (più o meno di 3 mesi) diviene il criterio prevalente definire la condizione di occupato</a:t>
            </a:r>
            <a:r>
              <a:rPr lang="it-IT" sz="1400" dirty="0"/>
              <a:t>. Non cambiano, invece, le definizioni di disoccupato e inattivo; differenze nella stima di tali aggregati possono tuttavia riscontrarsi come conseguenza del cambiamento di quella degli occupati. </a:t>
            </a:r>
          </a:p>
          <a:p>
            <a:pPr marL="285750" indent="-285750">
              <a:lnSpc>
                <a:spcPct val="114000"/>
              </a:lnSpc>
              <a:spcBef>
                <a:spcPts val="300"/>
              </a:spcBef>
              <a:spcAft>
                <a:spcPts val="300"/>
              </a:spcAft>
              <a:buFont typeface="Wingdings" panose="05000000000000000000" pitchFamily="2" charset="2"/>
              <a:buChar char="§"/>
            </a:pPr>
            <a:r>
              <a:rPr lang="it-IT" sz="1400" dirty="0"/>
              <a:t>A seguito delle modifiche ora accennate, </a:t>
            </a:r>
            <a:r>
              <a:rPr lang="it-IT" sz="1400" b="1" dirty="0"/>
              <a:t>le nuove stime non sono direttamente comparabili con quelle precedentemente diffuse</a:t>
            </a:r>
            <a:r>
              <a:rPr lang="it-IT" sz="1400" dirty="0"/>
              <a:t>.</a:t>
            </a:r>
          </a:p>
          <a:p>
            <a:pPr marL="285750" indent="-285750">
              <a:lnSpc>
                <a:spcPct val="114000"/>
              </a:lnSpc>
              <a:spcBef>
                <a:spcPts val="300"/>
              </a:spcBef>
              <a:spcAft>
                <a:spcPts val="300"/>
              </a:spcAft>
              <a:buFont typeface="Wingdings" panose="05000000000000000000" pitchFamily="2" charset="2"/>
              <a:buChar char="§"/>
            </a:pPr>
            <a:r>
              <a:rPr lang="it-IT" sz="1400" dirty="0"/>
              <a:t>In conseguenza di questi cambiamenti, </a:t>
            </a:r>
            <a:r>
              <a:rPr lang="it-IT" sz="1400" b="1" dirty="0"/>
              <a:t>una parte delle persone considerate occupate nella vecchia definizione non lo è più applicando i nuovi criteri.</a:t>
            </a:r>
            <a:r>
              <a:rPr lang="it-IT" sz="1400" dirty="0"/>
              <a:t> Ad esempio, i lavoratori beneficiari di ammortizzatori sociali (CIG o FIS) della durata superiore a tre mesi ora non sono più considerati occupati, confluendo principalmente all’interno della componente degli inattivi. La consistenza di questo gruppo è legata al forte impatto sull’occupazione delle misure messe in atto a seguito dell’emergenza sanitaria. </a:t>
            </a:r>
          </a:p>
          <a:p>
            <a:pPr marL="285750" indent="-285750">
              <a:lnSpc>
                <a:spcPct val="114000"/>
              </a:lnSpc>
              <a:spcBef>
                <a:spcPts val="300"/>
              </a:spcBef>
              <a:spcAft>
                <a:spcPts val="300"/>
              </a:spcAft>
              <a:buFont typeface="Wingdings" panose="05000000000000000000" pitchFamily="2" charset="2"/>
              <a:buChar char="§"/>
            </a:pPr>
            <a:endParaRPr lang="it-IT" sz="1400" dirty="0"/>
          </a:p>
          <a:p>
            <a:pPr marL="285750" indent="-285750">
              <a:lnSpc>
                <a:spcPct val="114000"/>
              </a:lnSpc>
              <a:spcBef>
                <a:spcPts val="300"/>
              </a:spcBef>
              <a:spcAft>
                <a:spcPts val="300"/>
              </a:spcAft>
              <a:buFont typeface="Wingdings" panose="05000000000000000000" pitchFamily="2" charset="2"/>
              <a:buChar char="§"/>
            </a:pPr>
            <a:endParaRPr lang="it-IT" sz="1400" dirty="0"/>
          </a:p>
        </p:txBody>
      </p:sp>
      <p:sp>
        <p:nvSpPr>
          <p:cNvPr id="6" name="CasellaDiTesto 5"/>
          <p:cNvSpPr txBox="1"/>
          <p:nvPr/>
        </p:nvSpPr>
        <p:spPr>
          <a:xfrm>
            <a:off x="6107941" y="1143093"/>
            <a:ext cx="5691117" cy="1874359"/>
          </a:xfrm>
          <a:prstGeom prst="rect">
            <a:avLst/>
          </a:prstGeom>
          <a:noFill/>
        </p:spPr>
        <p:txBody>
          <a:bodyPr wrap="square" rtlCol="0">
            <a:spAutoFit/>
          </a:bodyPr>
          <a:lstStyle/>
          <a:p>
            <a:pPr marL="285750" indent="-285750">
              <a:lnSpc>
                <a:spcPct val="114000"/>
              </a:lnSpc>
              <a:spcBef>
                <a:spcPts val="300"/>
              </a:spcBef>
              <a:spcAft>
                <a:spcPts val="300"/>
              </a:spcAft>
              <a:buFont typeface="Wingdings" panose="05000000000000000000" pitchFamily="2" charset="2"/>
              <a:buChar char="§"/>
            </a:pPr>
            <a:r>
              <a:rPr lang="it-IT" sz="1400" b="1" dirty="0"/>
              <a:t>Sono naturalmente possibili movimenti inversi, dalla componente di popolazione inattiva a quella dell’occupazione. </a:t>
            </a:r>
            <a:r>
              <a:rPr lang="it-IT" sz="1400" dirty="0"/>
              <a:t>Un esempio di questa natura riguarda lavoratrici e lavoratori in congedo parentale assenti dal lavoro da più di tre mesi che percepiscono meno della metà della retribuzione, che venivano considerati non occupati sulla base della vecchia definizione e che ora rientrano invece tra gli occupati. </a:t>
            </a:r>
          </a:p>
          <a:p>
            <a:pPr marL="285750" indent="-285750">
              <a:lnSpc>
                <a:spcPct val="114000"/>
              </a:lnSpc>
              <a:spcBef>
                <a:spcPts val="300"/>
              </a:spcBef>
              <a:spcAft>
                <a:spcPts val="300"/>
              </a:spcAft>
              <a:buFont typeface="Wingdings" panose="05000000000000000000" pitchFamily="2" charset="2"/>
              <a:buChar char="§"/>
            </a:pPr>
            <a:endParaRPr lang="it-IT" sz="1400" dirty="0"/>
          </a:p>
        </p:txBody>
      </p:sp>
    </p:spTree>
    <p:extLst>
      <p:ext uri="{BB962C8B-B14F-4D97-AF65-F5344CB8AC3E}">
        <p14:creationId xmlns:p14="http://schemas.microsoft.com/office/powerpoint/2010/main" val="530437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5</a:t>
            </a:fld>
            <a:endParaRPr lang="en-US" dirty="0"/>
          </a:p>
        </p:txBody>
      </p:sp>
      <p:sp>
        <p:nvSpPr>
          <p:cNvPr id="3" name="CasellaDiTesto 2"/>
          <p:cNvSpPr txBox="1"/>
          <p:nvPr/>
        </p:nvSpPr>
        <p:spPr>
          <a:xfrm>
            <a:off x="436728" y="291686"/>
            <a:ext cx="7798160" cy="584775"/>
          </a:xfrm>
          <a:prstGeom prst="rect">
            <a:avLst/>
          </a:prstGeom>
          <a:noFill/>
        </p:spPr>
        <p:txBody>
          <a:bodyPr wrap="none" rtlCol="0">
            <a:spAutoFit/>
          </a:bodyPr>
          <a:lstStyle/>
          <a:p>
            <a:r>
              <a:rPr lang="it-IT" sz="3200" b="1" dirty="0"/>
              <a:t>PRINCIPALI EVIDENZE: ammortizzatori sociali</a:t>
            </a:r>
          </a:p>
        </p:txBody>
      </p:sp>
      <p:cxnSp>
        <p:nvCxnSpPr>
          <p:cNvPr id="9" name="Connettore diritto 8"/>
          <p:cNvCxnSpPr/>
          <p:nvPr/>
        </p:nvCxnSpPr>
        <p:spPr>
          <a:xfrm>
            <a:off x="520700" y="91625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80270" y="993250"/>
            <a:ext cx="5491905" cy="4862485"/>
          </a:xfrm>
          <a:prstGeom prst="rect">
            <a:avLst/>
          </a:prstGeom>
          <a:noFill/>
        </p:spPr>
        <p:txBody>
          <a:bodyPr wrap="square" rtlCol="0">
            <a:spAutoFit/>
          </a:bodyPr>
          <a:lstStyle/>
          <a:p>
            <a:pPr>
              <a:lnSpc>
                <a:spcPct val="114000"/>
              </a:lnSpc>
              <a:spcBef>
                <a:spcPts val="200"/>
              </a:spcBef>
              <a:spcAft>
                <a:spcPts val="200"/>
              </a:spcAft>
            </a:pPr>
            <a:r>
              <a:rPr lang="it-IT" dirty="0">
                <a:solidFill>
                  <a:srgbClr val="FF3300"/>
                </a:solidFill>
                <a:latin typeface="Wingdings" panose="05000000000000000000" pitchFamily="2" charset="2"/>
              </a:rPr>
              <a:t>¨ </a:t>
            </a:r>
            <a:r>
              <a:rPr lang="it-IT" b="1" dirty="0"/>
              <a:t>Il mese di luglio evidenzia un rallentamento della crescita della richiesta di ammortizzatori sociali. Nel complesso del periodo gennaio-luglio 2021</a:t>
            </a:r>
            <a:r>
              <a:rPr lang="it-IT" dirty="0"/>
              <a:t>, le ore autorizzate di Cassa integrazione guadagni (CIG) e di Fondi di solidarietà (FIS) in Emilia-Romagna sono state </a:t>
            </a:r>
            <a:r>
              <a:rPr lang="it-IT" b="1" dirty="0"/>
              <a:t>169,1 milioni</a:t>
            </a:r>
            <a:r>
              <a:rPr lang="it-IT" dirty="0"/>
              <a:t>, di cui il 41,7% di CIG ordinaria, il 35,8% </a:t>
            </a:r>
            <a:br>
              <a:rPr lang="it-IT" dirty="0"/>
            </a:br>
            <a:r>
              <a:rPr lang="it-IT" dirty="0"/>
              <a:t>di FIS, il 20,3% di CIG in deroga e la restante quota del 2,2% di CIG straordinaria.</a:t>
            </a:r>
          </a:p>
          <a:p>
            <a:pPr>
              <a:lnSpc>
                <a:spcPct val="114000"/>
              </a:lnSpc>
              <a:spcBef>
                <a:spcPts val="200"/>
              </a:spcBef>
              <a:spcAft>
                <a:spcPts val="200"/>
              </a:spcAft>
            </a:pPr>
            <a:r>
              <a:rPr lang="it-IT" dirty="0">
                <a:solidFill>
                  <a:srgbClr val="FF3300"/>
                </a:solidFill>
                <a:latin typeface="Wingdings" panose="05000000000000000000" pitchFamily="2" charset="2"/>
              </a:rPr>
              <a:t>¨ </a:t>
            </a:r>
            <a:r>
              <a:rPr lang="it-IT" dirty="0"/>
              <a:t>Sebbene il volume complessivo di ore autorizzate</a:t>
            </a:r>
            <a:br>
              <a:rPr lang="it-IT" dirty="0"/>
            </a:br>
            <a:r>
              <a:rPr lang="it-IT" dirty="0"/>
              <a:t>sia risultato finora inferiore al dato 2020 (271,7 milioni di ore nei primi sette mesi, 417,8 milioni nei dodici mesi), </a:t>
            </a:r>
            <a:br>
              <a:rPr lang="it-IT" dirty="0"/>
            </a:br>
            <a:r>
              <a:rPr lang="it-IT" b="1" dirty="0"/>
              <a:t>il flusso 2021 di CIG e FIS resta comunque superiore </a:t>
            </a:r>
            <a:br>
              <a:rPr lang="it-IT" b="1" dirty="0"/>
            </a:br>
            <a:r>
              <a:rPr lang="it-IT" b="1" dirty="0"/>
              <a:t>al dato 2019 (</a:t>
            </a:r>
            <a:r>
              <a:rPr lang="it-IT" b="1" dirty="0" err="1"/>
              <a:t>pre</a:t>
            </a:r>
            <a:r>
              <a:rPr lang="it-IT" b="1" dirty="0"/>
              <a:t>-covid) e anche al 2010</a:t>
            </a:r>
            <a:r>
              <a:rPr lang="it-IT" dirty="0"/>
              <a:t>, che fino alla pandemia aveva rappresentato il picco della serie storica regionale. Già alla fine di giugno, il </a:t>
            </a:r>
            <a:r>
              <a:rPr lang="it-IT" b="1" dirty="0"/>
              <a:t>monte di ore</a:t>
            </a:r>
          </a:p>
        </p:txBody>
      </p:sp>
      <p:sp>
        <p:nvSpPr>
          <p:cNvPr id="13" name="CasellaDiTesto 12"/>
          <p:cNvSpPr txBox="1"/>
          <p:nvPr/>
        </p:nvSpPr>
        <p:spPr>
          <a:xfrm>
            <a:off x="5908434" y="998281"/>
            <a:ext cx="6084620" cy="4460708"/>
          </a:xfrm>
          <a:prstGeom prst="rect">
            <a:avLst/>
          </a:prstGeom>
          <a:noFill/>
        </p:spPr>
        <p:txBody>
          <a:bodyPr wrap="square" rtlCol="0">
            <a:spAutoFit/>
          </a:bodyPr>
          <a:lstStyle/>
          <a:p>
            <a:pPr>
              <a:lnSpc>
                <a:spcPct val="110000"/>
              </a:lnSpc>
              <a:spcBef>
                <a:spcPts val="150"/>
              </a:spcBef>
              <a:spcAft>
                <a:spcPts val="150"/>
              </a:spcAft>
            </a:pPr>
            <a:r>
              <a:rPr lang="it-IT" b="1" dirty="0"/>
              <a:t>autorizzate nel 2021 ha superato quello registrato nei dodici mesi del 2010</a:t>
            </a:r>
            <a:r>
              <a:rPr lang="it-IT" dirty="0"/>
              <a:t>, quando erano state autorizzate 118,4 milioni di ore, come conseguenza della crisi scoppiata nel 2008.</a:t>
            </a:r>
          </a:p>
          <a:p>
            <a:pPr>
              <a:lnSpc>
                <a:spcPct val="110000"/>
              </a:lnSpc>
              <a:spcBef>
                <a:spcPts val="150"/>
              </a:spcBef>
              <a:spcAft>
                <a:spcPts val="150"/>
              </a:spcAft>
            </a:pPr>
            <a:r>
              <a:rPr lang="it-IT" dirty="0">
                <a:solidFill>
                  <a:srgbClr val="FF3300"/>
                </a:solidFill>
                <a:latin typeface="Wingdings" panose="05000000000000000000" pitchFamily="2" charset="2"/>
              </a:rPr>
              <a:t>¨ </a:t>
            </a:r>
            <a:r>
              <a:rPr lang="it-IT" dirty="0"/>
              <a:t>Il numero di ore effettivamente utilizzate dalle imprese è inferiore, come mostrato dal cosiddetto </a:t>
            </a:r>
            <a:r>
              <a:rPr lang="it-IT" b="1" dirty="0"/>
              <a:t>tiraggio</a:t>
            </a:r>
            <a:r>
              <a:rPr lang="it-IT" dirty="0"/>
              <a:t> (quota percentuale delle ore utilizzate su quelle autorizzate), che a livello nazionale nei primi cinque mesi del 2021 è stato pari al 41,6%. Anche in questo caso si osserva un dato inferiore a quello del 2020 (51,5%), ma al di sopra del tiraggio rilevato nel 2019 (36,0%).  </a:t>
            </a:r>
          </a:p>
          <a:p>
            <a:pPr>
              <a:lnSpc>
                <a:spcPct val="110000"/>
              </a:lnSpc>
              <a:spcBef>
                <a:spcPts val="150"/>
              </a:spcBef>
              <a:spcAft>
                <a:spcPts val="150"/>
              </a:spcAft>
            </a:pPr>
            <a:r>
              <a:rPr lang="it-IT" dirty="0">
                <a:solidFill>
                  <a:srgbClr val="FF3300"/>
                </a:solidFill>
                <a:latin typeface="Wingdings" panose="05000000000000000000" pitchFamily="2" charset="2"/>
              </a:rPr>
              <a:t>¨ </a:t>
            </a:r>
            <a:r>
              <a:rPr lang="it-IT" b="1" dirty="0"/>
              <a:t>A livello settoriale</a:t>
            </a:r>
            <a:r>
              <a:rPr lang="it-IT" dirty="0"/>
              <a:t>, circa il 57,3% delle ore di CIG e FIS autorizzate finora ha interessato imprese dei servizi (96,8 milioni); segue l’industria in senso stretto, con 67,5 milioni di ore (39,9%). </a:t>
            </a:r>
          </a:p>
        </p:txBody>
      </p:sp>
    </p:spTree>
    <p:extLst>
      <p:ext uri="{BB962C8B-B14F-4D97-AF65-F5344CB8AC3E}">
        <p14:creationId xmlns:p14="http://schemas.microsoft.com/office/powerpoint/2010/main" val="2430646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Agenzia slide1 ppt.jpg"/>
          <p:cNvPicPr>
            <a:picLocks noChangeAspect="1"/>
          </p:cNvPicPr>
          <p:nvPr/>
        </p:nvPicPr>
        <p:blipFill rotWithShape="1">
          <a:blip r:embed="rId2">
            <a:extLst>
              <a:ext uri="{28A0092B-C50C-407E-A947-70E740481C1C}">
                <a14:useLocalDpi xmlns:a14="http://schemas.microsoft.com/office/drawing/2010/main" val="0"/>
              </a:ext>
            </a:extLst>
          </a:blip>
          <a:srcRect l="57478" t="44874"/>
          <a:stretch/>
        </p:blipFill>
        <p:spPr>
          <a:xfrm>
            <a:off x="8005575" y="2183642"/>
            <a:ext cx="3792725" cy="3687691"/>
          </a:xfrm>
          <a:prstGeom prst="rect">
            <a:avLst/>
          </a:prstGeom>
        </p:spPr>
      </p:pic>
      <p:sp>
        <p:nvSpPr>
          <p:cNvPr id="2" name="Segnaposto numero diapositiva 1"/>
          <p:cNvSpPr>
            <a:spLocks noGrp="1"/>
          </p:cNvSpPr>
          <p:nvPr>
            <p:ph type="sldNum" sz="quarter" idx="12"/>
          </p:nvPr>
        </p:nvSpPr>
        <p:spPr/>
        <p:txBody>
          <a:bodyPr/>
          <a:lstStyle/>
          <a:p>
            <a:fld id="{05B08833-B407-3E4C-BDEA-955ACE8F1EA8}" type="slidenum">
              <a:rPr lang="en-US" smtClean="0"/>
              <a:pPr/>
              <a:t>6</a:t>
            </a:fld>
            <a:endParaRPr lang="en-US"/>
          </a:p>
        </p:txBody>
      </p:sp>
      <p:sp>
        <p:nvSpPr>
          <p:cNvPr id="3" name="CasellaDiTesto 2"/>
          <p:cNvSpPr txBox="1"/>
          <p:nvPr/>
        </p:nvSpPr>
        <p:spPr>
          <a:xfrm>
            <a:off x="436728" y="1187355"/>
            <a:ext cx="8743486" cy="2123658"/>
          </a:xfrm>
          <a:prstGeom prst="rect">
            <a:avLst/>
          </a:prstGeom>
          <a:noFill/>
        </p:spPr>
        <p:txBody>
          <a:bodyPr wrap="square" rtlCol="0">
            <a:spAutoFit/>
          </a:bodyPr>
          <a:lstStyle/>
          <a:p>
            <a:r>
              <a:rPr lang="it-IT" sz="4400" b="1" dirty="0"/>
              <a:t>1. Attivazioni, cessazioni e saldo </a:t>
            </a:r>
          </a:p>
          <a:p>
            <a:r>
              <a:rPr lang="it-IT" sz="4400" b="1" dirty="0"/>
              <a:t>delle posizioni di lavoro dipendente </a:t>
            </a:r>
          </a:p>
          <a:p>
            <a:r>
              <a:rPr lang="it-IT" sz="4400" b="1" dirty="0"/>
              <a:t>nei primi sette mesi del 2021</a:t>
            </a:r>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891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7</a:t>
            </a:fld>
            <a:endParaRPr lang="en-US" dirty="0"/>
          </a:p>
        </p:txBody>
      </p:sp>
      <p:sp>
        <p:nvSpPr>
          <p:cNvPr id="3" name="CasellaDiTesto 2"/>
          <p:cNvSpPr txBox="1"/>
          <p:nvPr/>
        </p:nvSpPr>
        <p:spPr>
          <a:xfrm>
            <a:off x="522000" y="-72000"/>
            <a:ext cx="11252183" cy="1077218"/>
          </a:xfrm>
          <a:prstGeom prst="rect">
            <a:avLst/>
          </a:prstGeom>
          <a:noFill/>
        </p:spPr>
        <p:txBody>
          <a:bodyPr wrap="none" rtlCol="0">
            <a:spAutoFit/>
          </a:bodyPr>
          <a:lstStyle/>
          <a:p>
            <a:r>
              <a:rPr lang="it-IT" sz="3200" b="1" dirty="0">
                <a:latin typeface="Calibri" panose="020F0502020204030204" pitchFamily="34" charset="0"/>
                <a:cs typeface="Times New Roman" panose="02020603050405020304" pitchFamily="18" charset="0"/>
              </a:rPr>
              <a:t>A giugno e luglio si è fermata la crescita del lavoro dipendente:</a:t>
            </a:r>
          </a:p>
          <a:p>
            <a:r>
              <a:rPr lang="it-IT" sz="3200" b="1" dirty="0">
                <a:latin typeface="Calibri" panose="020F0502020204030204" pitchFamily="34" charset="0"/>
                <a:cs typeface="Times New Roman" panose="02020603050405020304" pitchFamily="18" charset="0"/>
              </a:rPr>
              <a:t>nuova diminuzione congiunturale delle assunzioni a luglio (-5,5%)</a:t>
            </a:r>
            <a:endParaRPr lang="it-IT" sz="3200" b="1" dirty="0"/>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5" name="Rettangolo 4"/>
          <p:cNvSpPr/>
          <p:nvPr/>
        </p:nvSpPr>
        <p:spPr>
          <a:xfrm>
            <a:off x="7332955" y="1125846"/>
            <a:ext cx="4465345" cy="4755469"/>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b="1" dirty="0">
                <a:latin typeface="Calibri" panose="020F0502020204030204" pitchFamily="34" charset="0"/>
                <a:ea typeface="Calibri" panose="020F0502020204030204" pitchFamily="34" charset="0"/>
                <a:cs typeface="Times New Roman" panose="02020603050405020304" pitchFamily="18" charset="0"/>
              </a:rPr>
              <a:t>In Emilia-Romagna, </a:t>
            </a:r>
            <a:r>
              <a:rPr lang="it-IT" sz="1800" b="1" dirty="0">
                <a:latin typeface="Calibri" panose="020F0502020204030204" pitchFamily="34" charset="0"/>
                <a:ea typeface="Calibri" panose="020F0502020204030204" pitchFamily="34" charset="0"/>
                <a:cs typeface="Times New Roman" panose="02020603050405020304" pitchFamily="18" charset="0"/>
              </a:rPr>
              <a:t>nei primi sette mesi del 2021, le</a:t>
            </a:r>
            <a:r>
              <a:rPr lang="it-IT" b="1" dirty="0">
                <a:latin typeface="Calibri" panose="020F0502020204030204" pitchFamily="34" charset="0"/>
                <a:ea typeface="Calibri" panose="020F0502020204030204" pitchFamily="34" charset="0"/>
                <a:cs typeface="Times New Roman" panose="02020603050405020304" pitchFamily="18" charset="0"/>
              </a:rPr>
              <a:t> assunzioni  </a:t>
            </a:r>
            <a:r>
              <a:rPr lang="it-IT" sz="1800" b="1" dirty="0">
                <a:latin typeface="Calibri" panose="020F0502020204030204" pitchFamily="34" charset="0"/>
                <a:ea typeface="Calibri" panose="020F0502020204030204" pitchFamily="34" charset="0"/>
                <a:cs typeface="Times New Roman" panose="02020603050405020304" pitchFamily="18" charset="0"/>
              </a:rPr>
              <a:t>hanno registrato una crescita significativa unicamente nel mese di maggio </a:t>
            </a:r>
            <a:r>
              <a:rPr lang="it-IT" sz="1800" dirty="0">
                <a:latin typeface="Calibri" panose="020F0502020204030204" pitchFamily="34" charset="0"/>
                <a:ea typeface="Calibri" panose="020F0502020204030204" pitchFamily="34" charset="0"/>
                <a:cs typeface="Times New Roman" panose="02020603050405020304" pitchFamily="18" charset="0"/>
              </a:rPr>
              <a:t>(del 22,7% rispetto al mese di aprile)</a:t>
            </a:r>
          </a:p>
          <a:p>
            <a:pPr marL="285750" indent="-285750">
              <a:lnSpc>
                <a:spcPct val="107000"/>
              </a:lnSpc>
              <a:spcBef>
                <a:spcPts val="300"/>
              </a:spcBef>
              <a:spcAft>
                <a:spcPts val="300"/>
              </a:spcAft>
              <a:buFont typeface="Wingdings" panose="05000000000000000000" pitchFamily="2" charset="2"/>
              <a:buChar char="§"/>
            </a:pPr>
            <a:r>
              <a:rPr lang="it-IT" sz="1800" b="1" dirty="0">
                <a:latin typeface="Calibri" panose="020F0502020204030204" pitchFamily="34" charset="0"/>
                <a:ea typeface="Calibri" panose="020F0502020204030204" pitchFamily="34" charset="0"/>
                <a:cs typeface="Times New Roman" panose="02020603050405020304" pitchFamily="18" charset="0"/>
              </a:rPr>
              <a:t>Nei mesi di giugno e luglio le assunzioni si sono presentate in calo congiunturale </a:t>
            </a:r>
            <a:r>
              <a:rPr lang="it-IT" sz="1800" dirty="0">
                <a:latin typeface="Calibri" panose="020F0502020204030204" pitchFamily="34" charset="0"/>
                <a:ea typeface="Calibri" panose="020F0502020204030204" pitchFamily="34" charset="0"/>
                <a:cs typeface="Times New Roman" panose="02020603050405020304" pitchFamily="18" charset="0"/>
              </a:rPr>
              <a:t>(del 4,4% e del 5,5% rispettivamente),</a:t>
            </a:r>
            <a:r>
              <a:rPr lang="it-IT" sz="1800" b="1" dirty="0">
                <a:latin typeface="Calibri" panose="020F0502020204030204" pitchFamily="34" charset="0"/>
                <a:ea typeface="Calibri" panose="020F0502020204030204" pitchFamily="34" charset="0"/>
                <a:cs typeface="Times New Roman" panose="02020603050405020304" pitchFamily="18" charset="0"/>
              </a:rPr>
              <a:t> con la conseguente perdita, secondo le stime più aggiornate, di 4.937 e 2.593 posizioni dipendenti</a:t>
            </a:r>
          </a:p>
          <a:p>
            <a:pPr marL="285750" indent="-285750">
              <a:lnSpc>
                <a:spcPct val="107000"/>
              </a:lnSpc>
              <a:spcBef>
                <a:spcPts val="300"/>
              </a:spcBef>
              <a:spcAft>
                <a:spcPts val="300"/>
              </a:spcAft>
              <a:buFont typeface="Wingdings" panose="05000000000000000000" pitchFamily="2" charset="2"/>
              <a:buChar char="§"/>
            </a:pPr>
            <a:r>
              <a:rPr lang="it-IT" dirty="0">
                <a:latin typeface="Calibri" panose="020F0502020204030204" pitchFamily="34" charset="0"/>
                <a:ea typeface="Calibri" panose="020F0502020204030204" pitchFamily="34" charset="0"/>
                <a:cs typeface="Times New Roman" panose="02020603050405020304" pitchFamily="18" charset="0"/>
              </a:rPr>
              <a:t>Pertanto </a:t>
            </a:r>
            <a:r>
              <a:rPr lang="it-IT" b="1" dirty="0">
                <a:latin typeface="Calibri" panose="020F0502020204030204" pitchFamily="34" charset="0"/>
                <a:ea typeface="Calibri" panose="020F0502020204030204" pitchFamily="34" charset="0"/>
                <a:cs typeface="Times New Roman" panose="02020603050405020304" pitchFamily="18" charset="0"/>
              </a:rPr>
              <a:t>nel periodo gennaio-luglio 2021 le posizioni dipendenti sono cresciute solo di 16.379 unità </a:t>
            </a:r>
            <a:r>
              <a:rPr lang="it-IT" dirty="0">
                <a:latin typeface="Calibri" panose="020F0502020204030204" pitchFamily="34" charset="0"/>
                <a:ea typeface="Calibri" panose="020F0502020204030204" pitchFamily="34" charset="0"/>
                <a:cs typeface="Times New Roman" panose="02020603050405020304" pitchFamily="18" charset="0"/>
              </a:rPr>
              <a:t>(dato destagionalizzato) </a:t>
            </a:r>
            <a:endParaRPr lang="it-IT"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300"/>
              </a:spcBef>
              <a:spcAft>
                <a:spcPts val="300"/>
              </a:spcAft>
              <a:buFont typeface="Wingdings" panose="05000000000000000000" pitchFamily="2" charset="2"/>
              <a:buChar char="§"/>
            </a:pPr>
            <a:endParaRPr lang="it-IT"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ttangolo 8"/>
          <p:cNvSpPr/>
          <p:nvPr/>
        </p:nvSpPr>
        <p:spPr>
          <a:xfrm>
            <a:off x="8522440" y="5923740"/>
            <a:ext cx="3275860" cy="307777"/>
          </a:xfrm>
          <a:prstGeom prst="rect">
            <a:avLst/>
          </a:prstGeom>
        </p:spPr>
        <p:txBody>
          <a:bodyPr wrap="square">
            <a:spAutoFit/>
          </a:bodyPr>
          <a:lstStyle/>
          <a:p>
            <a:r>
              <a:rPr lang="it-IT" sz="1400" i="1" dirty="0"/>
              <a:t>Elaborazioni su dati SILER, luglio 2021</a:t>
            </a:r>
          </a:p>
        </p:txBody>
      </p:sp>
      <p:pic>
        <p:nvPicPr>
          <p:cNvPr id="11" name="Immagine 10">
            <a:extLst>
              <a:ext uri="{FF2B5EF4-FFF2-40B4-BE49-F238E27FC236}">
                <a16:creationId xmlns:a16="http://schemas.microsoft.com/office/drawing/2014/main" id="{80164769-1375-477F-84F3-75B38046CDB3}"/>
              </a:ext>
            </a:extLst>
          </p:cNvPr>
          <p:cNvPicPr>
            <a:picLocks noChangeAspect="1"/>
          </p:cNvPicPr>
          <p:nvPr/>
        </p:nvPicPr>
        <p:blipFill>
          <a:blip r:embed="rId2"/>
          <a:stretch>
            <a:fillRect/>
          </a:stretch>
        </p:blipFill>
        <p:spPr>
          <a:xfrm>
            <a:off x="522000" y="1078906"/>
            <a:ext cx="6180049" cy="5121051"/>
          </a:xfrm>
          <a:prstGeom prst="rect">
            <a:avLst/>
          </a:prstGeom>
        </p:spPr>
      </p:pic>
    </p:spTree>
    <p:extLst>
      <p:ext uri="{BB962C8B-B14F-4D97-AF65-F5344CB8AC3E}">
        <p14:creationId xmlns:p14="http://schemas.microsoft.com/office/powerpoint/2010/main" val="727699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8</a:t>
            </a:fld>
            <a:endParaRPr lang="en-US" dirty="0"/>
          </a:p>
        </p:txBody>
      </p:sp>
      <p:sp>
        <p:nvSpPr>
          <p:cNvPr id="3" name="CasellaDiTesto 2"/>
          <p:cNvSpPr txBox="1"/>
          <p:nvPr/>
        </p:nvSpPr>
        <p:spPr>
          <a:xfrm>
            <a:off x="520700" y="-72000"/>
            <a:ext cx="11421460" cy="1077218"/>
          </a:xfrm>
          <a:prstGeom prst="rect">
            <a:avLst/>
          </a:prstGeom>
          <a:noFill/>
        </p:spPr>
        <p:txBody>
          <a:bodyPr wrap="none" rtlCol="0">
            <a:spAutoFit/>
          </a:bodyPr>
          <a:lstStyle/>
          <a:p>
            <a:r>
              <a:rPr lang="it-IT" sz="3200" b="1" dirty="0"/>
              <a:t>Nel mese di luglio 2021 le assunzioni si attestano al 96,2% rispetto</a:t>
            </a:r>
            <a:br>
              <a:rPr lang="it-IT" sz="3200" b="1" dirty="0"/>
            </a:br>
            <a:r>
              <a:rPr lang="it-IT" sz="3200" b="1" dirty="0"/>
              <a:t>al livello anteriore allo scoppio della pandemia (febbraio 2020) </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567111" y="1097756"/>
            <a:ext cx="7560564" cy="646331"/>
          </a:xfrm>
          <a:prstGeom prst="rect">
            <a:avLst/>
          </a:prstGeom>
        </p:spPr>
        <p:txBody>
          <a:bodyPr wrap="square">
            <a:spAutoFit/>
          </a:bodyPr>
          <a:lstStyle/>
          <a:p>
            <a:pPr algn="ctr"/>
            <a:r>
              <a:rPr lang="it-IT" i="1" dirty="0"/>
              <a:t>Attivazioni e cessazioni dei rapporti di lavoro dipendente in Emilia-Romagna </a:t>
            </a:r>
            <a:r>
              <a:rPr lang="it-IT" baseline="30000" dirty="0"/>
              <a:t>(a)</a:t>
            </a:r>
          </a:p>
          <a:p>
            <a:pPr algn="ctr"/>
            <a:r>
              <a:rPr lang="it-IT" i="1" dirty="0"/>
              <a:t>(dati destagionalizzati, valori assoluti)</a:t>
            </a:r>
          </a:p>
        </p:txBody>
      </p:sp>
      <p:sp>
        <p:nvSpPr>
          <p:cNvPr id="5" name="Rettangolo 4"/>
          <p:cNvSpPr/>
          <p:nvPr/>
        </p:nvSpPr>
        <p:spPr>
          <a:xfrm>
            <a:off x="8489576" y="1116968"/>
            <a:ext cx="3308724" cy="4636077"/>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dirty="0">
                <a:latin typeface="Calibri" panose="020F0502020204030204" pitchFamily="34" charset="0"/>
                <a:ea typeface="Calibri" panose="020F0502020204030204" pitchFamily="34" charset="0"/>
                <a:cs typeface="Times New Roman" panose="02020603050405020304" pitchFamily="18" charset="0"/>
              </a:rPr>
              <a:t>Il «lockdown» aveva prodotto una </a:t>
            </a:r>
            <a:r>
              <a:rPr lang="it-IT" sz="1700" b="1" dirty="0">
                <a:latin typeface="Calibri" panose="020F0502020204030204" pitchFamily="34" charset="0"/>
                <a:ea typeface="Calibri" panose="020F0502020204030204" pitchFamily="34" charset="0"/>
                <a:cs typeface="Times New Roman" panose="02020603050405020304" pitchFamily="18" charset="0"/>
              </a:rPr>
              <a:t>caduta delle assunzioni nei mesi di marzo e aprile 2020 </a:t>
            </a:r>
            <a:r>
              <a:rPr lang="it-IT" sz="1700" dirty="0">
                <a:latin typeface="Calibri" panose="020F0502020204030204" pitchFamily="34" charset="0"/>
                <a:ea typeface="Calibri" panose="020F0502020204030204" pitchFamily="34" charset="0"/>
                <a:cs typeface="Times New Roman" panose="02020603050405020304" pitchFamily="18" charset="0"/>
              </a:rPr>
              <a:t>e analoga anomalia si era rilevata per le cessazioni dei rapporti di lavoro, anche per effetto della </a:t>
            </a:r>
            <a:r>
              <a:rPr lang="it-IT" sz="1700" b="1" dirty="0">
                <a:latin typeface="Calibri" panose="020F0502020204030204" pitchFamily="34" charset="0"/>
                <a:ea typeface="Calibri" panose="020F0502020204030204" pitchFamily="34" charset="0"/>
                <a:cs typeface="Times New Roman" panose="02020603050405020304" pitchFamily="18" charset="0"/>
              </a:rPr>
              <a:t>sospensione dei licenziamenti (D.L. 17 marzo 2020, n. 18)</a:t>
            </a:r>
          </a:p>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La rimonta delle assunzioni </a:t>
            </a:r>
            <a:r>
              <a:rPr lang="it-IT" sz="1700" dirty="0">
                <a:latin typeface="Calibri" panose="020F0502020204030204" pitchFamily="34" charset="0"/>
                <a:ea typeface="Calibri" panose="020F0502020204030204" pitchFamily="34" charset="0"/>
                <a:cs typeface="Times New Roman" panose="02020603050405020304" pitchFamily="18" charset="0"/>
              </a:rPr>
              <a:t>(avviatasi dal maggio 2020) </a:t>
            </a:r>
            <a:r>
              <a:rPr lang="it-IT" sz="1700" b="1" dirty="0">
                <a:latin typeface="Calibri" panose="020F0502020204030204" pitchFamily="34" charset="0"/>
                <a:ea typeface="Calibri" panose="020F0502020204030204" pitchFamily="34" charset="0"/>
                <a:cs typeface="Times New Roman" panose="02020603050405020304" pitchFamily="18" charset="0"/>
              </a:rPr>
              <a:t>ha subito alterni rallentamenti e accelerazioni </a:t>
            </a:r>
            <a:r>
              <a:rPr lang="it-IT" sz="1700" dirty="0">
                <a:latin typeface="Calibri" panose="020F0502020204030204" pitchFamily="34" charset="0"/>
                <a:ea typeface="Calibri" panose="020F0502020204030204" pitchFamily="34" charset="0"/>
                <a:cs typeface="Times New Roman" panose="02020603050405020304" pitchFamily="18" charset="0"/>
              </a:rPr>
              <a:t>per gli «stop and go» imposti dal controllo della epidemia: </a:t>
            </a:r>
            <a:r>
              <a:rPr lang="it-IT" sz="1700" b="1" dirty="0">
                <a:latin typeface="Calibri" panose="020F0502020204030204" pitchFamily="34" charset="0"/>
                <a:ea typeface="Calibri" panose="020F0502020204030204" pitchFamily="34" charset="0"/>
                <a:cs typeface="Times New Roman" panose="02020603050405020304" pitchFamily="18" charset="0"/>
              </a:rPr>
              <a:t>nel luglio 2021 le assunzioni si attestano al 96,2% del livello «pre-lockdown»</a:t>
            </a:r>
          </a:p>
        </p:txBody>
      </p:sp>
      <p:sp>
        <p:nvSpPr>
          <p:cNvPr id="12" name="CasellaDiTesto 11">
            <a:extLst>
              <a:ext uri="{FF2B5EF4-FFF2-40B4-BE49-F238E27FC236}">
                <a16:creationId xmlns:a16="http://schemas.microsoft.com/office/drawing/2014/main" id="{5D6EA36F-6482-4614-9C3A-E23C7CB24155}"/>
              </a:ext>
            </a:extLst>
          </p:cNvPr>
          <p:cNvSpPr txBox="1"/>
          <p:nvPr/>
        </p:nvSpPr>
        <p:spPr>
          <a:xfrm>
            <a:off x="3047260" y="3246553"/>
            <a:ext cx="6094520" cy="369332"/>
          </a:xfrm>
          <a:prstGeom prst="rect">
            <a:avLst/>
          </a:prstGeom>
          <a:noFill/>
        </p:spPr>
        <p:txBody>
          <a:bodyPr wrap="square">
            <a:spAutoFit/>
          </a:bodyPr>
          <a:lstStyle/>
          <a:p>
            <a:endParaRPr lang="it-IT" dirty="0"/>
          </a:p>
        </p:txBody>
      </p:sp>
      <p:sp>
        <p:nvSpPr>
          <p:cNvPr id="18" name="CasellaDiTesto 17">
            <a:extLst>
              <a:ext uri="{FF2B5EF4-FFF2-40B4-BE49-F238E27FC236}">
                <a16:creationId xmlns:a16="http://schemas.microsoft.com/office/drawing/2014/main" id="{A5D05902-558E-4A55-83FE-51497C8359EB}"/>
              </a:ext>
            </a:extLst>
          </p:cNvPr>
          <p:cNvSpPr txBox="1"/>
          <p:nvPr/>
        </p:nvSpPr>
        <p:spPr>
          <a:xfrm>
            <a:off x="520700" y="5623355"/>
            <a:ext cx="6496236" cy="261610"/>
          </a:xfrm>
          <a:prstGeom prst="rect">
            <a:avLst/>
          </a:prstGeom>
          <a:noFill/>
        </p:spPr>
        <p:txBody>
          <a:bodyPr wrap="square">
            <a:spAutoFit/>
          </a:bodyPr>
          <a:lstStyle/>
          <a:p>
            <a:r>
              <a:rPr lang="it-IT" sz="1100" dirty="0"/>
              <a:t>(a) escluse le attività svolte da famiglie e convivenze (lavoro domestico) ed escluso il lavoro intermittente</a:t>
            </a:r>
          </a:p>
        </p:txBody>
      </p:sp>
      <p:sp>
        <p:nvSpPr>
          <p:cNvPr id="7" name="Rettangolo 6">
            <a:extLst>
              <a:ext uri="{FF2B5EF4-FFF2-40B4-BE49-F238E27FC236}">
                <a16:creationId xmlns:a16="http://schemas.microsoft.com/office/drawing/2014/main" id="{A44430DE-D7E5-4668-833C-DC370C1FD6FA}"/>
              </a:ext>
            </a:extLst>
          </p:cNvPr>
          <p:cNvSpPr/>
          <p:nvPr/>
        </p:nvSpPr>
        <p:spPr>
          <a:xfrm>
            <a:off x="8522440" y="5923740"/>
            <a:ext cx="3275860" cy="307777"/>
          </a:xfrm>
          <a:prstGeom prst="rect">
            <a:avLst/>
          </a:prstGeom>
        </p:spPr>
        <p:txBody>
          <a:bodyPr wrap="square">
            <a:spAutoFit/>
          </a:bodyPr>
          <a:lstStyle/>
          <a:p>
            <a:r>
              <a:rPr lang="it-IT" sz="1400" i="1" dirty="0"/>
              <a:t>Elaborazioni su dati SILER, luglio 2021</a:t>
            </a:r>
          </a:p>
        </p:txBody>
      </p:sp>
      <p:pic>
        <p:nvPicPr>
          <p:cNvPr id="4" name="Immagine 3">
            <a:extLst>
              <a:ext uri="{FF2B5EF4-FFF2-40B4-BE49-F238E27FC236}">
                <a16:creationId xmlns:a16="http://schemas.microsoft.com/office/drawing/2014/main" id="{E1D2C3B8-8DBB-490E-91BD-5DE24D317B75}"/>
              </a:ext>
            </a:extLst>
          </p:cNvPr>
          <p:cNvPicPr>
            <a:picLocks noChangeAspect="1"/>
          </p:cNvPicPr>
          <p:nvPr/>
        </p:nvPicPr>
        <p:blipFill>
          <a:blip r:embed="rId2"/>
          <a:stretch>
            <a:fillRect/>
          </a:stretch>
        </p:blipFill>
        <p:spPr>
          <a:xfrm>
            <a:off x="511200" y="1735200"/>
            <a:ext cx="7560564" cy="3910584"/>
          </a:xfrm>
          <a:prstGeom prst="rect">
            <a:avLst/>
          </a:prstGeom>
        </p:spPr>
      </p:pic>
    </p:spTree>
    <p:extLst>
      <p:ext uri="{BB962C8B-B14F-4D97-AF65-F5344CB8AC3E}">
        <p14:creationId xmlns:p14="http://schemas.microsoft.com/office/powerpoint/2010/main" val="4245992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9</a:t>
            </a:fld>
            <a:endParaRPr lang="en-US" dirty="0"/>
          </a:p>
        </p:txBody>
      </p:sp>
      <p:sp>
        <p:nvSpPr>
          <p:cNvPr id="3" name="CasellaDiTesto 2"/>
          <p:cNvSpPr txBox="1"/>
          <p:nvPr/>
        </p:nvSpPr>
        <p:spPr>
          <a:xfrm>
            <a:off x="522000" y="-72000"/>
            <a:ext cx="11206914" cy="1077218"/>
          </a:xfrm>
          <a:prstGeom prst="rect">
            <a:avLst/>
          </a:prstGeom>
          <a:noFill/>
        </p:spPr>
        <p:txBody>
          <a:bodyPr wrap="none" rtlCol="0">
            <a:spAutoFit/>
          </a:bodyPr>
          <a:lstStyle/>
          <a:p>
            <a:r>
              <a:rPr lang="it-IT" sz="3200" b="1" dirty="0"/>
              <a:t>Lo sblocco dei licenziamenti non ha ancora prodotto un aumento</a:t>
            </a:r>
            <a:br>
              <a:rPr lang="it-IT" sz="3200" b="1" dirty="0"/>
            </a:br>
            <a:r>
              <a:rPr lang="it-IT" sz="3200" b="1" dirty="0"/>
              <a:t>delle cessazioni dei rapporti di lavoro a tempo indeterminato</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1061715" y="1080000"/>
            <a:ext cx="6477672" cy="646331"/>
          </a:xfrm>
          <a:prstGeom prst="rect">
            <a:avLst/>
          </a:prstGeom>
        </p:spPr>
        <p:txBody>
          <a:bodyPr wrap="none">
            <a:spAutoFit/>
          </a:bodyPr>
          <a:lstStyle/>
          <a:p>
            <a:pPr algn="ctr"/>
            <a:r>
              <a:rPr lang="it-IT" i="1" dirty="0"/>
              <a:t>Cessazioni dei rapporti di lavoro dipendente a tempo indeterminato</a:t>
            </a:r>
            <a:br>
              <a:rPr lang="it-IT" i="1" dirty="0"/>
            </a:br>
            <a:r>
              <a:rPr lang="it-IT" i="1" dirty="0"/>
              <a:t>e totale cessazioni in Emilia-Romagna </a:t>
            </a:r>
            <a:r>
              <a:rPr lang="it-IT" baseline="30000" dirty="0"/>
              <a:t>(a)</a:t>
            </a:r>
            <a:r>
              <a:rPr lang="it-IT" i="1" dirty="0"/>
              <a:t> (dati destagionalizzati)</a:t>
            </a:r>
          </a:p>
        </p:txBody>
      </p:sp>
      <p:sp>
        <p:nvSpPr>
          <p:cNvPr id="5" name="Rettangolo 4"/>
          <p:cNvSpPr/>
          <p:nvPr/>
        </p:nvSpPr>
        <p:spPr>
          <a:xfrm>
            <a:off x="8489576" y="1116968"/>
            <a:ext cx="3308724" cy="4652492"/>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rPr>
              <a:t>Dal 1° luglio 2021 è caduto il divieto di licenziare per motivi economici per industria e costruzioni, </a:t>
            </a:r>
            <a:r>
              <a:rPr lang="it-IT" sz="1700" dirty="0">
                <a:latin typeface="Calibri" panose="020F0502020204030204" pitchFamily="34" charset="0"/>
              </a:rPr>
              <a:t>divieto prorogato al 31 ottobre 2021, invece, per i comparti tessile, abbigliamento e pelletteria </a:t>
            </a:r>
            <a:r>
              <a:rPr lang="it-IT" sz="1700" b="1" dirty="0">
                <a:latin typeface="Calibri" panose="020F0502020204030204" pitchFamily="34" charset="0"/>
              </a:rPr>
              <a:t>(D.L. 30 giugno 2021, n. 99)</a:t>
            </a:r>
          </a:p>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I dati destagionalizzati non evidenziano però un aumento delle cessazioni dei rapporti di lavoro </a:t>
            </a:r>
            <a:r>
              <a:rPr lang="it-IT" sz="1700" b="1" dirty="0">
                <a:latin typeface="Calibri" panose="020F0502020204030204" pitchFamily="34" charset="0"/>
              </a:rPr>
              <a:t>a tempo indeterminato che, </a:t>
            </a:r>
            <a:r>
              <a:rPr lang="it-IT" sz="1700" b="1" dirty="0">
                <a:latin typeface="Calibri" panose="020F0502020204030204" pitchFamily="34" charset="0"/>
                <a:ea typeface="Calibri" panose="020F0502020204030204" pitchFamily="34" charset="0"/>
                <a:cs typeface="Times New Roman" panose="02020603050405020304" pitchFamily="18" charset="0"/>
              </a:rPr>
              <a:t>nel mese di luglio 2021, si attestano al </a:t>
            </a:r>
            <a:r>
              <a:rPr lang="it-IT" sz="1700" b="1" dirty="0">
                <a:latin typeface="Calibri" panose="020F0502020204030204" pitchFamily="34" charset="0"/>
              </a:rPr>
              <a:t>92,7%</a:t>
            </a:r>
            <a:r>
              <a:rPr lang="it-IT" sz="1800" b="1" i="0" u="none" strike="noStrike" dirty="0">
                <a:effectLst/>
                <a:latin typeface="Calibri" panose="020F0502020204030204" pitchFamily="34" charset="0"/>
              </a:rPr>
              <a:t> </a:t>
            </a:r>
            <a:r>
              <a:rPr lang="it-IT" sz="1700" b="1" i="0" u="none" strike="noStrike" dirty="0">
                <a:effectLst/>
                <a:latin typeface="Calibri" panose="020F0502020204030204" pitchFamily="34" charset="0"/>
              </a:rPr>
              <a:t>del livello registrato </a:t>
            </a:r>
            <a:r>
              <a:rPr lang="it-IT" sz="1700" b="1" dirty="0">
                <a:latin typeface="Calibri" panose="020F0502020204030204" pitchFamily="34" charset="0"/>
              </a:rPr>
              <a:t>a febbraio 2020 (cioè prima </a:t>
            </a:r>
            <a:r>
              <a:rPr lang="it-IT" sz="1700" b="1" i="0" u="none" strike="noStrike" dirty="0">
                <a:effectLst/>
                <a:latin typeface="Calibri" panose="020F0502020204030204" pitchFamily="34" charset="0"/>
              </a:rPr>
              <a:t>del «lockdown»)</a:t>
            </a:r>
          </a:p>
        </p:txBody>
      </p:sp>
      <p:sp>
        <p:nvSpPr>
          <p:cNvPr id="18" name="CasellaDiTesto 17">
            <a:extLst>
              <a:ext uri="{FF2B5EF4-FFF2-40B4-BE49-F238E27FC236}">
                <a16:creationId xmlns:a16="http://schemas.microsoft.com/office/drawing/2014/main" id="{A5D05902-558E-4A55-83FE-51497C8359EB}"/>
              </a:ext>
            </a:extLst>
          </p:cNvPr>
          <p:cNvSpPr txBox="1"/>
          <p:nvPr/>
        </p:nvSpPr>
        <p:spPr>
          <a:xfrm>
            <a:off x="541538" y="5623355"/>
            <a:ext cx="7559695" cy="261610"/>
          </a:xfrm>
          <a:prstGeom prst="rect">
            <a:avLst/>
          </a:prstGeom>
          <a:noFill/>
        </p:spPr>
        <p:txBody>
          <a:bodyPr wrap="square">
            <a:spAutoFit/>
          </a:bodyPr>
          <a:lstStyle/>
          <a:p>
            <a:r>
              <a:rPr lang="it-IT" sz="1100" dirty="0"/>
              <a:t>(a) escluse le attività svolte da famiglie e convivenze (lavoro domestico) ed escluso il lavoro intermittente</a:t>
            </a:r>
          </a:p>
        </p:txBody>
      </p:sp>
      <p:sp>
        <p:nvSpPr>
          <p:cNvPr id="7" name="Rettangolo 6">
            <a:extLst>
              <a:ext uri="{FF2B5EF4-FFF2-40B4-BE49-F238E27FC236}">
                <a16:creationId xmlns:a16="http://schemas.microsoft.com/office/drawing/2014/main" id="{E9BF1634-7D4E-4EF0-B626-563A08151EDD}"/>
              </a:ext>
            </a:extLst>
          </p:cNvPr>
          <p:cNvSpPr/>
          <p:nvPr/>
        </p:nvSpPr>
        <p:spPr>
          <a:xfrm>
            <a:off x="8522440" y="5923740"/>
            <a:ext cx="3275860" cy="307777"/>
          </a:xfrm>
          <a:prstGeom prst="rect">
            <a:avLst/>
          </a:prstGeom>
        </p:spPr>
        <p:txBody>
          <a:bodyPr wrap="square">
            <a:spAutoFit/>
          </a:bodyPr>
          <a:lstStyle/>
          <a:p>
            <a:r>
              <a:rPr lang="it-IT" sz="1400" i="1" dirty="0"/>
              <a:t>Elaborazioni su dati SILER, luglio 2021</a:t>
            </a:r>
          </a:p>
        </p:txBody>
      </p:sp>
      <p:pic>
        <p:nvPicPr>
          <p:cNvPr id="9" name="Immagine 8">
            <a:extLst>
              <a:ext uri="{FF2B5EF4-FFF2-40B4-BE49-F238E27FC236}">
                <a16:creationId xmlns:a16="http://schemas.microsoft.com/office/drawing/2014/main" id="{1003917B-E582-410D-85D2-892A52CAAB7F}"/>
              </a:ext>
            </a:extLst>
          </p:cNvPr>
          <p:cNvPicPr>
            <a:picLocks noChangeAspect="1"/>
          </p:cNvPicPr>
          <p:nvPr/>
        </p:nvPicPr>
        <p:blipFill>
          <a:blip r:embed="rId2"/>
          <a:stretch>
            <a:fillRect/>
          </a:stretch>
        </p:blipFill>
        <p:spPr>
          <a:xfrm>
            <a:off x="511200" y="1735200"/>
            <a:ext cx="7560564" cy="3910584"/>
          </a:xfrm>
          <a:prstGeom prst="rect">
            <a:avLst/>
          </a:prstGeom>
        </p:spPr>
      </p:pic>
    </p:spTree>
    <p:extLst>
      <p:ext uri="{BB962C8B-B14F-4D97-AF65-F5344CB8AC3E}">
        <p14:creationId xmlns:p14="http://schemas.microsoft.com/office/powerpoint/2010/main" val="38429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FC66F9A7D754B040903C9F60AE0448C1" ma:contentTypeVersion="11" ma:contentTypeDescription="Creare un nuovo documento." ma:contentTypeScope="" ma:versionID="bc0821d6c0298cbec3261ba79d7c3b52">
  <xsd:schema xmlns:xsd="http://www.w3.org/2001/XMLSchema" xmlns:xs="http://www.w3.org/2001/XMLSchema" xmlns:p="http://schemas.microsoft.com/office/2006/metadata/properties" xmlns:ns3="a8b22163-a684-4d95-ac21-99b58d252318" xmlns:ns4="54235d7d-53ef-49f0-af50-945a336d4273" targetNamespace="http://schemas.microsoft.com/office/2006/metadata/properties" ma:root="true" ma:fieldsID="e906af7c62a60118327e17c65ef62df7" ns3:_="" ns4:_="">
    <xsd:import namespace="a8b22163-a684-4d95-ac21-99b58d252318"/>
    <xsd:import namespace="54235d7d-53ef-49f0-af50-945a336d427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22163-a684-4d95-ac21-99b58d25231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235d7d-53ef-49f0-af50-945a336d4273" elementFormDefault="qualified">
    <xsd:import namespace="http://schemas.microsoft.com/office/2006/documentManagement/types"/>
    <xsd:import namespace="http://schemas.microsoft.com/office/infopath/2007/PartnerControls"/>
    <xsd:element name="SharedWithUsers" ma:index="10" nillable="true" ma:displayName="Condivis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description="" ma:internalName="SharedWithDetails" ma:readOnly="true">
      <xsd:simpleType>
        <xsd:restriction base="dms:Note">
          <xsd:maxLength value="255"/>
        </xsd:restriction>
      </xsd:simpleType>
    </xsd:element>
    <xsd:element name="SharingHintHash" ma:index="12" nillable="true" ma:displayName="Hash suggerimento condivisione"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FCC36B-4DB5-498C-A15C-467A0213C0F5}">
  <ds:schemaRefs>
    <ds:schemaRef ds:uri="http://schemas.microsoft.com/sharepoint/v3/contenttype/forms"/>
  </ds:schemaRefs>
</ds:datastoreItem>
</file>

<file path=customXml/itemProps2.xml><?xml version="1.0" encoding="utf-8"?>
<ds:datastoreItem xmlns:ds="http://schemas.openxmlformats.org/officeDocument/2006/customXml" ds:itemID="{9C7FD531-3996-4D1B-8D0C-EE6BEB71BAAE}">
  <ds:schemaRefs>
    <ds:schemaRef ds:uri="54235d7d-53ef-49f0-af50-945a336d4273"/>
    <ds:schemaRef ds:uri="http://schemas.microsoft.com/office/2006/metadata/properties"/>
    <ds:schemaRef ds:uri="http://schemas.microsoft.com/office/2006/documentManagement/types"/>
    <ds:schemaRef ds:uri="http://purl.org/dc/terms/"/>
    <ds:schemaRef ds:uri="http://www.w3.org/XML/1998/namespace"/>
    <ds:schemaRef ds:uri="http://purl.org/dc/elements/1.1/"/>
    <ds:schemaRef ds:uri="http://purl.org/dc/dcmitype/"/>
    <ds:schemaRef ds:uri="http://schemas.openxmlformats.org/package/2006/metadata/core-properties"/>
    <ds:schemaRef ds:uri="http://schemas.microsoft.com/office/infopath/2007/PartnerControls"/>
    <ds:schemaRef ds:uri="a8b22163-a684-4d95-ac21-99b58d252318"/>
  </ds:schemaRefs>
</ds:datastoreItem>
</file>

<file path=customXml/itemProps3.xml><?xml version="1.0" encoding="utf-8"?>
<ds:datastoreItem xmlns:ds="http://schemas.openxmlformats.org/officeDocument/2006/customXml" ds:itemID="{4E98FB10-63D4-4653-BDE9-25D8CB7FA0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b22163-a684-4d95-ac21-99b58d252318"/>
    <ds:schemaRef ds:uri="54235d7d-53ef-49f0-af50-945a336d42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305</TotalTime>
  <Words>6543</Words>
  <Application>Microsoft Office PowerPoint</Application>
  <PresentationFormat>Widescreen</PresentationFormat>
  <Paragraphs>261</Paragraphs>
  <Slides>43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43</vt:i4>
      </vt:variant>
    </vt:vector>
  </HeadingPairs>
  <TitlesOfParts>
    <vt:vector size="47" baseType="lpstr">
      <vt:lpstr>Arial</vt:lpstr>
      <vt:lpstr>Calibri</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pablo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 palmieri</dc:creator>
  <cp:lastModifiedBy>Pellinghelli Monica</cp:lastModifiedBy>
  <cp:revision>1210</cp:revision>
  <cp:lastPrinted>2020-09-11T15:55:49Z</cp:lastPrinted>
  <dcterms:created xsi:type="dcterms:W3CDTF">2017-02-03T11:46:48Z</dcterms:created>
  <dcterms:modified xsi:type="dcterms:W3CDTF">2021-09-28T08:48:09Z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0x010100FC66F9A7D754B040903C9F60AE0448C1</vt:lpwstr>
  </property>
</Properties>
</file>