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404" r:id="rId6"/>
    <p:sldId id="376" r:id="rId7"/>
    <p:sldId id="375" r:id="rId8"/>
    <p:sldId id="403" r:id="rId9"/>
    <p:sldId id="417" r:id="rId10"/>
    <p:sldId id="406" r:id="rId11"/>
    <p:sldId id="338" r:id="rId12"/>
    <p:sldId id="336" r:id="rId13"/>
    <p:sldId id="347" r:id="rId14"/>
    <p:sldId id="339" r:id="rId15"/>
    <p:sldId id="400" r:id="rId16"/>
    <p:sldId id="402" r:id="rId17"/>
    <p:sldId id="401" r:id="rId18"/>
    <p:sldId id="341" r:id="rId19"/>
    <p:sldId id="395" r:id="rId20"/>
    <p:sldId id="345" r:id="rId21"/>
    <p:sldId id="343" r:id="rId22"/>
    <p:sldId id="418" r:id="rId23"/>
    <p:sldId id="419" r:id="rId24"/>
    <p:sldId id="411" r:id="rId25"/>
    <p:sldId id="413" r:id="rId26"/>
    <p:sldId id="414" r:id="rId27"/>
    <p:sldId id="415" r:id="rId28"/>
    <p:sldId id="407" r:id="rId29"/>
    <p:sldId id="408" r:id="rId30"/>
    <p:sldId id="410" r:id="rId31"/>
    <p:sldId id="342" r:id="rId32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86"/>
    <a:srgbClr val="029F5C"/>
    <a:srgbClr val="F04134"/>
    <a:srgbClr val="EF372A"/>
    <a:srgbClr val="F03E30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20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AB88-8886-4350-B3AA-3DD677AB2DC6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32F71-8EA0-4B12-A164-05DF0653A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08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16/04/2021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5869982"/>
            <a:ext cx="495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Nota di aprile 2021 </a:t>
            </a:r>
          </a:p>
          <a:p>
            <a:r>
              <a:rPr lang="it-IT" sz="2000" i="1" dirty="0" smtClean="0"/>
              <a:t>(d</a:t>
            </a:r>
            <a:r>
              <a:rPr lang="it-IT" sz="2000" i="1" dirty="0" smtClean="0"/>
              <a:t>ati </a:t>
            </a:r>
            <a:r>
              <a:rPr lang="it-IT" sz="2000" i="1" dirty="0"/>
              <a:t>aggiornati al 28 febbraio </a:t>
            </a:r>
            <a:r>
              <a:rPr lang="it-IT" sz="2000" i="1" dirty="0" smtClean="0"/>
              <a:t>2021)</a:t>
            </a:r>
            <a:endParaRPr lang="it-IT" sz="2000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098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Il lavoro in Emilia-Romagna:</a:t>
            </a:r>
          </a:p>
          <a:p>
            <a:r>
              <a:rPr lang="it-IT" sz="4800" b="1" dirty="0"/>
              <a:t>le dinamiche del lavoro dipendente nel 2020 e nei primi due mesi del 2021 </a:t>
            </a:r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14302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Nel quarto trimestre 2020 si è registrato il recupero integrale delle</a:t>
            </a:r>
            <a:br>
              <a:rPr lang="it-IT" sz="3200" b="1" dirty="0"/>
            </a:br>
            <a:r>
              <a:rPr lang="it-IT" sz="3200" b="1" dirty="0"/>
              <a:t>posizioni dipendenti perdute tanto in Emilia-Romagna che in Italia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18036" y="1080000"/>
            <a:ext cx="727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Posizioni dipendenti in Emilia-Romagna </a:t>
            </a:r>
            <a:r>
              <a:rPr lang="it-IT" baseline="30000" dirty="0"/>
              <a:t>(a) </a:t>
            </a:r>
            <a:r>
              <a:rPr lang="it-IT" i="1" dirty="0"/>
              <a:t>e posizioni dipendenti in Italia</a:t>
            </a:r>
            <a:br>
              <a:rPr lang="it-IT" i="1" dirty="0"/>
            </a:br>
            <a:r>
              <a:rPr lang="it-IT" i="1" dirty="0"/>
              <a:t>(dati destagionalizzati, numeri indici base 31 dicembre 2010 = 0)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71643" y="1116968"/>
            <a:ext cx="3426657" cy="499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trend regionale delle posizioni dipendenti è in linea con quello osservato a livello nazionale: la pesante contrazione prodottasi nei mesi segnati dal «lockdown»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(-33 mila unità in Emilia-Romagna e -325 mila in Italia)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stata infatti integralmente riassorbita nella seconda metà dell’anno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2020 in Italia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secondo i dati delle CO elaborati dall’ISTAT, 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posizioni dipendenti sarebbero cresciute di 278 mila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sintesi di 333 mila unità in più a tempo indeterminato e di 55 mila in meno a tempo determinato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AA6F030-D139-4AF4-B503-41A603D1F4F2}"/>
              </a:ext>
            </a:extLst>
          </p:cNvPr>
          <p:cNvSpPr/>
          <p:nvPr/>
        </p:nvSpPr>
        <p:spPr>
          <a:xfrm>
            <a:off x="8304582" y="5923740"/>
            <a:ext cx="3560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spc="-40" dirty="0"/>
              <a:t>Elaborazioni su dati SILER e SISCO, dicembre 2020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0FF5EA8-4929-45A8-9985-5B3BFD7C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65200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2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2000" y="-72000"/>
            <a:ext cx="9584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tipologia contrattuale (ottobre 2020-febbraio 2021)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99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l’emergenza COVID-19 ha portato ad una riduzione delle posizioni dipendenti pari a 33.457 unità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(dato destagionalizzato),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in pratica di quelle a tempo determinato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(-41.797 unità)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invece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continuato a crescere per tutto il 2020, in particolare nel quarto trimestre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(ben 11.283 unità in più): in aggiunta alla protezione offerta dagli ammortizzatori sociali e dalla sospensione dei licenziamenti,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7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«Decreto agosto» (D.L. 14 agosto 2020, n. 104 ) ha infatti istituito l’esonero dal versamento contributivo per </a:t>
            </a:r>
            <a:r>
              <a:rPr lang="it-IT" sz="1700" b="1" dirty="0">
                <a:solidFill>
                  <a:srgbClr val="201F1E"/>
                </a:solidFill>
                <a:latin typeface="Calibri" panose="020F0502020204030204" pitchFamily="34" charset="0"/>
              </a:rPr>
              <a:t>assunzioni e trasformazioni con </a:t>
            </a:r>
            <a:r>
              <a:rPr lang="it-IT" sz="17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contratto a tempo indeterminato </a:t>
            </a:r>
            <a:r>
              <a:rPr lang="it-IT" sz="17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(l’entrata in vigore del decreto è il 15 agosto)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77F0054-9D3B-4D85-9DB8-1DE20A2A68EB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C317AF0-49EB-4495-996C-52A46AA7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8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9121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tipologia contrattuale (numeri indici)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18036" y="1080000"/>
            <a:ext cx="727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Posizioni dipendenti in Emilia-Romagna </a:t>
            </a:r>
            <a:r>
              <a:rPr lang="it-IT" baseline="30000" dirty="0"/>
              <a:t>(a) </a:t>
            </a:r>
            <a:r>
              <a:rPr lang="it-IT" i="1" dirty="0"/>
              <a:t>per tipologia contrattuale</a:t>
            </a:r>
            <a:br>
              <a:rPr lang="it-IT" i="1" dirty="0"/>
            </a:br>
            <a:r>
              <a:rPr lang="it-IT" i="1" dirty="0"/>
              <a:t>(dati destagionalizzati, numeri indici base 31 dicembre 2007 = 0)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71643" y="1116968"/>
            <a:ext cx="3426657" cy="430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delle Comunicazioni obbligatorie (CO) produce dati sui flussi delle attivazioni, trasformazioni e cessazioni dei rapporti di lavoro dipendente ma non produce dati sui livelli delle posizioni lavorative, che sono dati di stock; dalla relazione tra stock e flussi è però possibile derivare indicazioni sulle variazioni (implicite) delle posizioni: per ogni serie storica, partendo da un numero iniziale di posizioni pari a 0, assunto come base di una serie di «numeri indici» riferita ad un determinato giorno (il 31 dicembre 2007 nel presente caso), si può ricostruire, tramite i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saldi attivazioni-cessazioni ± trasformazioni cumulati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l’andamento indicativo delle serie storiche delle posizioni dipendenti, come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 indici a base fissa di «pseudo-stock»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B8FAA39-2299-40BB-BDE7-EF38F452F215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37DCDB7-48D5-4501-A19F-BCA812ADC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9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2000" y="-72000"/>
            <a:ext cx="9366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attività economica (ottobre 2020-febbraio 2021)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Negli ultimi tre mesi del 2020 nel settore commercio, alberghi e ristoranti le posizioni dipendenti sono tornate a diminuire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(-7.375 unità), vanificando il significativo recupero avvenuto nella stagione turistica.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crescita nel quarto trimestre 2020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(13.584 posizioni in più)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dipesa dall’industria in senso stretto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(3.913 unità in più)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in particolare, dalle altre attività dei servizi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(per 13.486 unità),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 è risultato prevalente il contributo di trasporto e magazzinaggio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(3.305 posizioni dipendenti in più),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pubblica amministrazione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(2.538),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sanità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(1.869),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 alle imprese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(1.556)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informatica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(1.349)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 tendenze hanno trovato una sostanziale conferma nei primi due mesi del 2021</a:t>
            </a: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72F846-9A93-4828-9099-6BB1E8F947F4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1E03486-DF4D-4D9E-BA01-FF0457568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0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9121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attività economica (numeri indici)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18036" y="1080000"/>
            <a:ext cx="727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Posizioni dipendenti in Emilia-Romagna </a:t>
            </a:r>
            <a:r>
              <a:rPr lang="it-IT" baseline="30000" dirty="0"/>
              <a:t>(a) </a:t>
            </a:r>
            <a:r>
              <a:rPr lang="it-IT" i="1" dirty="0"/>
              <a:t>nelle attività extra-agricole</a:t>
            </a:r>
            <a:br>
              <a:rPr lang="it-IT" i="1" dirty="0"/>
            </a:br>
            <a:r>
              <a:rPr lang="it-IT" i="1" dirty="0"/>
              <a:t>(dati destagionalizzati, numeri indici base 31 dicembre 2007 = 0)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71643" y="1116968"/>
            <a:ext cx="3426657" cy="430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delle Comunicazioni obbligatorie (CO) produce dati sui flussi delle attivazioni, trasformazioni e cessazioni dei rapporti di lavoro dipendente ma non produce dati sui livelli delle posizioni lavorative, che sono dati di stock; dalla relazione tra stock e flussi è però possibile derivare indicazioni sulle variazioni (implicite) delle posizioni: per ogni serie storica, partendo da un numero iniziale di posizioni pari a 0, assunto come base di una serie di «numeri indici» riferita ad un determinato giorno (il 31 dicembre 2007 nel presente caso), si può ricostruire, tramite i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saldi attivazioni-cessazioni cumulati,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l’andamento indicativo delle serie storiche delle posizioni dipendenti, come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 indici a base fissa di «pseudo-stock»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C63F9A8-1ED4-4808-90F5-62F04AA9E23B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C072CE0-274E-4E7A-8CD6-947F8EBE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3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1339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grado di riattivazione delle assunzioni sui livelli «</a:t>
            </a:r>
            <a:r>
              <a:rPr lang="it-IT" sz="3200" b="1" dirty="0" err="1"/>
              <a:t>pre</a:t>
            </a:r>
            <a:r>
              <a:rPr lang="it-IT" sz="3200" b="1" dirty="0"/>
              <a:t>-lockdown»</a:t>
            </a:r>
            <a:br>
              <a:rPr lang="it-IT" sz="3200" b="1" dirty="0"/>
            </a:br>
            <a:r>
              <a:rPr lang="it-IT" sz="3200" b="1" dirty="0"/>
              <a:t>nei servizi è ritornato ad essere problematico dal dicembre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80000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r>
              <a:rPr lang="it-IT" i="1" dirty="0"/>
              <a:t/>
            </a:r>
            <a:br>
              <a:rPr lang="it-IT" i="1" dirty="0"/>
            </a:br>
            <a:r>
              <a:rPr lang="it-IT" i="1" dirty="0"/>
              <a:t>in Emilia-Romagna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65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possono essere confrontati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febbraio 2021 le attivazioni dei rapporti di lavoro </a:t>
            </a:r>
            <a:r>
              <a:rPr lang="it-IT" sz="1700" b="1" dirty="0">
                <a:latin typeface="Calibri" panose="020F0502020204030204" pitchFamily="34" charset="0"/>
              </a:rPr>
              <a:t>nei servizi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attestano all’81,9%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del livello registrato </a:t>
            </a:r>
            <a:r>
              <a:rPr lang="it-IT" sz="1700" b="1" dirty="0">
                <a:latin typeface="Calibri" panose="020F0502020204030204" pitchFamily="34" charset="0"/>
              </a:rPr>
              <a:t>a febbraio 2020 (cioè prima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del «lockdown»), mentre quelle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nell’industria al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93,4%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</a:rPr>
              <a:t>Gli «stop and go» imposti dalla «seconda ondata» pandemica dal mese di dicembre 2020 non potevano non impattare sul terziario commerciale (specie sui pubblici esercizi) e sul turismo (impianti sciistici)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BF1634-7D4E-4EF0-B626-563A08151EDD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3C6330-DB15-45CB-9521-C346DA15F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683116-1DA1-4E2D-B465-51BA3B2A9B9D}"/>
              </a:ext>
            </a:extLst>
          </p:cNvPr>
          <p:cNvSpPr txBox="1"/>
          <p:nvPr/>
        </p:nvSpPr>
        <p:spPr>
          <a:xfrm>
            <a:off x="522000" y="-72000"/>
            <a:ext cx="11438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Solo le misure anticrisi e la spesa sociale hanno mitigato il bilancio</a:t>
            </a:r>
            <a:br>
              <a:rPr lang="it-IT" sz="3200" b="1" dirty="0"/>
            </a:br>
            <a:r>
              <a:rPr lang="it-IT" sz="3200" b="1" dirty="0"/>
              <a:t>2020 delle posizioni dipendenti, in Emilia-Romagna come in Italia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90B9FCD-E704-41AD-A01B-550806EB5C3B}"/>
              </a:ext>
            </a:extLst>
          </p:cNvPr>
          <p:cNvSpPr/>
          <p:nvPr/>
        </p:nvSpPr>
        <p:spPr>
          <a:xfrm>
            <a:off x="7332955" y="1116968"/>
            <a:ext cx="4465345" cy="542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Nonostante il pesante impatto della crisi nella prima metà dell’anno, il bilancio 2020 delle posizioni dipendenti si è chiuso con una modesta crescita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(9.844 unità in più)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Ciò è stato consentito dalla sospensione dei licenziamenti, dagli ammortizzatori sociali e dagli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incentivi per assunzioni/trasformazioni che hanno sostenuto il lavoro a tempo indeterminato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(24.343 posizioni in più) che ha più che compensato la perdita di posizioni a tempo determinato (-12.862 unità)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perdita di posizioni dipendenti nel settore commercio, alberghi e ristoranti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(-10.577 unità)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stata compensata solo dalla crescita delle posizioni nell’istruzione e nella sanità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(rispettivamente 9.727 e 3.434 unità in più)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2627371-3E1B-4ECD-A4E7-B2AC4091E7C0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3ED3E3-DA44-45B7-A288-407E24182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84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2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11090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Sul «bilancio di genere» per il 2020 grava la perdita di posizioni</a:t>
            </a:r>
            <a:br>
              <a:rPr lang="it-IT" sz="3200" b="1" dirty="0"/>
            </a:br>
            <a:r>
              <a:rPr lang="it-IT" sz="3200" b="1" dirty="0"/>
              <a:t>dipendenti femminili nel settore commercio, alberghi e ristoranti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669213" y="1080000"/>
            <a:ext cx="7140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Saldo attivazioni-cessazioni nell’anno 2020 nel totale economia </a:t>
            </a:r>
            <a:r>
              <a:rPr lang="it-IT" baseline="30000" dirty="0"/>
              <a:t>(a)</a:t>
            </a:r>
            <a:r>
              <a:rPr lang="it-IT" i="1" dirty="0"/>
              <a:t/>
            </a:r>
            <a:br>
              <a:rPr lang="it-IT" i="1" dirty="0"/>
            </a:br>
            <a:r>
              <a:rPr lang="it-IT" i="1" dirty="0"/>
              <a:t>per attività economica e genere in Emilia-Romagna (dati grezzi)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secondo semestre 2020 </a:t>
            </a:r>
            <a:r>
              <a:rPr lang="it-IT" sz="1700" b="1" dirty="0">
                <a:latin typeface="Calibri" panose="020F0502020204030204" pitchFamily="34" charset="0"/>
              </a:rPr>
              <a:t>il contributo di attività terziarie dove è elevata l’incidenza della componente femminile </a:t>
            </a:r>
            <a:r>
              <a:rPr lang="it-IT" sz="1700" dirty="0">
                <a:latin typeface="Calibri" panose="020F0502020204030204" pitchFamily="34" charset="0"/>
              </a:rPr>
              <a:t>(quali istruzione e sanità) </a:t>
            </a:r>
            <a:r>
              <a:rPr lang="it-IT" sz="1700" b="1" dirty="0">
                <a:latin typeface="Calibri" panose="020F0502020204030204" pitchFamily="34" charset="0"/>
              </a:rPr>
              <a:t>ha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mitigato l’assai più negativo «bilancio di genere» che si profilava stando ai dati del primo semestre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Nonostante il buon andamento della stagione turistica,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base annua resta pesante la perdita di posizioni dipendenti nel settore commercio, alberghi e ristoranti dove su 10.577 posizioni perdute 7.000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(ossia il 66,2%)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femminili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03D6A73-05D1-48B5-B6BA-75A5EA0996E7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0359E1-76E3-4262-97A6-7D050A004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438644" cy="391058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500CD4-2BC7-4CC7-943B-BC2FCDEFE02C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</p:spTree>
    <p:extLst>
      <p:ext uri="{BB962C8B-B14F-4D97-AF65-F5344CB8AC3E}">
        <p14:creationId xmlns:p14="http://schemas.microsoft.com/office/powerpoint/2010/main" val="344461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05B08833-B407-3E4C-BDEA-955ACE8F1E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0908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delle posizioni dipendenti tende comunque ancora</a:t>
            </a:r>
          </a:p>
          <a:p>
            <a:r>
              <a:rPr lang="it-IT" sz="3200" b="1" dirty="0"/>
              <a:t>a penalizzare le province rivierasche e la Città metropolitana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431556" y="1080000"/>
            <a:ext cx="7616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Saldo attivazioni-cessazioni nell’anno 2020 e nel periodo gennaio-febbraio 2021</a:t>
            </a:r>
            <a:br>
              <a:rPr lang="it-IT" i="1" dirty="0"/>
            </a:br>
            <a:r>
              <a:rPr lang="it-IT" i="1" dirty="0"/>
              <a:t>nel totale economia </a:t>
            </a:r>
            <a:r>
              <a:rPr lang="it-IT" baseline="30000" dirty="0"/>
              <a:t>(a)</a:t>
            </a:r>
            <a:r>
              <a:rPr lang="it-IT" i="1" dirty="0"/>
              <a:t> per provincia in Emilia-Romagna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105775" y="1108090"/>
            <a:ext cx="3692526" cy="455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Nonostante il recupero di posizioni dipendenti intervenuto nel settore turistico nel terzo trimestre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grazie ad una stagione turistica sorretta dalla domanda interna,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forzata reiterazione di misure di confinamento in corrispondenza della «seconda ondata» pandemica ha riproposto il fenomeno della penalizzazione delle economie locali a elevata specializzazione terziaria e a vocazione turistica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denotata da una deludente dinamica delle posizioni dipendenti per le province rivierasche e per la Città metropolitana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13830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3932A11-582B-426C-AA23-1BADE6FAE59F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72D421-2906-492B-A6DC-35C82031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43864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2815" y="82576"/>
            <a:ext cx="10583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 smtClean="0"/>
              <a:t>FOCUS LICENZIAMENTI: </a:t>
            </a:r>
          </a:p>
          <a:p>
            <a:r>
              <a:rPr lang="it-IT" sz="2700" b="1" dirty="0" smtClean="0"/>
              <a:t>la dinamica dei licenziamenti di natura economica fino a settembre 2020 </a:t>
            </a:r>
            <a:endParaRPr lang="it-IT" sz="2700" b="1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024915" y="1005906"/>
            <a:ext cx="4839607" cy="497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marzo 2020 per fare fronte alla crisi causata dall’emergenza sanitaria a livello nazionale è stato introdotto il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divieto di licenziamento per ragioni </a:t>
            </a:r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economiche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prorogato successivamente in varie occasioni.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figura a lato evidenzia come, a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partire dal mese di marzo </a:t>
            </a:r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2020,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numero dei licenziamenti di natura economica dei tempi indeterminati inizi a ridursi significativamente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linea con la dinamica osservata anche a livello 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nazionale, mantenendosi abbondantemente al di sotto dei livelli 2019 anche nei mesi successi.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marzo e </a:t>
            </a:r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settembre,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tutte le cessazioni di contratti a tempo indeterminato sono diminuite rispetto al livello dell’anno precedente, ma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stati proprio i licenziamenti </a:t>
            </a:r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 economica a far segnare la contrazione più intensa 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(-58,6%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Emilia-Romagna rispetto al 2019;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62,1%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Italia).</a:t>
            </a: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77F0054-9D3B-4D85-9DB8-1DE20A2A68EB}"/>
              </a:ext>
            </a:extLst>
          </p:cNvPr>
          <p:cNvSpPr/>
          <p:nvPr/>
        </p:nvSpPr>
        <p:spPr>
          <a:xfrm>
            <a:off x="7721600" y="5923740"/>
            <a:ext cx="407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i="1" dirty="0"/>
              <a:t>Elaborazioni su dati </a:t>
            </a:r>
            <a:r>
              <a:rPr lang="it-IT" sz="1400" i="1" dirty="0" smtClean="0"/>
              <a:t>INPS, Osservatorio sul precariato</a:t>
            </a:r>
            <a:endParaRPr lang="it-IT" sz="1400" i="1" dirty="0"/>
          </a:p>
        </p:txBody>
      </p:sp>
      <p:sp>
        <p:nvSpPr>
          <p:cNvPr id="6" name="Rettangolo 5"/>
          <p:cNvSpPr/>
          <p:nvPr/>
        </p:nvSpPr>
        <p:spPr>
          <a:xfrm>
            <a:off x="452815" y="1019680"/>
            <a:ext cx="6572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Numero di licenziamenti di natura economica </a:t>
            </a:r>
            <a:r>
              <a:rPr lang="it-IT" i="1" dirty="0" smtClean="0"/>
              <a:t>effettuati nel </a:t>
            </a:r>
            <a:r>
              <a:rPr lang="it-IT" i="1" dirty="0"/>
              <a:t>periodo gennaio 2019 – </a:t>
            </a:r>
            <a:r>
              <a:rPr lang="it-IT" i="1" dirty="0" smtClean="0"/>
              <a:t>settembre </a:t>
            </a:r>
            <a:r>
              <a:rPr lang="it-IT" i="1" dirty="0"/>
              <a:t>2020 </a:t>
            </a:r>
            <a:r>
              <a:rPr lang="it-IT" i="1" dirty="0" smtClean="0"/>
              <a:t>nel settore privato extra-agricolo tra </a:t>
            </a:r>
            <a:r>
              <a:rPr lang="it-IT" i="1" dirty="0"/>
              <a:t>i lavoratori a tempo indeterminato </a:t>
            </a:r>
            <a:r>
              <a:rPr lang="it-IT" i="1" dirty="0" smtClean="0"/>
              <a:t>in </a:t>
            </a:r>
            <a:r>
              <a:rPr lang="it-IT" i="1" dirty="0"/>
              <a:t>Emilia-Romagna e in </a:t>
            </a:r>
            <a:r>
              <a:rPr lang="it-IT" i="1" dirty="0" smtClean="0"/>
              <a:t>Italia </a:t>
            </a:r>
          </a:p>
          <a:p>
            <a:pPr algn="ctr"/>
            <a:r>
              <a:rPr lang="it-IT" i="1" dirty="0" smtClean="0"/>
              <a:t>(dati grezzi)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218729"/>
            <a:ext cx="6519352" cy="36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6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0700" y="327546"/>
            <a:ext cx="13500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INDICE</a:t>
            </a:r>
            <a:endParaRPr lang="it-IT" sz="3200" b="1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91036" y="5099294"/>
            <a:ext cx="113072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i="1" dirty="0"/>
              <a:t>Nota a cura dell’Agenzia regionale per il lavoro dell’Emilia-Romagna, realizzata con il supporto tecnico di ART-ER.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i="1" dirty="0"/>
              <a:t>La redazione del report è stata ultimata </a:t>
            </a:r>
            <a:r>
              <a:rPr lang="it-IT" i="1" dirty="0" smtClean="0"/>
              <a:t>il 16</a:t>
            </a:r>
            <a:r>
              <a:rPr lang="it-IT" i="1" dirty="0" smtClean="0"/>
              <a:t> aprile 2021. </a:t>
            </a:r>
            <a:r>
              <a:rPr lang="it-IT" i="1" dirty="0"/>
              <a:t>Si autorizza la riproduzione con citazione della fonte.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0555" y="1342465"/>
            <a:ext cx="5562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Principali evidenze</a:t>
            </a:r>
            <a:r>
              <a:rPr lang="it-IT" sz="2000" dirty="0" smtClean="0"/>
              <a:t>……………………………………………....</a:t>
            </a:r>
            <a:r>
              <a:rPr lang="it-IT" sz="2000" dirty="0" smtClean="0"/>
              <a:t>4 </a:t>
            </a:r>
            <a:endParaRPr lang="it-IT" sz="2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36472" y="3792514"/>
            <a:ext cx="56384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/>
              <a:t>2</a:t>
            </a:r>
            <a:r>
              <a:rPr lang="it-IT" sz="2000" dirty="0" smtClean="0"/>
              <a:t>. </a:t>
            </a:r>
            <a:r>
              <a:rPr lang="it-IT" sz="2000" dirty="0"/>
              <a:t>Ore autorizzate di Cassa integrazione e dei Fondi</a:t>
            </a:r>
          </a:p>
          <a:p>
            <a:r>
              <a:rPr lang="it-IT" sz="2000" dirty="0"/>
              <a:t>di solidarietà nei primi </a:t>
            </a:r>
            <a:r>
              <a:rPr lang="it-IT" sz="2000" dirty="0" smtClean="0"/>
              <a:t>due</a:t>
            </a:r>
            <a:r>
              <a:rPr lang="it-IT" sz="2000" dirty="0" smtClean="0"/>
              <a:t> </a:t>
            </a:r>
            <a:r>
              <a:rPr lang="it-IT" sz="2000" dirty="0" smtClean="0"/>
              <a:t>mesi </a:t>
            </a:r>
            <a:r>
              <a:rPr lang="it-IT" sz="2000" dirty="0"/>
              <a:t>del </a:t>
            </a:r>
            <a:r>
              <a:rPr lang="it-IT" sz="2000" dirty="0" smtClean="0"/>
              <a:t>2021……...….21</a:t>
            </a:r>
            <a:endParaRPr lang="it-IT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560739" y="1357610"/>
            <a:ext cx="115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ALLEGATI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560739" y="1804151"/>
            <a:ext cx="536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Glossario e note metodologiche</a:t>
            </a:r>
            <a:r>
              <a:rPr lang="it-IT" sz="2000" dirty="0" smtClean="0"/>
              <a:t>……………………...25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36728" y="1869242"/>
            <a:ext cx="5638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1</a:t>
            </a:r>
            <a:r>
              <a:rPr lang="it-IT" sz="2000" dirty="0" smtClean="0"/>
              <a:t>. </a:t>
            </a:r>
            <a:r>
              <a:rPr lang="it-IT" sz="2000" dirty="0"/>
              <a:t>Attivazioni, cessazioni e saldo delle posizioni di </a:t>
            </a:r>
          </a:p>
          <a:p>
            <a:r>
              <a:rPr lang="it-IT" sz="2000" dirty="0"/>
              <a:t>lavoro dipendente </a:t>
            </a:r>
            <a:r>
              <a:rPr lang="it-IT" sz="2000" dirty="0" smtClean="0"/>
              <a:t>nel 2020 e nei primi </a:t>
            </a:r>
          </a:p>
          <a:p>
            <a:r>
              <a:rPr lang="it-IT" sz="2000" dirty="0" smtClean="0"/>
              <a:t>due mesi del 2021….………………………………………….…7</a:t>
            </a:r>
            <a:endParaRPr lang="it-IT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33743" y="2940189"/>
            <a:ext cx="58032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i="1" dirty="0" smtClean="0"/>
              <a:t>Focus licenziamenti di natura economica                tra gennaio e settembre 2020</a:t>
            </a:r>
            <a:r>
              <a:rPr lang="it-IT" sz="2000" dirty="0" smtClean="0"/>
              <a:t>……...…………….19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6655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81842" y="54682"/>
            <a:ext cx="976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/>
              <a:t>FOCUS </a:t>
            </a:r>
            <a:r>
              <a:rPr lang="it-IT" sz="2700" b="1" dirty="0" smtClean="0"/>
              <a:t>LICENZIAMENTI: </a:t>
            </a:r>
            <a:endParaRPr lang="it-IT" sz="2700" b="1" dirty="0"/>
          </a:p>
          <a:p>
            <a:r>
              <a:rPr lang="it-IT" sz="2700" b="1" dirty="0" smtClean="0"/>
              <a:t>cessazioni e licenziamenti di natura economica in Emilia-Romagna </a:t>
            </a:r>
            <a:endParaRPr lang="it-IT" sz="2700" b="1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77F0054-9D3B-4D85-9DB8-1DE20A2A68EB}"/>
              </a:ext>
            </a:extLst>
          </p:cNvPr>
          <p:cNvSpPr/>
          <p:nvPr/>
        </p:nvSpPr>
        <p:spPr>
          <a:xfrm>
            <a:off x="1029203" y="4598601"/>
            <a:ext cx="9925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Le causali delle cessazioni sono le seguenti</a:t>
            </a:r>
            <a:r>
              <a:rPr lang="it-IT" sz="1200" dirty="0"/>
              <a:t>: Licenziamento di natura </a:t>
            </a:r>
            <a:r>
              <a:rPr lang="it-IT" sz="1200" dirty="0" smtClean="0"/>
              <a:t>economica; Licenziamento </a:t>
            </a:r>
            <a:r>
              <a:rPr lang="it-IT" sz="1200" dirty="0"/>
              <a:t>di natura </a:t>
            </a:r>
            <a:r>
              <a:rPr lang="it-IT" sz="1200" dirty="0" smtClean="0"/>
              <a:t>disciplinare; Dimissioni; Fine contratto; Risoluzione consensuale; Altre motivazioni</a:t>
            </a:r>
          </a:p>
          <a:p>
            <a:endParaRPr lang="it-IT" sz="1200" i="1" dirty="0" smtClean="0"/>
          </a:p>
          <a:p>
            <a:r>
              <a:rPr lang="it-IT" sz="1200" i="1" dirty="0" smtClean="0"/>
              <a:t>Elaborazioni </a:t>
            </a:r>
            <a:r>
              <a:rPr lang="it-IT" sz="1200" i="1" dirty="0"/>
              <a:t>su dati </a:t>
            </a:r>
            <a:r>
              <a:rPr lang="it-IT" sz="1200" i="1" dirty="0" smtClean="0"/>
              <a:t>INPS, Osservatorio sul precariato</a:t>
            </a:r>
            <a:endParaRPr lang="it-IT" sz="1200" i="1" dirty="0"/>
          </a:p>
        </p:txBody>
      </p:sp>
      <p:sp>
        <p:nvSpPr>
          <p:cNvPr id="6" name="Rettangolo 5"/>
          <p:cNvSpPr/>
          <p:nvPr/>
        </p:nvSpPr>
        <p:spPr>
          <a:xfrm>
            <a:off x="1331587" y="1440133"/>
            <a:ext cx="9491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Numero di </a:t>
            </a:r>
            <a:r>
              <a:rPr lang="it-IT" i="1" dirty="0" smtClean="0"/>
              <a:t>cessazioni totali e licenziamenti di </a:t>
            </a:r>
            <a:r>
              <a:rPr lang="it-IT" i="1" dirty="0"/>
              <a:t>natura </a:t>
            </a:r>
            <a:r>
              <a:rPr lang="it-IT" i="1" dirty="0" smtClean="0"/>
              <a:t>economica per tipologia contrattuale effettuati tra marzo e settembre 2020 nel settore privato extra-agricolo in </a:t>
            </a:r>
            <a:r>
              <a:rPr lang="it-IT" i="1" dirty="0"/>
              <a:t>Emilia-Romagna </a:t>
            </a:r>
            <a:r>
              <a:rPr lang="it-IT" i="1" dirty="0" smtClean="0"/>
              <a:t>(dati grezzi)</a:t>
            </a:r>
            <a:endParaRPr lang="it-IT" i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/>
          </p:nvPr>
        </p:nvGraphicFramePr>
        <p:xfrm>
          <a:off x="1084067" y="2086464"/>
          <a:ext cx="9918698" cy="24842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52819">
                  <a:extLst>
                    <a:ext uri="{9D8B030D-6E8A-4147-A177-3AD203B41FA5}">
                      <a16:colId xmlns:a16="http://schemas.microsoft.com/office/drawing/2014/main" val="2541283068"/>
                    </a:ext>
                  </a:extLst>
                </a:gridCol>
                <a:gridCol w="849846">
                  <a:extLst>
                    <a:ext uri="{9D8B030D-6E8A-4147-A177-3AD203B41FA5}">
                      <a16:colId xmlns:a16="http://schemas.microsoft.com/office/drawing/2014/main" val="3479176348"/>
                    </a:ext>
                  </a:extLst>
                </a:gridCol>
                <a:gridCol w="849846">
                  <a:extLst>
                    <a:ext uri="{9D8B030D-6E8A-4147-A177-3AD203B41FA5}">
                      <a16:colId xmlns:a16="http://schemas.microsoft.com/office/drawing/2014/main" val="2300202423"/>
                    </a:ext>
                  </a:extLst>
                </a:gridCol>
                <a:gridCol w="849846">
                  <a:extLst>
                    <a:ext uri="{9D8B030D-6E8A-4147-A177-3AD203B41FA5}">
                      <a16:colId xmlns:a16="http://schemas.microsoft.com/office/drawing/2014/main" val="3210281730"/>
                    </a:ext>
                  </a:extLst>
                </a:gridCol>
                <a:gridCol w="996672">
                  <a:extLst>
                    <a:ext uri="{9D8B030D-6E8A-4147-A177-3AD203B41FA5}">
                      <a16:colId xmlns:a16="http://schemas.microsoft.com/office/drawing/2014/main" val="2152039006"/>
                    </a:ext>
                  </a:extLst>
                </a:gridCol>
                <a:gridCol w="356616">
                  <a:extLst>
                    <a:ext uri="{9D8B030D-6E8A-4147-A177-3AD203B41FA5}">
                      <a16:colId xmlns:a16="http://schemas.microsoft.com/office/drawing/2014/main" val="3313048445"/>
                    </a:ext>
                  </a:extLst>
                </a:gridCol>
                <a:gridCol w="1196250">
                  <a:extLst>
                    <a:ext uri="{9D8B030D-6E8A-4147-A177-3AD203B41FA5}">
                      <a16:colId xmlns:a16="http://schemas.microsoft.com/office/drawing/2014/main" val="4187431642"/>
                    </a:ext>
                  </a:extLst>
                </a:gridCol>
                <a:gridCol w="849846">
                  <a:extLst>
                    <a:ext uri="{9D8B030D-6E8A-4147-A177-3AD203B41FA5}">
                      <a16:colId xmlns:a16="http://schemas.microsoft.com/office/drawing/2014/main" val="408033502"/>
                    </a:ext>
                  </a:extLst>
                </a:gridCol>
                <a:gridCol w="980002">
                  <a:extLst>
                    <a:ext uri="{9D8B030D-6E8A-4147-A177-3AD203B41FA5}">
                      <a16:colId xmlns:a16="http://schemas.microsoft.com/office/drawing/2014/main" val="3797372074"/>
                    </a:ext>
                  </a:extLst>
                </a:gridCol>
                <a:gridCol w="1136955">
                  <a:extLst>
                    <a:ext uri="{9D8B030D-6E8A-4147-A177-3AD203B41FA5}">
                      <a16:colId xmlns:a16="http://schemas.microsoft.com/office/drawing/2014/main" val="2299196969"/>
                    </a:ext>
                  </a:extLst>
                </a:gridCol>
              </a:tblGrid>
              <a:tr h="5224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Tipologia contrattuale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Cessazioni (tutte le causali)</a:t>
                      </a:r>
                    </a:p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periodo marzo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- settembre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solo Licenziamenti</a:t>
                      </a:r>
                      <a:r>
                        <a:rPr lang="it-IT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di natura economica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periodo marzo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200" b="1" i="0" u="none" strike="noStrike" baseline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– settembre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38244"/>
                  </a:ext>
                </a:extLst>
              </a:tr>
              <a:tr h="2452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Variazione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Variazione 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Variazione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Variazione %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33385"/>
                  </a:ext>
                </a:extLst>
              </a:tr>
              <a:tr h="2452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Tempo indeterminato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75.051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55.251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-19.800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         14.707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           6.083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-8.624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-58,6%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7879455"/>
                  </a:ext>
                </a:extLst>
              </a:tr>
              <a:tr h="2452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A termine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118.815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87.044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-31.771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           6.748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           3.764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-2.984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-44,2%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5598909"/>
                  </a:ext>
                </a:extLst>
              </a:tr>
              <a:tr h="2452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Apprendistato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12.221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8.073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-4.148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           1.840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           1.066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-774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-42,1%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6370393"/>
                  </a:ext>
                </a:extLst>
              </a:tr>
              <a:tr h="2452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Stagionali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74.381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57.827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-16.554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           1.957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           1.253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-704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-36,0%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5329121"/>
                  </a:ext>
                </a:extLst>
              </a:tr>
              <a:tr h="2452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Somministrazione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71.043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49.356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-21.687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               391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               299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-92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-23,5%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5137910"/>
                  </a:ext>
                </a:extLst>
              </a:tr>
              <a:tr h="2452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Lavoro intermittente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63.934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49.932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-14.002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               920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               475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-445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-48,4%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2460091"/>
                  </a:ext>
                </a:extLst>
              </a:tr>
              <a:tr h="24522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22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70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Agenzia slide1 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 t="44874"/>
          <a:stretch/>
        </p:blipFill>
        <p:spPr>
          <a:xfrm>
            <a:off x="8005575" y="2183642"/>
            <a:ext cx="3792725" cy="36876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6728" y="1187355"/>
            <a:ext cx="94905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2. </a:t>
            </a:r>
            <a:r>
              <a:rPr lang="it-IT" sz="4400" b="1" dirty="0"/>
              <a:t>Ore autorizzate di Cassa integrazione </a:t>
            </a:r>
          </a:p>
          <a:p>
            <a:r>
              <a:rPr lang="it-IT" sz="4400" b="1" dirty="0"/>
              <a:t>e dei Fondi di solidarietà </a:t>
            </a:r>
          </a:p>
          <a:p>
            <a:r>
              <a:rPr lang="it-IT" sz="4400" b="1" dirty="0"/>
              <a:t>n</a:t>
            </a:r>
            <a:r>
              <a:rPr lang="it-IT" sz="4400" b="1" dirty="0" smtClean="0"/>
              <a:t>ei primi due mesi del 2021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785209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" y="1274751"/>
            <a:ext cx="6038095" cy="2742857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429054"/>
            <a:ext cx="89586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Cassa integrazione e fondi di solidarietà in Emilia-Romagna 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1043569"/>
            <a:ext cx="1127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</a:t>
            </a:r>
            <a:r>
              <a:rPr lang="it-IT" i="1" dirty="0" smtClean="0"/>
              <a:t>bimestre gennaio-febbraio 2021</a:t>
            </a:r>
            <a:endParaRPr lang="it-IT" i="1" dirty="0"/>
          </a:p>
        </p:txBody>
      </p:sp>
      <p:sp>
        <p:nvSpPr>
          <p:cNvPr id="9" name="Rettangolo 8"/>
          <p:cNvSpPr/>
          <p:nvPr/>
        </p:nvSpPr>
        <p:spPr>
          <a:xfrm>
            <a:off x="6019488" y="4286452"/>
            <a:ext cx="5772405" cy="9870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1700" dirty="0"/>
              <a:t>Fondi di solidarietà </a:t>
            </a:r>
            <a:r>
              <a:rPr lang="it-IT" sz="1700" dirty="0" smtClean="0"/>
              <a:t>(</a:t>
            </a:r>
            <a:r>
              <a:rPr lang="it-IT" sz="1700" dirty="0" smtClean="0"/>
              <a:t>40,2</a:t>
            </a:r>
            <a:r>
              <a:rPr lang="it-IT" sz="1700" dirty="0" smtClean="0"/>
              <a:t>%), </a:t>
            </a:r>
            <a:r>
              <a:rPr lang="it-IT" sz="1700" dirty="0"/>
              <a:t>di cui la </a:t>
            </a:r>
            <a:r>
              <a:rPr lang="it-IT" sz="1700" dirty="0" smtClean="0"/>
              <a:t>quasi totalità collegate </a:t>
            </a:r>
            <a:r>
              <a:rPr lang="it-IT" sz="1700" dirty="0"/>
              <a:t>alla </a:t>
            </a:r>
            <a:r>
              <a:rPr lang="it-IT" sz="1700" b="1" dirty="0"/>
              <a:t>causale Covid-19</a:t>
            </a:r>
            <a:r>
              <a:rPr lang="it-IT" sz="1700" dirty="0"/>
              <a:t>, introdotta a seguito dell’emergenza sanitaria per la CIG ordinaria/in deroga e per i Fondi di solidarietà.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86452"/>
            <a:ext cx="5485102" cy="12852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INPS, </a:t>
            </a:r>
            <a:r>
              <a:rPr lang="it-IT" sz="1700" b="1" dirty="0" smtClean="0"/>
              <a:t>nei primi due mesi del 2021 in </a:t>
            </a:r>
            <a:r>
              <a:rPr lang="it-IT" sz="1700" b="1" dirty="0"/>
              <a:t>Emilia-Romagna sono state </a:t>
            </a:r>
            <a:r>
              <a:rPr lang="it-IT" sz="1700" b="1" dirty="0" smtClean="0"/>
              <a:t>autorizzate </a:t>
            </a:r>
            <a:r>
              <a:rPr lang="it-IT" sz="1700" b="1" dirty="0" smtClean="0"/>
              <a:t>29,1 </a:t>
            </a:r>
            <a:r>
              <a:rPr lang="it-IT" sz="1700" b="1" dirty="0"/>
              <a:t>milioni di ore di CIG e Fondi di solidarietà: </a:t>
            </a:r>
            <a:r>
              <a:rPr lang="it-IT" sz="1700" dirty="0" smtClean="0"/>
              <a:t>17,4 </a:t>
            </a:r>
            <a:r>
              <a:rPr lang="it-IT" sz="1700" dirty="0"/>
              <a:t>milioni di ore di Cassa integrazione </a:t>
            </a:r>
            <a:r>
              <a:rPr lang="it-IT" sz="1700" dirty="0" smtClean="0"/>
              <a:t>(</a:t>
            </a:r>
            <a:r>
              <a:rPr lang="it-IT" sz="1700" dirty="0" smtClean="0"/>
              <a:t>59,8</a:t>
            </a:r>
            <a:r>
              <a:rPr lang="it-IT" sz="1700" dirty="0" smtClean="0"/>
              <a:t>%) </a:t>
            </a:r>
            <a:r>
              <a:rPr lang="it-IT" sz="1700" dirty="0"/>
              <a:t>e </a:t>
            </a:r>
            <a:r>
              <a:rPr lang="it-IT" sz="1700" dirty="0" smtClean="0"/>
              <a:t>11,7</a:t>
            </a:r>
            <a:r>
              <a:rPr lang="it-IT" sz="1700" dirty="0" smtClean="0"/>
              <a:t> </a:t>
            </a:r>
            <a:r>
              <a:rPr lang="it-IT" sz="1700" dirty="0"/>
              <a:t>milioni di ore di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769915" y="5915166"/>
            <a:ext cx="3091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</a:t>
            </a:r>
            <a:r>
              <a:rPr lang="it-IT" sz="1400" i="1" dirty="0" smtClean="0"/>
              <a:t>febbraio </a:t>
            </a:r>
            <a:r>
              <a:rPr lang="it-IT" sz="1400" i="1" dirty="0" smtClean="0"/>
              <a:t>2021</a:t>
            </a:r>
            <a:endParaRPr lang="it-IT" sz="14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486" y="1341730"/>
            <a:ext cx="39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0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382693"/>
            <a:ext cx="849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Flusso mensile e annuale di CIG e FIS in Emilia-Romagna</a:t>
            </a:r>
            <a:endParaRPr lang="it-IT" sz="2800" b="1" dirty="0"/>
          </a:p>
        </p:txBody>
      </p:sp>
      <p:sp>
        <p:nvSpPr>
          <p:cNvPr id="13" name="Rettangolo 12"/>
          <p:cNvSpPr/>
          <p:nvPr/>
        </p:nvSpPr>
        <p:spPr>
          <a:xfrm>
            <a:off x="1167896" y="1617371"/>
            <a:ext cx="10148935" cy="1336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 smtClean="0"/>
              <a:t>Anche il 2021 inizia con un volume di ore autorizzate molto più consistente di quanto osservato lo scorso anno.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 smtClean="0"/>
              <a:t>Nel primo bimestre 2020 (pre-Covid), le ore autorizzate di CIG e Fondi di solidarietà in Emilia-Romagna erano state poco meno di 3,9 milioni, mentre sono salite fino a 29,1 milioni nel 2021. </a:t>
            </a:r>
            <a:endParaRPr lang="it-IT" sz="17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20700" y="1025639"/>
            <a:ext cx="113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</a:t>
            </a:r>
            <a:r>
              <a:rPr lang="it-IT" i="1" dirty="0" smtClean="0"/>
              <a:t>2020 e nel bimestre gennaio/febbraio 2021</a:t>
            </a:r>
            <a:endParaRPr lang="it-IT" i="1" dirty="0"/>
          </a:p>
        </p:txBody>
      </p:sp>
      <p:sp>
        <p:nvSpPr>
          <p:cNvPr id="15" name="Rettangolo 14"/>
          <p:cNvSpPr/>
          <p:nvPr/>
        </p:nvSpPr>
        <p:spPr>
          <a:xfrm>
            <a:off x="8769915" y="5915166"/>
            <a:ext cx="3091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</a:t>
            </a:r>
            <a:r>
              <a:rPr lang="it-IT" sz="1400" i="1" dirty="0" smtClean="0"/>
              <a:t>febbraio </a:t>
            </a:r>
            <a:r>
              <a:rPr lang="it-IT" sz="1400" i="1" dirty="0" smtClean="0"/>
              <a:t>2021</a:t>
            </a:r>
            <a:endParaRPr lang="it-IT" sz="1400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051" y="3402090"/>
            <a:ext cx="5192844" cy="23457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62" y="3313543"/>
            <a:ext cx="4200237" cy="25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6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429054"/>
            <a:ext cx="9804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Ore autorizzate di CIG e FIS in Emilia-Romagna a livello settoriale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990446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</a:t>
            </a:r>
            <a:r>
              <a:rPr lang="it-IT" i="1" dirty="0" smtClean="0"/>
              <a:t>nel bimestre gennaio/febbraio 2021 </a:t>
            </a:r>
            <a:r>
              <a:rPr lang="it-IT" i="1" dirty="0"/>
              <a:t>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6728" y="2110975"/>
            <a:ext cx="6062746" cy="225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settoriale, prendendo in considerazione sia la CIG sia i Fondi di solidarietà, </a:t>
            </a:r>
            <a:r>
              <a:rPr lang="it-IT" sz="1700" b="1" dirty="0" smtClean="0"/>
              <a:t>nei primi due mesi del 2021 il 67,2% di tutte le ore autorizzate ha coinvolto imprese dei servizi </a:t>
            </a:r>
            <a:r>
              <a:rPr lang="it-IT" sz="1700" dirty="0" smtClean="0"/>
              <a:t>(19,6 milioni di ore).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b="1" dirty="0" smtClean="0"/>
              <a:t>Sono state 8,8 milioni le ore autorizzate nell’industria </a:t>
            </a:r>
            <a:r>
              <a:rPr lang="it-IT" sz="1700" dirty="0" smtClean="0"/>
              <a:t>(30,1%), </a:t>
            </a:r>
            <a:r>
              <a:rPr lang="it-IT" sz="1700" b="1" dirty="0" smtClean="0"/>
              <a:t>mentre la parte restante ha riguardato il settore delle Costruzioni </a:t>
            </a:r>
            <a:r>
              <a:rPr lang="it-IT" sz="1700" dirty="0" smtClean="0"/>
              <a:t>(2,6%) </a:t>
            </a:r>
            <a:r>
              <a:rPr lang="it-IT" sz="1700" b="1" dirty="0" smtClean="0"/>
              <a:t>e l’Agricoltura </a:t>
            </a:r>
            <a:r>
              <a:rPr lang="it-IT" sz="1700" dirty="0" smtClean="0"/>
              <a:t>(0,2%). </a:t>
            </a:r>
            <a:endParaRPr lang="it-IT" sz="1700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769915" y="5915166"/>
            <a:ext cx="3091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</a:t>
            </a:r>
            <a:r>
              <a:rPr lang="it-IT" sz="1400" i="1" dirty="0" smtClean="0"/>
              <a:t>febbraio </a:t>
            </a:r>
            <a:r>
              <a:rPr lang="it-IT" sz="1400" i="1" dirty="0" smtClean="0"/>
              <a:t>2021</a:t>
            </a:r>
            <a:endParaRPr lang="it-IT" sz="14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577" y="2099900"/>
            <a:ext cx="4866667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2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Agenzia slide1 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 t="44874"/>
          <a:stretch/>
        </p:blipFill>
        <p:spPr>
          <a:xfrm>
            <a:off x="8005575" y="2183642"/>
            <a:ext cx="3792725" cy="36876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6728" y="1187355"/>
            <a:ext cx="8759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/>
              <a:t>ALLEGATO </a:t>
            </a:r>
          </a:p>
          <a:p>
            <a:r>
              <a:rPr lang="it-IT" sz="4400" b="1" dirty="0"/>
              <a:t>GLOSSARIO E NOTA METODOLOGICA</a:t>
            </a:r>
          </a:p>
        </p:txBody>
      </p:sp>
    </p:spTree>
    <p:extLst>
      <p:ext uri="{BB962C8B-B14F-4D97-AF65-F5344CB8AC3E}">
        <p14:creationId xmlns:p14="http://schemas.microsoft.com/office/powerpoint/2010/main" val="2939988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429482"/>
            <a:ext cx="24121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/>
              <a:t>GLOSSARIO 1/2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36728" y="1143093"/>
            <a:ext cx="5691117" cy="449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CIG - Cassa integrazione guadagni (fonte INPS): </a:t>
            </a:r>
            <a:r>
              <a:rPr lang="it-IT" sz="1400" dirty="0"/>
              <a:t>è una prestazione finalizzata a sostituire o integrare la retribuzione ed è destinata ai lavoratori sospesi dal lavoro o che operano con orario ridotto a causa di difficoltà produttive dell'azienda.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Dati destagionalizzati: </a:t>
            </a:r>
            <a:r>
              <a:rPr lang="it-IT" sz="1400" dirty="0"/>
              <a:t>dati depurati, mediante apposite tecniche statistiche, dalle fluttuazioni attribuibili alla componente stagionale (dovute a fattori meteorologici, consuetudinari, legislativi e simili) e, se significativi, dagli effetti di calendario. Questa trasformazione dei dati è la più idonea a cogliere l’evoluzione congiunturale di un indicatore.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Dati grezzi: </a:t>
            </a:r>
            <a:r>
              <a:rPr lang="it-IT" sz="1400" dirty="0"/>
              <a:t>dati originari, non destagionalizzati.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Posizione lavorativa dipendente (CO):</a:t>
            </a:r>
            <a:r>
              <a:rPr lang="it-IT" sz="1400" dirty="0"/>
              <a:t> è contraddistinta da un contratto di lavoro tra una persona fisica e un’unità produttiva (impresa o istituzione), che prevede lo svolgimento di una prestazione lavorativa a fronte di un compenso (retribuzione). Le posizioni lavorative rappresentano, quindi, il numero di posti di lavoro occupati da lavoratori dipendenti (a tempo pieno e a tempo parziale), indipendentemente dalle ore lavorate, ad una determinata data di riferimento, inclusi anche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07183" y="1131612"/>
            <a:ext cx="5691117" cy="457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/>
              <a:t>i lavoratori che, legati all’unità produttiva da regolare contratto di lavoro, sono temporaneamente assenti per cause quali ferie, permessi, maternità, cassa integrazione guadagni, ecc. </a:t>
            </a:r>
            <a:endParaRPr lang="it-IT" sz="1400" b="1" dirty="0"/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Saldo attivazioni-cessazioni: </a:t>
            </a:r>
            <a:r>
              <a:rPr lang="it-IT" sz="1400" dirty="0"/>
              <a:t>differenza tra attivazioni e cessazioni dei rapporti di lavoro (a cui si sommano le trasformazioni a tempo indeterminato, nel caso dei rapporti a tempo indeterminato, o si sottraggono le medesime nel caso dei rapporti a tempo determinato; analoghe considerazioni valgono per i rapporti a tempo pieno e parziale). Il saldo calcolato sui dati destagionalizzati esprime la variazione congiunturale assoluta delle posizioni lavorative dipendenti.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Variazione congiunturale: </a:t>
            </a:r>
            <a:r>
              <a:rPr lang="it-IT" sz="1400" dirty="0"/>
              <a:t>variazione assoluta o percentuale intervenuta nel trimestre/mese di riferimento rispetto al trimestre/mese immediatamente precedente. Viene calcolata sui dati destagionalizzati.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Variazione tendenziale: </a:t>
            </a:r>
            <a:r>
              <a:rPr lang="it-IT" sz="1400" dirty="0"/>
              <a:t>variazione assoluta o percentuale intervenuta nel trimestre/mese di riferimento rispetto allo stesso trimestre/mese dell’anno precedente. Viene calcolata sui dati grezzi.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515459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429482"/>
            <a:ext cx="45795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/>
              <a:t>NOTA METODOLOGICA - SILER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36728" y="1143093"/>
            <a:ext cx="5691117" cy="45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4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endParaRPr lang="it-IT" sz="1400" b="1" u="sng" dirty="0"/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La </a:t>
            </a:r>
            <a:r>
              <a:rPr lang="it-IT" sz="1400" b="1" dirty="0"/>
              <a:t>Comunicazione Obbligatoria (CO)</a:t>
            </a:r>
            <a:r>
              <a:rPr lang="it-IT" sz="1400" dirty="0"/>
              <a:t>, il cui primo riferimento normativo è l’art. 9-bis del DL n. 510/1996, convertito in legge n. 608/1996, comma 2, è un vincolo che ricade in capo al datore di lavoro che, al momento dell’instaurazione, proroga, trasformazione, cessazione di un rapporto di lavoro dipendente o parasubordinato, deve darne comunicazione al Servizio competente del Centro per l’Impiego nel cui ambito territoriale è ubicata la sede di lavoro. Nella banca dati non sono compresi i lavoratori indipendenti (autonomi e partite IVA), in quanto non soggetti ad obblighi in tal senso, che in Emilia-Romagna rappresentano circa il 25% della forza lavoro.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07941" y="1143093"/>
            <a:ext cx="5691117" cy="385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Nel tempo, grazie all’estensione della platea dei soggetti e delle tipologie contrattuali oggetto di CO e con l’introduzione, attraverso la legge n. 296/2006, della trasmissione telematica  si è progressivamente consolidata la copertura dei rapporti di lavoro censiti, così da poter disporre a partire dal 2008 di un quadro informativo completo e tempestivo sull’andamento del mercato del lavoro, quantomeno per la componente di lavoro dipendente e parasubordinato.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La </a:t>
            </a:r>
            <a:r>
              <a:rPr lang="it-IT" sz="1400" b="1" dirty="0"/>
              <a:t>procedura di destagionalizzazione </a:t>
            </a:r>
            <a:r>
              <a:rPr lang="it-IT" sz="1400" dirty="0"/>
              <a:t>adottata è TRAMO-SEATS, basata su un approccio REGARIMA. Per la destagionalizzazione delle serie storiche si è fatto ricorso al software </a:t>
            </a:r>
            <a:r>
              <a:rPr lang="it-IT" sz="1400" dirty="0" err="1"/>
              <a:t>JDemetra</a:t>
            </a:r>
            <a:r>
              <a:rPr lang="it-IT" sz="1400" dirty="0"/>
              <a:t>+ (versione 2.2.2), sviluppato dalla </a:t>
            </a:r>
            <a:r>
              <a:rPr lang="it-IT" sz="1400" dirty="0" err="1"/>
              <a:t>Banque</a:t>
            </a:r>
            <a:r>
              <a:rPr lang="it-IT" sz="1400" dirty="0"/>
              <a:t> </a:t>
            </a:r>
            <a:r>
              <a:rPr lang="it-IT" sz="1400" dirty="0" err="1"/>
              <a:t>Nationale</a:t>
            </a:r>
            <a:r>
              <a:rPr lang="it-IT" sz="1400" dirty="0"/>
              <a:t> de </a:t>
            </a:r>
            <a:r>
              <a:rPr lang="it-IT" sz="1400" dirty="0" err="1"/>
              <a:t>Belgique</a:t>
            </a:r>
            <a:r>
              <a:rPr lang="it-IT" sz="1400" dirty="0"/>
              <a:t> in cooperazione con </a:t>
            </a:r>
            <a:r>
              <a:rPr lang="it-IT" sz="1400" dirty="0" err="1"/>
              <a:t>Deutsche</a:t>
            </a:r>
            <a:r>
              <a:rPr lang="it-IT" sz="1400" dirty="0"/>
              <a:t> Bundesbank ed Eurostat, in accordo con le linee guida del Sistema Statistico Europeo ed ufficialmente raccomandato (a partire dal 2 febbraio 2015) dalla Commissione Europea ai Paesi membri per la destagionalizzazione dei dati delle statistiche ufficiali.</a:t>
            </a:r>
          </a:p>
        </p:txBody>
      </p:sp>
    </p:spTree>
    <p:extLst>
      <p:ext uri="{BB962C8B-B14F-4D97-AF65-F5344CB8AC3E}">
        <p14:creationId xmlns:p14="http://schemas.microsoft.com/office/powerpoint/2010/main" val="1508667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648418" y="1080000"/>
            <a:ext cx="7391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Saldo attivazioni-cessazioni nel periodo gennaio 2020-febbraio 2021</a:t>
            </a:r>
            <a:br>
              <a:rPr lang="it-IT" i="1" dirty="0"/>
            </a:br>
            <a:r>
              <a:rPr lang="it-IT" i="1" dirty="0"/>
              <a:t>in Emilia-Romagna</a:t>
            </a:r>
            <a:r>
              <a:rPr lang="it-IT" baseline="30000" dirty="0"/>
              <a:t> (a) </a:t>
            </a:r>
            <a:r>
              <a:rPr lang="it-IT" i="1" dirty="0"/>
              <a:t>per mese ed edizione delle stime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11081" y="1116968"/>
            <a:ext cx="3487219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L’aggiornamento al 28 febbraio 2021 dei dati incorpora l’effetto del processo di «bonifica» degli archivi derivante dalla rilevante operazione di unificazione dei SILER provinciali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nuove stime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(grazie ad una completezza e ad una qualità superiore dei dati grezzi di base)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hanno comportato sì una modesta revisione al rialzo dei precedenti risultati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(dovuta al recupero di CO per effetto della bonifica)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 però smentire l’ordine di grandezza e il segno del segnale congiunturale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7E1163C-F63D-41BF-86EF-32B1192384D6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E54A97-F4E8-47EA-B1F4-6B9C7DED0F98}"/>
              </a:ext>
            </a:extLst>
          </p:cNvPr>
          <p:cNvSpPr txBox="1"/>
          <p:nvPr/>
        </p:nvSpPr>
        <p:spPr>
          <a:xfrm>
            <a:off x="522000" y="-72000"/>
            <a:ext cx="11539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revisione delle stime destagionalizzate: precisione e trasparenza</a:t>
            </a:r>
            <a:br>
              <a:rPr lang="it-IT" sz="3200" b="1" dirty="0"/>
            </a:br>
            <a:r>
              <a:rPr lang="it-IT" sz="3200" b="1" dirty="0"/>
              <a:t>(l’impatto dell’unificazione dei SILER provinciali sulle stime)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D87854-9854-438B-8284-6EE0E8CFB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46150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9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44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flussi e posizioni di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43093"/>
            <a:ext cx="5691117" cy="496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b="1" dirty="0"/>
              <a:t>L’aggiornamento dei dati al 28 febbraio 2021 porta all’attenzione rilevanti novità sull’andamento del lavoro dipendente,</a:t>
            </a:r>
            <a:r>
              <a:rPr lang="it-IT" dirty="0"/>
              <a:t> sia a livello nazionale che regionale, consentendo un primo bilancio sul difficile anno 2020: infatti, </a:t>
            </a:r>
            <a:r>
              <a:rPr lang="it-IT" b="1" dirty="0"/>
              <a:t>nel quarto trimestre 2020 si è registrato il recupero integrale (dal punto di vista quantitativo) delle posizioni dipendenti perdute in seguito al «lockdown»</a:t>
            </a:r>
            <a:r>
              <a:rPr lang="it-IT" dirty="0"/>
              <a:t> (dal 9 marzo al 18 maggio 2020) </a:t>
            </a:r>
            <a:r>
              <a:rPr lang="it-IT" b="1" dirty="0"/>
              <a:t>tanto in Emilia-Romagna che in Italia </a:t>
            </a:r>
            <a:r>
              <a:rPr lang="it-IT" dirty="0"/>
              <a:t>(stimate, rispettivamente, in -33 mila e -325 mila unità).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Com’è noto,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perdita netta di posizioni dipendenti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(misurata dal saldo destagionalizzato attivazioni-cessazioni)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prodotta dal «primo impatto» dell’epidemia di COVID-19 si è concentrata nei mesi del «lockdown»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(-33.457 unità fra marzo e maggio 2020, secondo le stime aggiornate).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496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b="1" dirty="0"/>
              <a:t>La forte crescita congiunturale delle assunzioni alla «riapertura» </a:t>
            </a:r>
            <a:r>
              <a:rPr lang="it-IT" dirty="0"/>
              <a:t>(41,5% a maggio, 26,7% a giugno e 26,3% a luglio) </a:t>
            </a:r>
            <a:r>
              <a:rPr lang="it-IT" b="1" dirty="0"/>
              <a:t>ha portato al completo recupero delle posizioni perdute in precedenza già ad ottobre </a:t>
            </a:r>
            <a:r>
              <a:rPr lang="it-IT" dirty="0"/>
              <a:t>(36.120 posizioni in più da giugno a ottobre 2020), </a:t>
            </a:r>
            <a:r>
              <a:rPr lang="it-IT" b="1" dirty="0"/>
              <a:t>una rimonta peraltro proseguita fino alla fine dell’anno e nei primi due mesi del 2021,</a:t>
            </a:r>
            <a:r>
              <a:rPr lang="it-IT" dirty="0"/>
              <a:t> nonostante le nuove misure di confinamento imposte dalla «seconda ondata» pandemica.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b="1" dirty="0"/>
              <a:t>L’anomala oscillazione «a V» </a:t>
            </a:r>
            <a:r>
              <a:rPr lang="it-IT" dirty="0"/>
              <a:t>che ha contraddistinto la dinamica degli indicatori economici, </a:t>
            </a:r>
            <a:r>
              <a:rPr lang="it-IT" b="1" dirty="0"/>
              <a:t>resta</a:t>
            </a:r>
            <a:r>
              <a:rPr lang="it-IT" dirty="0"/>
              <a:t> </a:t>
            </a:r>
            <a:r>
              <a:rPr lang="it-IT" b="1" dirty="0"/>
              <a:t>spiegata infatti, quasi per intero, dall’inedita caduta del lavoro temporaneo nei servizi in seguito al «lockdown» e dal successivo «rimbalzo», in questo stesso vasto segmento  del mercato del lavoro, alla «riapertura» delle attività.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7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44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flussi e posizioni di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43093"/>
            <a:ext cx="5691117" cy="582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crescita delle posizioni dipendenti nel quarto trimestre 2020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(13.584 posizioni in più)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ascrivibile all’industria in senso stretto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(3.913 unità in più)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in particolare, alle altre attività dei servizi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(per 13.486 unità),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 è risultato prevalente il contributo di trasporto e magazzinaggio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(3.305 posizioni dipendenti in più),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pubblica amministrazione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(2.538),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sanità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(1.869),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 alle imprese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(1.556)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informatica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(1.349). Negli ultimi tre mesi del 2020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 settore commercio, alberghi e ristoranti le posizioni dipendenti sono invece tornate a diminuire</a:t>
            </a:r>
            <a:b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(-7.375 unità), vanificando il recupero significativo avvenuto nella stagione turistica estiva.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 tendenze hanno trovato conferma nei primi due mesi del 2021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(5.371 posizioni dipendenti incrementali).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07941" y="1143092"/>
            <a:ext cx="5691117" cy="536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b="1" dirty="0">
                <a:latin typeface="Calibri" panose="020F0502020204030204" pitchFamily="34" charset="0"/>
                <a:cs typeface="Times New Roman" panose="02020603050405020304" pitchFamily="18" charset="0"/>
              </a:rPr>
              <a:t>Nel mese di febbraio 2021 le assunzioni restano però ancora all’87% del livello anteriore allo scoppio della pandemia, risentendo dei reiterati «stop and go» imposti dalla «seconda ondata» pandemica dal dicembre 2020.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fronte della caduta delle posizioni dipendenti a tempo determinato (-41.797 unità) intervenuta nel periodo marzo-maggio 2020,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lavoro a tempo indeterminato ha invece continuato a crescere per tutto il 2020, in particolare nel quarto trimestre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(ben 11.283 unità in più): in aggiunta alla protezione offerta dagli ammortizzatori sociali e dalla sospensione dei licenziamenti,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«Decreto agosto» (D.L. 14 agosto 2020, n. 104 ) ha infatti istituito l’esonero dal versamento contributivo per assunzioni e trasformazioni con contratto a tempo indeterminato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(l’entrata in vigore del decreto è il 15 agosto).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2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44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flussi e posizioni di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43093"/>
            <a:ext cx="5691117" cy="491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/>
              <a:t>Solo le misure anticrisi e la spesa sociale hanno però mitigato il bilancio 2020 delle posizioni dipendenti, in Emilia-Romagna come in Italia.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Nonostante il pesante impatto della crisi nella prima metà dell’anno,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bilancio 2020 delle posizioni dipendenti si è chiuso con una modesta crescita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(9.844 unità in più). </a:t>
            </a: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Ciò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stato infatti consentito dalla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licenziamenti, dagli ammortizzatori sociali e dagli incentivi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sostegno del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lavoro a tempo indeterminato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(24.343 posizioni in più)</a:t>
            </a:r>
            <a:b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ha più che compensato la perdita di posizioni a tempo determinato (-12.862 unità). D’altro canto, la perdita di posizioni dipendenti nel settore commercio, alberghi e ristoranti (-10.577 unità) è stata compensata solo dalla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crescita delle posizioni nell’istruzione e nella sanità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(rispettivamente 9.727 e 3.434 unità in più).	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07941" y="1143092"/>
            <a:ext cx="5691117" cy="497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secondo semestre 2020 il contributo di attività terziarie dove è elevata l’incidenza della componente femminile (quali istruzione e sanità) ha mitigato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ancora negativo «bilancio di genere» su cui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grava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perdita di posizioni dipendenti nel settore commercio, alberghi e ristoranti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(dove su 10.577 posizioni perdute 7.000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femminili, ossia il 66,2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Nonostante il buon andamento della stagione turistica estiva, la forzata reiterazione di misure di confinamento in corrispondenza della «seconda ondata» pandemica ha riproposto il fenomeno della penalizzazione delle economie locali a elevata specializzazione terziaria e a vocazione turistica, denotata da</a:t>
            </a:r>
            <a:r>
              <a:rPr lang="it-IT" b="1" dirty="0">
                <a:latin typeface="Calibri" panose="020F0502020204030204" pitchFamily="34" charset="0"/>
                <a:cs typeface="Times New Roman" panose="02020603050405020304" pitchFamily="18" charset="0"/>
              </a:rPr>
              <a:t> una deludente dinamica delle posizioni dipendenti per le province rivierasche e per la Città metropolitana.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291686"/>
            <a:ext cx="779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ammortizzatori </a:t>
            </a:r>
            <a:r>
              <a:rPr lang="it-IT" sz="3200" b="1" dirty="0" smtClean="0"/>
              <a:t>sociali</a:t>
            </a:r>
            <a:endParaRPr lang="it-IT" sz="3200" b="1" dirty="0"/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91625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80270" y="1061305"/>
            <a:ext cx="5491905" cy="459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 smtClean="0"/>
              <a:t>Sulla </a:t>
            </a:r>
            <a:r>
              <a:rPr lang="it-IT" dirty="0"/>
              <a:t>base dei dati INPS, </a:t>
            </a:r>
            <a:r>
              <a:rPr lang="it-IT" b="1" dirty="0" smtClean="0"/>
              <a:t>nei </a:t>
            </a:r>
            <a:r>
              <a:rPr lang="it-IT" b="1" dirty="0"/>
              <a:t>primi due mesi del 2021 in Emilia-Romagna sono state autorizzate 29,1 milioni di ore di CIG e Fondi di solidarietà: </a:t>
            </a:r>
            <a:r>
              <a:rPr lang="it-IT" dirty="0"/>
              <a:t>17,4 milioni di ore di Cassa </a:t>
            </a:r>
            <a:r>
              <a:rPr lang="it-IT" dirty="0" smtClean="0"/>
              <a:t>integrazione guadagni </a:t>
            </a:r>
            <a:r>
              <a:rPr lang="it-IT" dirty="0"/>
              <a:t>(59,8%) e 11,7 milioni di ore </a:t>
            </a:r>
            <a:r>
              <a:rPr lang="it-IT" dirty="0" smtClean="0"/>
              <a:t>di </a:t>
            </a:r>
            <a:r>
              <a:rPr lang="it-IT" dirty="0"/>
              <a:t>Fondi di solidarietà (40,2%), di cui la quasi totalità collegate alla </a:t>
            </a:r>
            <a:r>
              <a:rPr lang="it-IT" b="1" dirty="0"/>
              <a:t>causale Covid-19</a:t>
            </a:r>
            <a:r>
              <a:rPr lang="it-IT" dirty="0"/>
              <a:t>, introdotta a seguito dell’emergenza sanitaria per la CIG ordinaria/in deroga e per i Fondi di solidarietà</a:t>
            </a:r>
            <a:r>
              <a:rPr lang="it-IT" dirty="0" smtClean="0"/>
              <a:t>.</a:t>
            </a:r>
            <a:endParaRPr lang="it-IT" dirty="0"/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b="1" dirty="0" smtClean="0"/>
              <a:t>Prosegue pertanto l’eccezionalità iniziata con lo scoppio dell’emergenza sanitaria</a:t>
            </a:r>
            <a:r>
              <a:rPr lang="it-IT" dirty="0" smtClean="0"/>
              <a:t>, che </a:t>
            </a:r>
            <a:r>
              <a:rPr lang="it-IT" dirty="0"/>
              <a:t>ha portato nel 2020 </a:t>
            </a:r>
            <a:r>
              <a:rPr lang="it-IT" dirty="0" smtClean="0"/>
              <a:t>ben 417,8 </a:t>
            </a:r>
            <a:r>
              <a:rPr lang="it-IT" dirty="0"/>
              <a:t>milioni di </a:t>
            </a:r>
            <a:r>
              <a:rPr lang="it-IT" dirty="0" smtClean="0"/>
              <a:t>ore autorizzate </a:t>
            </a:r>
            <a:r>
              <a:rPr lang="it-IT" dirty="0"/>
              <a:t>di CIG e Fondi di </a:t>
            </a:r>
            <a:r>
              <a:rPr lang="it-IT" dirty="0" smtClean="0"/>
              <a:t>solidarietà a livello regionale (volume mai rilevato prima). </a:t>
            </a:r>
            <a:r>
              <a:rPr lang="it-IT" dirty="0"/>
              <a:t>Nel primo bimestre 2020 (pre-Covid), le ore autorizzate di CIG e Fondi di </a:t>
            </a:r>
            <a:r>
              <a:rPr lang="it-IT" dirty="0" smtClean="0"/>
              <a:t>solidarietà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138249" y="1061305"/>
            <a:ext cx="5766879" cy="30114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in Emilia-Romagna erano state poco meno di 3,9 milioni, mentre sono salite </a:t>
            </a:r>
            <a:r>
              <a:rPr lang="it-IT" dirty="0" smtClean="0"/>
              <a:t>a </a:t>
            </a:r>
            <a:r>
              <a:rPr lang="it-IT" dirty="0"/>
              <a:t>29,1 milioni nel </a:t>
            </a:r>
            <a:r>
              <a:rPr lang="it-IT" dirty="0" smtClean="0"/>
              <a:t>corrispondente periodo del nuovo anno. </a:t>
            </a:r>
            <a:endParaRPr lang="it-IT" dirty="0" smtClean="0">
              <a:solidFill>
                <a:srgbClr val="FF3300"/>
              </a:solidFill>
              <a:latin typeface="Wingdings" panose="05000000000000000000" pitchFamily="2" charset="2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 smtClean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b="1" dirty="0" smtClean="0"/>
              <a:t>Nei </a:t>
            </a:r>
            <a:r>
              <a:rPr lang="it-IT" b="1" dirty="0"/>
              <a:t>primi due mesi del 2021 il 67,2% di tutte le ore autorizzate ha coinvolto imprese dei servizi </a:t>
            </a:r>
            <a:r>
              <a:rPr lang="it-IT" dirty="0"/>
              <a:t>(19,6 milioni di ore). </a:t>
            </a:r>
            <a:r>
              <a:rPr lang="it-IT" dirty="0" smtClean="0"/>
              <a:t>Sono </a:t>
            </a:r>
            <a:r>
              <a:rPr lang="it-IT" dirty="0"/>
              <a:t>state </a:t>
            </a:r>
            <a:r>
              <a:rPr lang="it-IT" dirty="0" smtClean="0"/>
              <a:t>invece 8,8 </a:t>
            </a:r>
            <a:r>
              <a:rPr lang="it-IT" dirty="0"/>
              <a:t>milioni le </a:t>
            </a:r>
            <a:r>
              <a:rPr lang="it-IT" b="1" dirty="0"/>
              <a:t>ore autorizzate nell’industria </a:t>
            </a:r>
            <a:r>
              <a:rPr lang="it-IT" dirty="0"/>
              <a:t>(30,1%), mentre la parte restante ha riguardato il settore delle </a:t>
            </a:r>
            <a:r>
              <a:rPr lang="it-IT" b="1" dirty="0"/>
              <a:t>Costruzioni</a:t>
            </a:r>
            <a:r>
              <a:rPr lang="it-IT" dirty="0"/>
              <a:t> (2,6%) e l’</a:t>
            </a:r>
            <a:r>
              <a:rPr lang="it-IT" b="1" dirty="0"/>
              <a:t>Agricoltura</a:t>
            </a:r>
            <a:r>
              <a:rPr lang="it-IT" dirty="0"/>
              <a:t> (0,2%). </a:t>
            </a:r>
          </a:p>
        </p:txBody>
      </p:sp>
    </p:spTree>
    <p:extLst>
      <p:ext uri="{BB962C8B-B14F-4D97-AF65-F5344CB8AC3E}">
        <p14:creationId xmlns:p14="http://schemas.microsoft.com/office/powerpoint/2010/main" val="755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1187355"/>
            <a:ext cx="77827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/>
              <a:t>2</a:t>
            </a:r>
            <a:r>
              <a:rPr lang="it-IT" sz="4400" b="1" dirty="0" smtClean="0"/>
              <a:t>. </a:t>
            </a:r>
            <a:r>
              <a:rPr lang="it-IT" sz="4400" b="1" dirty="0"/>
              <a:t>Attivazioni, cessazioni e saldo </a:t>
            </a:r>
          </a:p>
          <a:p>
            <a:r>
              <a:rPr lang="it-IT" sz="4400" b="1" dirty="0"/>
              <a:t>delle posizioni di lavoro </a:t>
            </a:r>
          </a:p>
          <a:p>
            <a:r>
              <a:rPr lang="it-IT" sz="4400" b="1" dirty="0"/>
              <a:t>dipendente </a:t>
            </a:r>
            <a:r>
              <a:rPr lang="it-IT" sz="4400" b="1" dirty="0" smtClean="0"/>
              <a:t>nel 2020 e nei primi</a:t>
            </a:r>
            <a:endParaRPr lang="it-IT" sz="4400" b="1" dirty="0"/>
          </a:p>
          <a:p>
            <a:r>
              <a:rPr lang="it-IT" sz="4400" b="1" dirty="0"/>
              <a:t>d</a:t>
            </a:r>
            <a:r>
              <a:rPr lang="it-IT" sz="4400" b="1" dirty="0" smtClean="0"/>
              <a:t>ue mesi del 2021</a:t>
            </a:r>
            <a:endParaRPr lang="it-IT" sz="4400" b="1" dirty="0"/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Agenzia slide1 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 t="44874"/>
          <a:stretch/>
        </p:blipFill>
        <p:spPr>
          <a:xfrm>
            <a:off x="8005575" y="2183642"/>
            <a:ext cx="3792725" cy="368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6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1053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La perdita di posizioni dipendenti prodotta dal «primo impatto»</a:t>
            </a:r>
            <a:b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della pandemia (-33 mila unità) è stata recuperata già ad ottobre</a:t>
            </a:r>
            <a:endParaRPr lang="it-IT" sz="3200" b="1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25846"/>
            <a:ext cx="4465345" cy="4601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variazione negativa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(misurata dal saldo destagionalizzato attivazioni-cessazioni)</a:t>
            </a:r>
            <a:b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concentrata nei mesi del «lockdown» </a:t>
            </a: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(-33.457 unità fra marzo e maggio 2020)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«rimbalzo» delle assunzioni prodottosi alla «riapertura»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(41,5% a maggio, 26,7% a giugno e 26,3% a luglio)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portato al completo recupero (quantitativo) delle posizioni perdute in precedenza già ad ottobre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(36.120 posizioni incrementali da giugno a ottobre 2020),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rimonta peraltro proseguita fino alla fine dell’anno e nei primi due mesi del 2021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nonostante le nuove misure di confinamento imposte dalla «seconda ondata» pandemica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9960F6-EF4A-4986-A138-754B9985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9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0700" y="-72000"/>
            <a:ext cx="11051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Nel mese di febbraio 2021 le assunzioni restano ancora all’87%</a:t>
            </a:r>
            <a:br>
              <a:rPr lang="it-IT" sz="3200" b="1" dirty="0"/>
            </a:br>
            <a:r>
              <a:rPr lang="it-IT" sz="3200" b="1" dirty="0"/>
              <a:t>del livello anteriore allo scoppio della pandemia (febbraio 2020)</a:t>
            </a:r>
          </a:p>
          <a:p>
            <a:r>
              <a:rPr lang="it-IT" sz="3200" b="1" dirty="0"/>
              <a:t>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67111" y="1097756"/>
            <a:ext cx="7560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Emilia-Romagna </a:t>
            </a:r>
            <a:r>
              <a:rPr lang="it-IT" baseline="30000" dirty="0"/>
              <a:t>(a)</a:t>
            </a:r>
          </a:p>
          <a:p>
            <a:pPr algn="ctr"/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99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«lockdown»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analoga anomalia si è registrata per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crescita congiunturale delle assunzioni, in atto dal maggio 2020,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arrestatasi dal mese di agosto,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diventata negativa a novembre e a dicembre 2020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(rispettivamente -6,9% e -5,0%) e solo a febbraio 2021 è tornata ad essere positiva (4,9%)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44430DE-D7E5-4668-833C-DC370C1FD6FA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febbraio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C954A7-EF57-4230-8899-4375FB15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735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7FD531-3996-4D1B-8D0C-EE6BEB71BAAE}">
  <ds:schemaRefs>
    <ds:schemaRef ds:uri="54235d7d-53ef-49f0-af50-945a336d4273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8b22163-a684-4d95-ac21-99b58d2523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3470</Words>
  <Application>Microsoft Office PowerPoint</Application>
  <PresentationFormat>Widescreen</PresentationFormat>
  <Paragraphs>254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claudio mura</cp:lastModifiedBy>
  <cp:revision>982</cp:revision>
  <cp:lastPrinted>2020-09-11T15:55:49Z</cp:lastPrinted>
  <dcterms:created xsi:type="dcterms:W3CDTF">2017-02-03T11:46:48Z</dcterms:created>
  <dcterms:modified xsi:type="dcterms:W3CDTF">2021-04-16T15:36:46Z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