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handoutMasterIdLst>
    <p:handoutMasterId r:id="rId31"/>
  </p:handoutMasterIdLst>
  <p:sldIdLst>
    <p:sldId id="256" r:id="rId5"/>
    <p:sldId id="405" r:id="rId6"/>
    <p:sldId id="404" r:id="rId7"/>
    <p:sldId id="375" r:id="rId8"/>
    <p:sldId id="411" r:id="rId9"/>
    <p:sldId id="410" r:id="rId10"/>
    <p:sldId id="338" r:id="rId11"/>
    <p:sldId id="336" r:id="rId12"/>
    <p:sldId id="347" r:id="rId13"/>
    <p:sldId id="339" r:id="rId14"/>
    <p:sldId id="400" r:id="rId15"/>
    <p:sldId id="402" r:id="rId16"/>
    <p:sldId id="401" r:id="rId17"/>
    <p:sldId id="341" r:id="rId18"/>
    <p:sldId id="395" r:id="rId19"/>
    <p:sldId id="345" r:id="rId20"/>
    <p:sldId id="343" r:id="rId21"/>
    <p:sldId id="406" r:id="rId22"/>
    <p:sldId id="412" r:id="rId23"/>
    <p:sldId id="413" r:id="rId24"/>
    <p:sldId id="414" r:id="rId25"/>
    <p:sldId id="407" r:id="rId26"/>
    <p:sldId id="408" r:id="rId27"/>
    <p:sldId id="409" r:id="rId28"/>
    <p:sldId id="342" r:id="rId29"/>
  </p:sldIdLst>
  <p:sldSz cx="12192000" cy="6858000"/>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gante Patrizia" initials="GP" lastIdx="17" clrIdx="0">
    <p:extLst>
      <p:ext uri="{19B8F6BF-5375-455C-9EA6-DF929625EA0E}">
        <p15:presenceInfo xmlns:p15="http://schemas.microsoft.com/office/powerpoint/2012/main" userId="S::Patrizia.Gigante@regione.emilia-romagna.it::2671b789-1cba-4181-b745-680c7824de87" providerId="AD"/>
      </p:ext>
    </p:extLst>
  </p:cmAuthor>
  <p:cmAuthor id="2" name="Ghirardini Pier Giacomo" initials="GPG" lastIdx="1" clrIdx="1">
    <p:extLst>
      <p:ext uri="{19B8F6BF-5375-455C-9EA6-DF929625EA0E}">
        <p15:presenceInfo xmlns:p15="http://schemas.microsoft.com/office/powerpoint/2012/main" userId="Ghirardini Pier Giacom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E86"/>
    <a:srgbClr val="029F5C"/>
    <a:srgbClr val="F04134"/>
    <a:srgbClr val="EF372A"/>
    <a:srgbClr val="F03E30"/>
    <a:srgbClr val="F14F44"/>
    <a:srgbClr val="F040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4660"/>
  </p:normalViewPr>
  <p:slideViewPr>
    <p:cSldViewPr snapToGrid="0" snapToObjects="1">
      <p:cViewPr varScale="1">
        <p:scale>
          <a:sx n="106" d="100"/>
          <a:sy n="106" d="100"/>
        </p:scale>
        <p:origin x="120" y="14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vl1pPr>
          </a:lstStyle>
          <a:p>
            <a:fld id="{8581AB88-8886-4350-B3AA-3DD677AB2DC6}" type="datetimeFigureOut">
              <a:rPr lang="it-IT" smtClean="0"/>
              <a:t>18/05/2021</a:t>
            </a:fld>
            <a:endParaRPr lang="it-IT"/>
          </a:p>
        </p:txBody>
      </p:sp>
      <p:sp>
        <p:nvSpPr>
          <p:cNvPr id="4" name="Segnaposto piè di pagina 3"/>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A6732F71-8EA0-4B12-A164-05DF0653AF17}" type="slidenum">
              <a:rPr lang="it-IT" smtClean="0"/>
              <a:t>‹N›</a:t>
            </a:fld>
            <a:endParaRPr lang="it-IT"/>
          </a:p>
        </p:txBody>
      </p:sp>
    </p:spTree>
    <p:extLst>
      <p:ext uri="{BB962C8B-B14F-4D97-AF65-F5344CB8AC3E}">
        <p14:creationId xmlns:p14="http://schemas.microsoft.com/office/powerpoint/2010/main" val="3778088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0C2DD3ED-F8EC-4E35-8C57-67E140EFE044}" type="datetimeFigureOut">
              <a:rPr lang="it-IT" smtClean="0"/>
              <a:t>18/05/2021</a:t>
            </a:fld>
            <a:endParaRPr lang="it-IT"/>
          </a:p>
        </p:txBody>
      </p:sp>
      <p:sp>
        <p:nvSpPr>
          <p:cNvPr id="4" name="Segnaposto immagine diapositiva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183B2546-FEFC-4B1F-B401-9C9A1B391778}" type="slidenum">
              <a:rPr lang="it-IT" smtClean="0"/>
              <a:t>‹N›</a:t>
            </a:fld>
            <a:endParaRPr lang="it-IT"/>
          </a:p>
        </p:txBody>
      </p:sp>
    </p:spTree>
    <p:extLst>
      <p:ext uri="{BB962C8B-B14F-4D97-AF65-F5344CB8AC3E}">
        <p14:creationId xmlns:p14="http://schemas.microsoft.com/office/powerpoint/2010/main" val="2190191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953500" y="6222943"/>
            <a:ext cx="2844800" cy="365125"/>
          </a:xfrm>
        </p:spPr>
        <p:txBody>
          <a:bodyPr/>
          <a:lstStyle>
            <a:lvl1pPr>
              <a:defRPr sz="2000"/>
            </a:lvl1pPr>
          </a:lstStyle>
          <a:p>
            <a:fld id="{05B08833-B407-3E4C-BDEA-955ACE8F1EA8}" type="slidenum">
              <a:rPr lang="en-US" smtClean="0"/>
              <a:pPr/>
              <a:t>‹N›</a:t>
            </a:fld>
            <a:endParaRPr lang="en-US"/>
          </a:p>
        </p:txBody>
      </p:sp>
      <p:grpSp>
        <p:nvGrpSpPr>
          <p:cNvPr id="10" name="Gruppo 9"/>
          <p:cNvGrpSpPr/>
          <p:nvPr userDrawn="1"/>
        </p:nvGrpSpPr>
        <p:grpSpPr>
          <a:xfrm>
            <a:off x="330200" y="5920806"/>
            <a:ext cx="9144000" cy="838770"/>
            <a:chOff x="252579" y="3022030"/>
            <a:chExt cx="9144000" cy="838770"/>
          </a:xfrm>
        </p:grpSpPr>
        <p:pic>
          <p:nvPicPr>
            <p:cNvPr id="8" name="Picture 3" descr="Agenzia slide1 ppt.jpg"/>
            <p:cNvPicPr>
              <a:picLocks noChangeAspect="1"/>
            </p:cNvPicPr>
            <p:nvPr/>
          </p:nvPicPr>
          <p:blipFill rotWithShape="1">
            <a:blip r:embed="rId2">
              <a:extLst>
                <a:ext uri="{28A0092B-C50C-407E-A947-70E740481C1C}">
                  <a14:useLocalDpi xmlns:a14="http://schemas.microsoft.com/office/drawing/2010/main" val="0"/>
                </a:ext>
              </a:extLst>
            </a:blip>
            <a:srcRect t="3515" b="84255"/>
            <a:stretch/>
          </p:blipFill>
          <p:spPr>
            <a:xfrm>
              <a:off x="252579" y="3022030"/>
              <a:ext cx="9144000" cy="838770"/>
            </a:xfrm>
            <a:prstGeom prst="rect">
              <a:avLst/>
            </a:prstGeom>
          </p:spPr>
        </p:pic>
        <p:pic>
          <p:nvPicPr>
            <p:cNvPr id="9" name="Immagine 8"/>
            <p:cNvPicPr>
              <a:picLocks noChangeAspect="1"/>
            </p:cNvPicPr>
            <p:nvPr/>
          </p:nvPicPr>
          <p:blipFill>
            <a:blip r:embed="rId3"/>
            <a:stretch>
              <a:fillRect/>
            </a:stretch>
          </p:blipFill>
          <p:spPr>
            <a:xfrm>
              <a:off x="7084623" y="3274227"/>
              <a:ext cx="1188000" cy="455537"/>
            </a:xfrm>
            <a:prstGeom prst="rect">
              <a:avLst/>
            </a:prstGeom>
          </p:spPr>
        </p:pic>
      </p:grpSp>
      <p:cxnSp>
        <p:nvCxnSpPr>
          <p:cNvPr id="14" name="Connettore diritto 13"/>
          <p:cNvCxnSpPr/>
          <p:nvPr userDrawn="1"/>
        </p:nvCxnSpPr>
        <p:spPr>
          <a:xfrm>
            <a:off x="520700" y="5910712"/>
            <a:ext cx="11277600" cy="0"/>
          </a:xfrm>
          <a:prstGeom prst="line">
            <a:avLst/>
          </a:prstGeom>
          <a:ln w="31750">
            <a:solidFill>
              <a:srgbClr val="029F5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804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08833-B407-3E4C-BDEA-955ACE8F1EA8}" type="slidenum">
              <a:rPr lang="en-US" smtClean="0"/>
              <a:t>‹N›</a:t>
            </a:fld>
            <a:endParaRPr lang="en-US"/>
          </a:p>
        </p:txBody>
      </p:sp>
    </p:spTree>
    <p:extLst>
      <p:ext uri="{BB962C8B-B14F-4D97-AF65-F5344CB8AC3E}">
        <p14:creationId xmlns:p14="http://schemas.microsoft.com/office/powerpoint/2010/main" val="3768460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it-IT"/>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08833-B407-3E4C-BDEA-955ACE8F1EA8}" type="slidenum">
              <a:rPr lang="en-US" smtClean="0"/>
              <a:t>‹N›</a:t>
            </a:fld>
            <a:endParaRPr lang="en-US"/>
          </a:p>
        </p:txBody>
      </p:sp>
    </p:spTree>
    <p:extLst>
      <p:ext uri="{BB962C8B-B14F-4D97-AF65-F5344CB8AC3E}">
        <p14:creationId xmlns:p14="http://schemas.microsoft.com/office/powerpoint/2010/main" val="2666740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Content Placeholder 2"/>
          <p:cNvSpPr>
            <a:spLocks noGrp="1"/>
          </p:cNvSpPr>
          <p:nvPr>
            <p:ph idx="1"/>
          </p:nvPr>
        </p:nvSpPr>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08833-B407-3E4C-BDEA-955ACE8F1EA8}" type="slidenum">
              <a:rPr lang="en-US" smtClean="0"/>
              <a:t>‹N›</a:t>
            </a:fld>
            <a:endParaRPr lang="en-US"/>
          </a:p>
        </p:txBody>
      </p:sp>
    </p:spTree>
    <p:extLst>
      <p:ext uri="{BB962C8B-B14F-4D97-AF65-F5344CB8AC3E}">
        <p14:creationId xmlns:p14="http://schemas.microsoft.com/office/powerpoint/2010/main" val="994298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it-IT"/>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08833-B407-3E4C-BDEA-955ACE8F1EA8}" type="slidenum">
              <a:rPr lang="en-US" smtClean="0"/>
              <a:t>‹N›</a:t>
            </a:fld>
            <a:endParaRPr lang="en-US"/>
          </a:p>
        </p:txBody>
      </p:sp>
    </p:spTree>
    <p:extLst>
      <p:ext uri="{BB962C8B-B14F-4D97-AF65-F5344CB8AC3E}">
        <p14:creationId xmlns:p14="http://schemas.microsoft.com/office/powerpoint/2010/main" val="3255307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08833-B407-3E4C-BDEA-955ACE8F1EA8}" type="slidenum">
              <a:rPr lang="en-US" smtClean="0"/>
              <a:t>‹N›</a:t>
            </a:fld>
            <a:endParaRPr lang="en-US"/>
          </a:p>
        </p:txBody>
      </p:sp>
    </p:spTree>
    <p:extLst>
      <p:ext uri="{BB962C8B-B14F-4D97-AF65-F5344CB8AC3E}">
        <p14:creationId xmlns:p14="http://schemas.microsoft.com/office/powerpoint/2010/main" val="1406980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08833-B407-3E4C-BDEA-955ACE8F1EA8}" type="slidenum">
              <a:rPr lang="en-US" smtClean="0"/>
              <a:t>‹N›</a:t>
            </a:fld>
            <a:endParaRPr lang="en-US"/>
          </a:p>
        </p:txBody>
      </p:sp>
    </p:spTree>
    <p:extLst>
      <p:ext uri="{BB962C8B-B14F-4D97-AF65-F5344CB8AC3E}">
        <p14:creationId xmlns:p14="http://schemas.microsoft.com/office/powerpoint/2010/main" val="1916282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08833-B407-3E4C-BDEA-955ACE8F1EA8}" type="slidenum">
              <a:rPr lang="en-US" smtClean="0"/>
              <a:t>‹N›</a:t>
            </a:fld>
            <a:endParaRPr lang="en-US"/>
          </a:p>
        </p:txBody>
      </p:sp>
    </p:spTree>
    <p:extLst>
      <p:ext uri="{BB962C8B-B14F-4D97-AF65-F5344CB8AC3E}">
        <p14:creationId xmlns:p14="http://schemas.microsoft.com/office/powerpoint/2010/main" val="3755413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08833-B407-3E4C-BDEA-955ACE8F1EA8}" type="slidenum">
              <a:rPr lang="en-US" smtClean="0"/>
              <a:t>‹N›</a:t>
            </a:fld>
            <a:endParaRPr lang="en-US"/>
          </a:p>
        </p:txBody>
      </p:sp>
    </p:spTree>
    <p:extLst>
      <p:ext uri="{BB962C8B-B14F-4D97-AF65-F5344CB8AC3E}">
        <p14:creationId xmlns:p14="http://schemas.microsoft.com/office/powerpoint/2010/main" val="3778670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it-IT"/>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08833-B407-3E4C-BDEA-955ACE8F1EA8}" type="slidenum">
              <a:rPr lang="en-US" smtClean="0"/>
              <a:t>‹N›</a:t>
            </a:fld>
            <a:endParaRPr lang="en-US"/>
          </a:p>
        </p:txBody>
      </p:sp>
    </p:spTree>
    <p:extLst>
      <p:ext uri="{BB962C8B-B14F-4D97-AF65-F5344CB8AC3E}">
        <p14:creationId xmlns:p14="http://schemas.microsoft.com/office/powerpoint/2010/main" val="193813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it-IT"/>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08833-B407-3E4C-BDEA-955ACE8F1EA8}" type="slidenum">
              <a:rPr lang="en-US" smtClean="0"/>
              <a:t>‹N›</a:t>
            </a:fld>
            <a:endParaRPr lang="en-US"/>
          </a:p>
        </p:txBody>
      </p:sp>
    </p:spTree>
    <p:extLst>
      <p:ext uri="{BB962C8B-B14F-4D97-AF65-F5344CB8AC3E}">
        <p14:creationId xmlns:p14="http://schemas.microsoft.com/office/powerpoint/2010/main" val="3581737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08833-B407-3E4C-BDEA-955ACE8F1EA8}" type="slidenum">
              <a:rPr lang="en-US" smtClean="0"/>
              <a:t>‹N›</a:t>
            </a:fld>
            <a:endParaRPr lang="en-US"/>
          </a:p>
        </p:txBody>
      </p:sp>
    </p:spTree>
    <p:extLst>
      <p:ext uri="{BB962C8B-B14F-4D97-AF65-F5344CB8AC3E}">
        <p14:creationId xmlns:p14="http://schemas.microsoft.com/office/powerpoint/2010/main" val="3270372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1471779" y="228030"/>
            <a:ext cx="9144000" cy="1009934"/>
            <a:chOff x="1471779" y="228030"/>
            <a:chExt cx="9144000" cy="1009934"/>
          </a:xfrm>
        </p:grpSpPr>
        <p:pic>
          <p:nvPicPr>
            <p:cNvPr id="4" name="Picture 3" descr="Agenzia slide1 ppt.jpg"/>
            <p:cNvPicPr>
              <a:picLocks noChangeAspect="1"/>
            </p:cNvPicPr>
            <p:nvPr/>
          </p:nvPicPr>
          <p:blipFill rotWithShape="1">
            <a:blip r:embed="rId2">
              <a:extLst>
                <a:ext uri="{28A0092B-C50C-407E-A947-70E740481C1C}">
                  <a14:useLocalDpi xmlns:a14="http://schemas.microsoft.com/office/drawing/2010/main" val="0"/>
                </a:ext>
              </a:extLst>
            </a:blip>
            <a:srcRect t="3515" b="81759"/>
            <a:stretch/>
          </p:blipFill>
          <p:spPr>
            <a:xfrm>
              <a:off x="1471779" y="228030"/>
              <a:ext cx="9144000" cy="1009934"/>
            </a:xfrm>
            <a:prstGeom prst="rect">
              <a:avLst/>
            </a:prstGeom>
          </p:spPr>
        </p:pic>
        <p:pic>
          <p:nvPicPr>
            <p:cNvPr id="6" name="Immagine 5"/>
            <p:cNvPicPr>
              <a:picLocks noChangeAspect="1"/>
            </p:cNvPicPr>
            <p:nvPr/>
          </p:nvPicPr>
          <p:blipFill>
            <a:blip r:embed="rId3"/>
            <a:stretch>
              <a:fillRect/>
            </a:stretch>
          </p:blipFill>
          <p:spPr>
            <a:xfrm>
              <a:off x="8303823" y="505627"/>
              <a:ext cx="1188000" cy="455537"/>
            </a:xfrm>
            <a:prstGeom prst="rect">
              <a:avLst/>
            </a:prstGeom>
          </p:spPr>
        </p:pic>
      </p:grpSp>
      <p:grpSp>
        <p:nvGrpSpPr>
          <p:cNvPr id="9" name="Gruppo 8"/>
          <p:cNvGrpSpPr/>
          <p:nvPr/>
        </p:nvGrpSpPr>
        <p:grpSpPr>
          <a:xfrm>
            <a:off x="0" y="1992573"/>
            <a:ext cx="12192001" cy="4865427"/>
            <a:chOff x="0" y="1992573"/>
            <a:chExt cx="12192001" cy="4865427"/>
          </a:xfrm>
        </p:grpSpPr>
        <p:sp>
          <p:nvSpPr>
            <p:cNvPr id="8" name="Rettangolo 7"/>
            <p:cNvSpPr/>
            <p:nvPr/>
          </p:nvSpPr>
          <p:spPr>
            <a:xfrm>
              <a:off x="0" y="5308979"/>
              <a:ext cx="7342496" cy="154902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pic>
          <p:nvPicPr>
            <p:cNvPr id="5" name="Picture 3" descr="Agenzia slide1 ppt.jpg"/>
            <p:cNvPicPr>
              <a:picLocks noChangeAspect="1"/>
            </p:cNvPicPr>
            <p:nvPr/>
          </p:nvPicPr>
          <p:blipFill rotWithShape="1">
            <a:blip r:embed="rId2">
              <a:extLst>
                <a:ext uri="{28A0092B-C50C-407E-A947-70E740481C1C}">
                  <a14:useLocalDpi xmlns:a14="http://schemas.microsoft.com/office/drawing/2010/main" val="0"/>
                </a:ext>
              </a:extLst>
            </a:blip>
            <a:srcRect l="57478" t="44874"/>
            <a:stretch/>
          </p:blipFill>
          <p:spPr>
            <a:xfrm>
              <a:off x="7187995" y="1992573"/>
              <a:ext cx="5004006" cy="4865427"/>
            </a:xfrm>
            <a:prstGeom prst="rect">
              <a:avLst/>
            </a:prstGeom>
          </p:spPr>
        </p:pic>
      </p:grpSp>
      <p:sp>
        <p:nvSpPr>
          <p:cNvPr id="2" name="CasellaDiTesto 1"/>
          <p:cNvSpPr txBox="1"/>
          <p:nvPr/>
        </p:nvSpPr>
        <p:spPr>
          <a:xfrm>
            <a:off x="459075" y="1403637"/>
            <a:ext cx="8098999" cy="3046988"/>
          </a:xfrm>
          <a:prstGeom prst="rect">
            <a:avLst/>
          </a:prstGeom>
          <a:noFill/>
        </p:spPr>
        <p:txBody>
          <a:bodyPr wrap="square" rtlCol="0">
            <a:spAutoFit/>
          </a:bodyPr>
          <a:lstStyle/>
          <a:p>
            <a:r>
              <a:rPr lang="it-IT" sz="4800" b="1" dirty="0"/>
              <a:t>Il lavoro in Emilia-Romagna:</a:t>
            </a:r>
          </a:p>
          <a:p>
            <a:r>
              <a:rPr lang="it-IT" sz="4800" b="1" dirty="0"/>
              <a:t>le dinamiche del lavoro dipendente nel primo trimestre 2021</a:t>
            </a:r>
          </a:p>
        </p:txBody>
      </p:sp>
      <p:sp>
        <p:nvSpPr>
          <p:cNvPr id="10" name="CasellaDiTesto 9"/>
          <p:cNvSpPr txBox="1"/>
          <p:nvPr/>
        </p:nvSpPr>
        <p:spPr>
          <a:xfrm>
            <a:off x="323273" y="5818790"/>
            <a:ext cx="4954173" cy="769441"/>
          </a:xfrm>
          <a:prstGeom prst="rect">
            <a:avLst/>
          </a:prstGeom>
          <a:noFill/>
        </p:spPr>
        <p:txBody>
          <a:bodyPr wrap="square" rtlCol="0">
            <a:spAutoFit/>
          </a:bodyPr>
          <a:lstStyle/>
          <a:p>
            <a:r>
              <a:rPr lang="it-IT" sz="2400" i="1" dirty="0" smtClean="0"/>
              <a:t>Nota di </a:t>
            </a:r>
            <a:r>
              <a:rPr lang="it-IT" sz="2400" i="1" dirty="0" smtClean="0"/>
              <a:t>maggio </a:t>
            </a:r>
            <a:r>
              <a:rPr lang="it-IT" sz="2400" i="1" dirty="0" smtClean="0"/>
              <a:t>2021 </a:t>
            </a:r>
          </a:p>
          <a:p>
            <a:r>
              <a:rPr lang="it-IT" sz="2000" i="1" dirty="0" smtClean="0"/>
              <a:t>(dati </a:t>
            </a:r>
            <a:r>
              <a:rPr lang="it-IT" sz="2000" i="1" dirty="0"/>
              <a:t>aggiornati al </a:t>
            </a:r>
            <a:r>
              <a:rPr lang="it-IT" sz="2000" i="1" dirty="0" smtClean="0"/>
              <a:t>31 marzo 2021</a:t>
            </a:r>
            <a:r>
              <a:rPr lang="it-IT" sz="2000" i="1" dirty="0" smtClean="0"/>
              <a:t>)</a:t>
            </a:r>
            <a:endParaRPr lang="it-IT" sz="2000" i="1" dirty="0"/>
          </a:p>
        </p:txBody>
      </p:sp>
    </p:spTree>
    <p:extLst>
      <p:ext uri="{BB962C8B-B14F-4D97-AF65-F5344CB8AC3E}">
        <p14:creationId xmlns:p14="http://schemas.microsoft.com/office/powerpoint/2010/main" val="4059251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22000" y="-72000"/>
            <a:ext cx="9149812" cy="1077218"/>
          </a:xfrm>
          <a:prstGeom prst="rect">
            <a:avLst/>
          </a:prstGeom>
          <a:noFill/>
        </p:spPr>
        <p:txBody>
          <a:bodyPr wrap="none" rtlCol="0">
            <a:spAutoFit/>
          </a:bodyPr>
          <a:lstStyle/>
          <a:p>
            <a:r>
              <a:rPr lang="it-IT" sz="3200" b="1" dirty="0"/>
              <a:t>La dinamica congiunturale delle posizioni dipendenti</a:t>
            </a:r>
            <a:br>
              <a:rPr lang="it-IT" sz="3200" b="1" dirty="0"/>
            </a:br>
            <a:r>
              <a:rPr lang="it-IT" sz="3200" b="1" dirty="0"/>
              <a:t>per tipologia contrattuale (gennaio-marzo 2021)</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5" name="Rettangolo 4"/>
          <p:cNvSpPr/>
          <p:nvPr/>
        </p:nvSpPr>
        <p:spPr>
          <a:xfrm>
            <a:off x="7332955" y="1116968"/>
            <a:ext cx="4465345" cy="4636077"/>
          </a:xfrm>
          <a:prstGeom prst="rect">
            <a:avLst/>
          </a:prstGeom>
        </p:spPr>
        <p:txBody>
          <a:bodyPr wrap="square">
            <a:spAutoFit/>
          </a:bodyPr>
          <a:lstStyle/>
          <a:p>
            <a:pPr marL="285750" indent="-285750">
              <a:lnSpc>
                <a:spcPct val="107000"/>
              </a:lnSpc>
              <a:spcBef>
                <a:spcPts val="300"/>
              </a:spcBef>
              <a:spcAft>
                <a:spcPts val="300"/>
              </a:spcAft>
              <a:buFont typeface="Wingdings" panose="05000000000000000000" pitchFamily="2" charset="2"/>
              <a:buChar char="§"/>
            </a:pPr>
            <a:r>
              <a:rPr lang="it-IT" sz="1700" b="1" dirty="0">
                <a:latin typeface="Calibri" panose="020F0502020204030204" pitchFamily="34" charset="0"/>
                <a:ea typeface="Calibri" panose="020F0502020204030204" pitchFamily="34" charset="0"/>
                <a:cs typeface="Times New Roman" panose="02020603050405020304" pitchFamily="18" charset="0"/>
              </a:rPr>
              <a:t>Nel</a:t>
            </a:r>
            <a:r>
              <a:rPr lang="it-IT" sz="1700" dirty="0">
                <a:latin typeface="Calibri" panose="020F0502020204030204" pitchFamily="34" charset="0"/>
                <a:ea typeface="Calibri" panose="020F0502020204030204" pitchFamily="34" charset="0"/>
                <a:cs typeface="Times New Roman" panose="02020603050405020304" pitchFamily="18" charset="0"/>
              </a:rPr>
              <a:t> </a:t>
            </a:r>
            <a:r>
              <a:rPr lang="it-IT" sz="1700" b="1" dirty="0">
                <a:latin typeface="Calibri" panose="020F0502020204030204" pitchFamily="34" charset="0"/>
                <a:ea typeface="Calibri" panose="020F0502020204030204" pitchFamily="34" charset="0"/>
                <a:cs typeface="Times New Roman" panose="02020603050405020304" pitchFamily="18" charset="0"/>
              </a:rPr>
              <a:t>2020</a:t>
            </a:r>
            <a:r>
              <a:rPr lang="it-IT" sz="1700" dirty="0">
                <a:latin typeface="Calibri" panose="020F0502020204030204" pitchFamily="34" charset="0"/>
                <a:ea typeface="Calibri" panose="020F0502020204030204" pitchFamily="34" charset="0"/>
                <a:cs typeface="Times New Roman" panose="02020603050405020304" pitchFamily="18" charset="0"/>
              </a:rPr>
              <a:t> </a:t>
            </a:r>
            <a:r>
              <a:rPr lang="it-IT" sz="1700" b="1" dirty="0">
                <a:latin typeface="Calibri" panose="020F0502020204030204" pitchFamily="34" charset="0"/>
                <a:ea typeface="Calibri" panose="020F0502020204030204" pitchFamily="34" charset="0"/>
                <a:cs typeface="Times New Roman" panose="02020603050405020304" pitchFamily="18" charset="0"/>
              </a:rPr>
              <a:t>l’emergenza COVID-19 ha portato ad una riduzione delle posizioni dipendenti a tempo determinato pari a 12.552 unità, mentre il lavoro a tempo indeterminato invece</a:t>
            </a:r>
            <a:r>
              <a:rPr lang="it-IT" sz="1700" dirty="0">
                <a:latin typeface="Calibri" panose="020F0502020204030204" pitchFamily="34" charset="0"/>
                <a:ea typeface="Calibri" panose="020F0502020204030204" pitchFamily="34" charset="0"/>
                <a:cs typeface="Times New Roman" panose="02020603050405020304" pitchFamily="18" charset="0"/>
              </a:rPr>
              <a:t> </a:t>
            </a:r>
            <a:r>
              <a:rPr lang="it-IT" sz="1700" b="1" dirty="0">
                <a:latin typeface="Calibri" panose="020F0502020204030204" pitchFamily="34" charset="0"/>
                <a:ea typeface="Calibri" panose="020F0502020204030204" pitchFamily="34" charset="0"/>
                <a:cs typeface="Times New Roman" panose="02020603050405020304" pitchFamily="18" charset="0"/>
              </a:rPr>
              <a:t>ha continuato a crescere per tutto il 2020 </a:t>
            </a:r>
            <a:r>
              <a:rPr lang="it-IT" sz="1700" dirty="0">
                <a:latin typeface="Calibri" panose="020F0502020204030204" pitchFamily="34" charset="0"/>
                <a:ea typeface="Calibri" panose="020F0502020204030204" pitchFamily="34" charset="0"/>
                <a:cs typeface="Times New Roman" panose="02020603050405020304" pitchFamily="18" charset="0"/>
              </a:rPr>
              <a:t>(per 24.296 unità), per effetto della sospensione dei licenziamenti (D.L. 17 marzo 2020, n. 18) e, più recentemente, del</a:t>
            </a:r>
            <a:r>
              <a:rPr lang="it-IT" sz="1700" b="1" dirty="0">
                <a:latin typeface="Calibri" panose="020F0502020204030204" pitchFamily="34" charset="0"/>
                <a:ea typeface="Calibri" panose="020F0502020204030204" pitchFamily="34" charset="0"/>
                <a:cs typeface="Times New Roman" panose="02020603050405020304" pitchFamily="18" charset="0"/>
              </a:rPr>
              <a:t> </a:t>
            </a:r>
            <a:r>
              <a:rPr lang="it-IT" sz="1700" i="0" dirty="0">
                <a:solidFill>
                  <a:srgbClr val="201F1E"/>
                </a:solidFill>
                <a:effectLst/>
                <a:latin typeface="Calibri" panose="020F0502020204030204" pitchFamily="34" charset="0"/>
              </a:rPr>
              <a:t>«Decreto agosto» (D.L. 14 agosto 2020, n. 104) comportante l’esonero dal versamento contributivo per </a:t>
            </a:r>
            <a:r>
              <a:rPr lang="it-IT" sz="1700" dirty="0">
                <a:solidFill>
                  <a:srgbClr val="201F1E"/>
                </a:solidFill>
                <a:latin typeface="Calibri" panose="020F0502020204030204" pitchFamily="34" charset="0"/>
              </a:rPr>
              <a:t>assunzioni e trasformazioni con </a:t>
            </a:r>
            <a:r>
              <a:rPr lang="it-IT" sz="1700" i="0" dirty="0">
                <a:solidFill>
                  <a:srgbClr val="201F1E"/>
                </a:solidFill>
                <a:effectLst/>
                <a:latin typeface="Calibri" panose="020F0502020204030204" pitchFamily="34" charset="0"/>
              </a:rPr>
              <a:t>contratto a tempo indeterminato</a:t>
            </a:r>
          </a:p>
          <a:p>
            <a:pPr marL="285750" indent="-285750">
              <a:lnSpc>
                <a:spcPct val="107000"/>
              </a:lnSpc>
              <a:spcBef>
                <a:spcPts val="300"/>
              </a:spcBef>
              <a:spcAft>
                <a:spcPts val="300"/>
              </a:spcAft>
              <a:buFont typeface="Wingdings" panose="05000000000000000000" pitchFamily="2" charset="2"/>
              <a:buChar char="§"/>
            </a:pPr>
            <a:r>
              <a:rPr lang="it-IT" sz="1700" b="1" dirty="0">
                <a:solidFill>
                  <a:srgbClr val="201F1E"/>
                </a:solidFill>
                <a:latin typeface="Calibri" panose="020F0502020204030204" pitchFamily="34" charset="0"/>
                <a:ea typeface="Calibri" panose="020F0502020204030204" pitchFamily="34" charset="0"/>
                <a:cs typeface="Times New Roman" panose="02020603050405020304" pitchFamily="18" charset="0"/>
              </a:rPr>
              <a:t>Nel primo trimestre 2021 le sole posizioni dipendenti a crescere sono invece quelle a tempo determinato e in somministrazione </a:t>
            </a:r>
            <a:r>
              <a:rPr lang="it-IT" sz="1700" dirty="0">
                <a:solidFill>
                  <a:srgbClr val="201F1E"/>
                </a:solidFill>
                <a:latin typeface="Calibri" panose="020F0502020204030204" pitchFamily="34" charset="0"/>
                <a:ea typeface="Calibri" panose="020F0502020204030204" pitchFamily="34" charset="0"/>
                <a:cs typeface="Times New Roman" panose="02020603050405020304" pitchFamily="18" charset="0"/>
              </a:rPr>
              <a:t>(rispettivamente 6.470 e 2.192 unità in più)</a:t>
            </a:r>
            <a:endParaRPr lang="it-IT" sz="1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Segnaposto numero diapositiva 1">
            <a:extLst>
              <a:ext uri="{FF2B5EF4-FFF2-40B4-BE49-F238E27FC236}">
                <a16:creationId xmlns:a16="http://schemas.microsoft.com/office/drawing/2014/main" id="{13CEE0A8-481E-489D-B7E9-F26C8DE818EA}"/>
              </a:ext>
            </a:extLst>
          </p:cNvPr>
          <p:cNvSpPr>
            <a:spLocks noGrp="1"/>
          </p:cNvSpPr>
          <p:nvPr>
            <p:ph type="sldNum" sz="quarter" idx="12"/>
          </p:nvPr>
        </p:nvSpPr>
        <p:spPr>
          <a:xfrm>
            <a:off x="8953500" y="6222943"/>
            <a:ext cx="2844800" cy="365125"/>
          </a:xfrm>
        </p:spPr>
        <p:txBody>
          <a:bodyPr/>
          <a:lstStyle/>
          <a:p>
            <a:fld id="{05B08833-B407-3E4C-BDEA-955ACE8F1EA8}" type="slidenum">
              <a:rPr lang="en-US" smtClean="0"/>
              <a:pPr/>
              <a:t>10</a:t>
            </a:fld>
            <a:endParaRPr lang="en-US" dirty="0"/>
          </a:p>
        </p:txBody>
      </p:sp>
      <p:sp>
        <p:nvSpPr>
          <p:cNvPr id="2" name="Rettangolo 1">
            <a:extLst>
              <a:ext uri="{FF2B5EF4-FFF2-40B4-BE49-F238E27FC236}">
                <a16:creationId xmlns:a16="http://schemas.microsoft.com/office/drawing/2014/main" id="{C77F0054-9D3B-4D85-9DB8-1DE20A2A68EB}"/>
              </a:ext>
            </a:extLst>
          </p:cNvPr>
          <p:cNvSpPr/>
          <p:nvPr/>
        </p:nvSpPr>
        <p:spPr>
          <a:xfrm>
            <a:off x="8522440" y="5923740"/>
            <a:ext cx="3275860" cy="307777"/>
          </a:xfrm>
          <a:prstGeom prst="rect">
            <a:avLst/>
          </a:prstGeom>
        </p:spPr>
        <p:txBody>
          <a:bodyPr wrap="square">
            <a:spAutoFit/>
          </a:bodyPr>
          <a:lstStyle/>
          <a:p>
            <a:r>
              <a:rPr lang="it-IT" sz="1400" i="1" dirty="0"/>
              <a:t>Elaborazioni su dati SILER, marzo 2021</a:t>
            </a:r>
          </a:p>
        </p:txBody>
      </p:sp>
      <p:pic>
        <p:nvPicPr>
          <p:cNvPr id="4" name="Immagine 3">
            <a:extLst>
              <a:ext uri="{FF2B5EF4-FFF2-40B4-BE49-F238E27FC236}">
                <a16:creationId xmlns:a16="http://schemas.microsoft.com/office/drawing/2014/main" id="{25122304-A552-4498-AD95-F8FB883C022B}"/>
              </a:ext>
            </a:extLst>
          </p:cNvPr>
          <p:cNvPicPr>
            <a:picLocks noChangeAspect="1"/>
          </p:cNvPicPr>
          <p:nvPr/>
        </p:nvPicPr>
        <p:blipFill>
          <a:blip r:embed="rId2"/>
          <a:stretch>
            <a:fillRect/>
          </a:stretch>
        </p:blipFill>
        <p:spPr>
          <a:xfrm>
            <a:off x="511200" y="1224000"/>
            <a:ext cx="6424803" cy="3974897"/>
          </a:xfrm>
          <a:prstGeom prst="rect">
            <a:avLst/>
          </a:prstGeom>
        </p:spPr>
      </p:pic>
    </p:spTree>
    <p:extLst>
      <p:ext uri="{BB962C8B-B14F-4D97-AF65-F5344CB8AC3E}">
        <p14:creationId xmlns:p14="http://schemas.microsoft.com/office/powerpoint/2010/main" val="1050852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11</a:t>
            </a:fld>
            <a:endParaRPr lang="en-US" dirty="0"/>
          </a:p>
        </p:txBody>
      </p:sp>
      <p:sp>
        <p:nvSpPr>
          <p:cNvPr id="3" name="CasellaDiTesto 2"/>
          <p:cNvSpPr txBox="1"/>
          <p:nvPr/>
        </p:nvSpPr>
        <p:spPr>
          <a:xfrm>
            <a:off x="522000" y="-72000"/>
            <a:ext cx="9121215" cy="1077218"/>
          </a:xfrm>
          <a:prstGeom prst="rect">
            <a:avLst/>
          </a:prstGeom>
          <a:noFill/>
        </p:spPr>
        <p:txBody>
          <a:bodyPr wrap="none" rtlCol="0">
            <a:spAutoFit/>
          </a:bodyPr>
          <a:lstStyle/>
          <a:p>
            <a:r>
              <a:rPr lang="it-IT" sz="3200" b="1" dirty="0"/>
              <a:t>La dinamica congiunturale delle posizioni dipendenti</a:t>
            </a:r>
            <a:br>
              <a:rPr lang="it-IT" sz="3200" b="1" dirty="0"/>
            </a:br>
            <a:r>
              <a:rPr lang="it-IT" sz="3200" b="1" dirty="0"/>
              <a:t>per tipologia contrattuale (numeri indici)</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718036" y="1080000"/>
            <a:ext cx="7273439" cy="646331"/>
          </a:xfrm>
          <a:prstGeom prst="rect">
            <a:avLst/>
          </a:prstGeom>
        </p:spPr>
        <p:txBody>
          <a:bodyPr wrap="square">
            <a:spAutoFit/>
          </a:bodyPr>
          <a:lstStyle/>
          <a:p>
            <a:pPr algn="ctr"/>
            <a:r>
              <a:rPr lang="it-IT" i="1" dirty="0"/>
              <a:t>Posizioni dipendenti in Emilia-Romagna </a:t>
            </a:r>
            <a:r>
              <a:rPr lang="it-IT" baseline="30000" dirty="0"/>
              <a:t>(a) </a:t>
            </a:r>
            <a:r>
              <a:rPr lang="it-IT" i="1" dirty="0"/>
              <a:t>per tipologia contrattuale</a:t>
            </a:r>
            <a:br>
              <a:rPr lang="it-IT" i="1" dirty="0"/>
            </a:br>
            <a:r>
              <a:rPr lang="it-IT" i="1" dirty="0"/>
              <a:t>(dati destagionalizzati, numeri indici base 31 dicembre 2007 = 0)</a:t>
            </a:r>
          </a:p>
        </p:txBody>
      </p:sp>
      <p:sp>
        <p:nvSpPr>
          <p:cNvPr id="5" name="Rettangolo 4"/>
          <p:cNvSpPr/>
          <p:nvPr/>
        </p:nvSpPr>
        <p:spPr>
          <a:xfrm>
            <a:off x="8371643" y="1116968"/>
            <a:ext cx="3426657" cy="4308295"/>
          </a:xfrm>
          <a:prstGeom prst="rect">
            <a:avLst/>
          </a:prstGeom>
        </p:spPr>
        <p:txBody>
          <a:bodyPr wrap="square">
            <a:spAutoFit/>
          </a:bodyPr>
          <a:lstStyle/>
          <a:p>
            <a:pPr>
              <a:lnSpc>
                <a:spcPct val="107000"/>
              </a:lnSpc>
              <a:spcBef>
                <a:spcPts val="300"/>
              </a:spcBef>
              <a:spcAft>
                <a:spcPts val="300"/>
              </a:spcAft>
            </a:pPr>
            <a:r>
              <a:rPr lang="it-IT" sz="1400" b="1" dirty="0">
                <a:latin typeface="Calibri" panose="020F0502020204030204" pitchFamily="34" charset="0"/>
                <a:ea typeface="Calibri" panose="020F0502020204030204" pitchFamily="34" charset="0"/>
                <a:cs typeface="Times New Roman" panose="02020603050405020304" pitchFamily="18" charset="0"/>
              </a:rPr>
              <a:t>Nota</a:t>
            </a:r>
          </a:p>
          <a:p>
            <a:pPr>
              <a:lnSpc>
                <a:spcPct val="107000"/>
              </a:lnSpc>
              <a:spcBef>
                <a:spcPts val="300"/>
              </a:spcBef>
              <a:spcAft>
                <a:spcPts val="300"/>
              </a:spcAft>
            </a:pPr>
            <a:r>
              <a:rPr lang="it-IT" sz="1400" dirty="0">
                <a:latin typeface="Calibri" panose="020F0502020204030204" pitchFamily="34" charset="0"/>
                <a:ea typeface="Calibri" panose="020F0502020204030204" pitchFamily="34" charset="0"/>
                <a:cs typeface="Times New Roman" panose="02020603050405020304" pitchFamily="18" charset="0"/>
              </a:rPr>
              <a:t>Il sistema delle Comunicazioni obbligatorie (CO) produce dati sui flussi delle attivazioni, trasformazioni e cessazioni dei rapporti di lavoro dipendente ma non produce dati sui livelli delle posizioni lavorative, che sono dati di stock; dalla relazione tra stock e flussi è però possibile derivare indicazioni sulle variazioni (implicite) delle posizioni: per ogni serie storica, partendo da un numero iniziale di posizioni pari a 0, assunto come base di una serie di «numeri indici» riferita ad un determinato giorno (il 31 dicembre 2007 nel presente caso), si può ricostruire, tramite i </a:t>
            </a:r>
            <a:r>
              <a:rPr lang="it-IT" sz="1400" b="1" dirty="0">
                <a:latin typeface="Calibri" panose="020F0502020204030204" pitchFamily="34" charset="0"/>
                <a:ea typeface="Calibri" panose="020F0502020204030204" pitchFamily="34" charset="0"/>
                <a:cs typeface="Times New Roman" panose="02020603050405020304" pitchFamily="18" charset="0"/>
              </a:rPr>
              <a:t>saldi attivazioni-cessazioni ± trasformazioni cumulati</a:t>
            </a:r>
            <a:r>
              <a:rPr lang="it-IT" sz="1400" dirty="0">
                <a:latin typeface="Calibri" panose="020F0502020204030204" pitchFamily="34" charset="0"/>
                <a:ea typeface="Calibri" panose="020F0502020204030204" pitchFamily="34" charset="0"/>
                <a:cs typeface="Times New Roman" panose="02020603050405020304" pitchFamily="18" charset="0"/>
              </a:rPr>
              <a:t>, l’andamento indicativo delle serie storiche delle posizioni dipendenti, come </a:t>
            </a:r>
            <a:r>
              <a:rPr lang="it-IT" sz="1400" b="1" dirty="0">
                <a:latin typeface="Calibri" panose="020F0502020204030204" pitchFamily="34" charset="0"/>
                <a:ea typeface="Calibri" panose="020F0502020204030204" pitchFamily="34" charset="0"/>
                <a:cs typeface="Times New Roman" panose="02020603050405020304" pitchFamily="18" charset="0"/>
              </a:rPr>
              <a:t>numeri indici a base fissa di «pseudo-stock»</a:t>
            </a:r>
          </a:p>
        </p:txBody>
      </p:sp>
      <p:sp>
        <p:nvSpPr>
          <p:cNvPr id="12" name="CasellaDiTesto 11">
            <a:extLst>
              <a:ext uri="{FF2B5EF4-FFF2-40B4-BE49-F238E27FC236}">
                <a16:creationId xmlns:a16="http://schemas.microsoft.com/office/drawing/2014/main" id="{5D6EA36F-6482-4614-9C3A-E23C7CB24155}"/>
              </a:ext>
            </a:extLst>
          </p:cNvPr>
          <p:cNvSpPr txBox="1"/>
          <p:nvPr/>
        </p:nvSpPr>
        <p:spPr>
          <a:xfrm>
            <a:off x="3047260" y="3246553"/>
            <a:ext cx="6094520" cy="369332"/>
          </a:xfrm>
          <a:prstGeom prst="rect">
            <a:avLst/>
          </a:prstGeom>
          <a:noFill/>
        </p:spPr>
        <p:txBody>
          <a:bodyPr wrap="square">
            <a:spAutoFit/>
          </a:bodyPr>
          <a:lstStyle/>
          <a:p>
            <a:endParaRPr lang="it-IT" dirty="0"/>
          </a:p>
        </p:txBody>
      </p:sp>
      <p:sp>
        <p:nvSpPr>
          <p:cNvPr id="18" name="CasellaDiTesto 17">
            <a:extLst>
              <a:ext uri="{FF2B5EF4-FFF2-40B4-BE49-F238E27FC236}">
                <a16:creationId xmlns:a16="http://schemas.microsoft.com/office/drawing/2014/main" id="{A5D05902-558E-4A55-83FE-51497C8359EB}"/>
              </a:ext>
            </a:extLst>
          </p:cNvPr>
          <p:cNvSpPr txBox="1"/>
          <p:nvPr/>
        </p:nvSpPr>
        <p:spPr>
          <a:xfrm>
            <a:off x="520700" y="5623355"/>
            <a:ext cx="6496236" cy="261610"/>
          </a:xfrm>
          <a:prstGeom prst="rect">
            <a:avLst/>
          </a:prstGeom>
          <a:noFill/>
        </p:spPr>
        <p:txBody>
          <a:bodyPr wrap="square">
            <a:spAutoFit/>
          </a:bodyPr>
          <a:lstStyle/>
          <a:p>
            <a:r>
              <a:rPr lang="it-IT" sz="1100" dirty="0"/>
              <a:t>(a) escluse le attività svolte da famiglie e convivenze (lavoro domestico) ed escluso il lavoro intermittente</a:t>
            </a:r>
          </a:p>
        </p:txBody>
      </p:sp>
      <p:sp>
        <p:nvSpPr>
          <p:cNvPr id="4" name="Rettangolo 3">
            <a:extLst>
              <a:ext uri="{FF2B5EF4-FFF2-40B4-BE49-F238E27FC236}">
                <a16:creationId xmlns:a16="http://schemas.microsoft.com/office/drawing/2014/main" id="{4B8FAA39-2299-40BB-BDE7-EF38F452F215}"/>
              </a:ext>
            </a:extLst>
          </p:cNvPr>
          <p:cNvSpPr/>
          <p:nvPr/>
        </p:nvSpPr>
        <p:spPr>
          <a:xfrm>
            <a:off x="8522440" y="5923740"/>
            <a:ext cx="3275860" cy="307777"/>
          </a:xfrm>
          <a:prstGeom prst="rect">
            <a:avLst/>
          </a:prstGeom>
        </p:spPr>
        <p:txBody>
          <a:bodyPr wrap="square">
            <a:spAutoFit/>
          </a:bodyPr>
          <a:lstStyle/>
          <a:p>
            <a:r>
              <a:rPr lang="it-IT" sz="1400" i="1" dirty="0"/>
              <a:t>Elaborazioni su dati SILER, marzo 2021</a:t>
            </a:r>
          </a:p>
        </p:txBody>
      </p:sp>
      <p:pic>
        <p:nvPicPr>
          <p:cNvPr id="8" name="Immagine 7">
            <a:extLst>
              <a:ext uri="{FF2B5EF4-FFF2-40B4-BE49-F238E27FC236}">
                <a16:creationId xmlns:a16="http://schemas.microsoft.com/office/drawing/2014/main" id="{8051FDD1-39A7-444B-B58A-7C27B794D623}"/>
              </a:ext>
            </a:extLst>
          </p:cNvPr>
          <p:cNvPicPr>
            <a:picLocks noChangeAspect="1"/>
          </p:cNvPicPr>
          <p:nvPr/>
        </p:nvPicPr>
        <p:blipFill>
          <a:blip r:embed="rId2"/>
          <a:stretch>
            <a:fillRect/>
          </a:stretch>
        </p:blipFill>
        <p:spPr>
          <a:xfrm>
            <a:off x="511200" y="1735200"/>
            <a:ext cx="7560564" cy="3910584"/>
          </a:xfrm>
          <a:prstGeom prst="rect">
            <a:avLst/>
          </a:prstGeom>
        </p:spPr>
      </p:pic>
    </p:spTree>
    <p:extLst>
      <p:ext uri="{BB962C8B-B14F-4D97-AF65-F5344CB8AC3E}">
        <p14:creationId xmlns:p14="http://schemas.microsoft.com/office/powerpoint/2010/main" val="3733490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22000" y="-72000"/>
            <a:ext cx="9366988" cy="1077218"/>
          </a:xfrm>
          <a:prstGeom prst="rect">
            <a:avLst/>
          </a:prstGeom>
          <a:noFill/>
        </p:spPr>
        <p:txBody>
          <a:bodyPr wrap="none" rtlCol="0">
            <a:spAutoFit/>
          </a:bodyPr>
          <a:lstStyle/>
          <a:p>
            <a:r>
              <a:rPr lang="it-IT" sz="3200" b="1" dirty="0"/>
              <a:t>La dinamica congiunturale delle posizioni dipendenti</a:t>
            </a:r>
            <a:br>
              <a:rPr lang="it-IT" sz="3200" b="1" dirty="0"/>
            </a:br>
            <a:r>
              <a:rPr lang="it-IT" sz="3200" b="1" dirty="0"/>
              <a:t>per attività economica (gennaio-marzo 2021)</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5" name="Rettangolo 4"/>
          <p:cNvSpPr/>
          <p:nvPr/>
        </p:nvSpPr>
        <p:spPr>
          <a:xfrm>
            <a:off x="7332955" y="1116968"/>
            <a:ext cx="4465345" cy="4636077"/>
          </a:xfrm>
          <a:prstGeom prst="rect">
            <a:avLst/>
          </a:prstGeom>
        </p:spPr>
        <p:txBody>
          <a:bodyPr wrap="square">
            <a:spAutoFit/>
          </a:bodyPr>
          <a:lstStyle/>
          <a:p>
            <a:pPr marL="285750" indent="-285750">
              <a:lnSpc>
                <a:spcPct val="107000"/>
              </a:lnSpc>
              <a:spcBef>
                <a:spcPts val="300"/>
              </a:spcBef>
              <a:spcAft>
                <a:spcPts val="300"/>
              </a:spcAft>
              <a:buFont typeface="Wingdings" panose="05000000000000000000" pitchFamily="2" charset="2"/>
              <a:buChar char="§"/>
            </a:pPr>
            <a:r>
              <a:rPr lang="it-IT" sz="1700" b="1" dirty="0">
                <a:latin typeface="Calibri" panose="020F0502020204030204" pitchFamily="34" charset="0"/>
                <a:ea typeface="Calibri" panose="020F0502020204030204" pitchFamily="34" charset="0"/>
                <a:cs typeface="Times New Roman" panose="02020603050405020304" pitchFamily="18" charset="0"/>
              </a:rPr>
              <a:t>Nei primi tre mesi del 2021 si è registrato un saldo tra attivazioni e cessazioni positivo per 7.891 unità: tale ripresa delle posizioni dipendenti si è concentrata nell’industria in senso stretto e nelle altre attività dei servizi </a:t>
            </a:r>
            <a:r>
              <a:rPr lang="it-IT" sz="1700" dirty="0">
                <a:latin typeface="Calibri" panose="020F0502020204030204" pitchFamily="34" charset="0"/>
                <a:ea typeface="Calibri" panose="020F0502020204030204" pitchFamily="34" charset="0"/>
                <a:cs typeface="Times New Roman" panose="02020603050405020304" pitchFamily="18" charset="0"/>
              </a:rPr>
              <a:t>(rispettivamente 3.060 e 6.392 unità in più) </a:t>
            </a:r>
            <a:r>
              <a:rPr lang="it-IT" sz="1700" b="1" dirty="0">
                <a:latin typeface="Calibri" panose="020F0502020204030204" pitchFamily="34" charset="0"/>
                <a:ea typeface="Calibri" panose="020F0502020204030204" pitchFamily="34" charset="0"/>
                <a:cs typeface="Times New Roman" panose="02020603050405020304" pitchFamily="18" charset="0"/>
              </a:rPr>
              <a:t>ma nel settore commercio, alberghi e ristoranti le posizioni dipendenti sono nuovamente diminuite </a:t>
            </a:r>
            <a:r>
              <a:rPr lang="it-IT" sz="1700" dirty="0">
                <a:latin typeface="Calibri" panose="020F0502020204030204" pitchFamily="34" charset="0"/>
                <a:ea typeface="Calibri" panose="020F0502020204030204" pitchFamily="34" charset="0"/>
                <a:cs typeface="Times New Roman" panose="02020603050405020304" pitchFamily="18" charset="0"/>
              </a:rPr>
              <a:t>(-3.429 unità); modestamente positivo è stato invece il contributo di costruzioni e agricoltura</a:t>
            </a:r>
          </a:p>
          <a:p>
            <a:pPr marL="285750" indent="-285750">
              <a:lnSpc>
                <a:spcPct val="107000"/>
              </a:lnSpc>
              <a:spcBef>
                <a:spcPts val="300"/>
              </a:spcBef>
              <a:spcAft>
                <a:spcPts val="300"/>
              </a:spcAft>
              <a:buFont typeface="Wingdings" panose="05000000000000000000" pitchFamily="2" charset="2"/>
              <a:buChar char="§"/>
            </a:pPr>
            <a:r>
              <a:rPr lang="it-IT" sz="1700" b="1" dirty="0">
                <a:latin typeface="Calibri" panose="020F0502020204030204" pitchFamily="34" charset="0"/>
                <a:ea typeface="Calibri" panose="020F0502020204030204" pitchFamily="34" charset="0"/>
                <a:cs typeface="Times New Roman" panose="02020603050405020304" pitchFamily="18" charset="0"/>
              </a:rPr>
              <a:t>Il bilancio relativo all’anno 2020 benché positivo per 10.246 unità, evidenzia la forte perdita di posizioni nel settore commercio, alberghi e ristoranti </a:t>
            </a:r>
            <a:r>
              <a:rPr lang="it-IT" sz="1700" dirty="0">
                <a:latin typeface="Calibri" panose="020F0502020204030204" pitchFamily="34" charset="0"/>
                <a:ea typeface="Calibri" panose="020F0502020204030204" pitchFamily="34" charset="0"/>
                <a:cs typeface="Times New Roman" panose="02020603050405020304" pitchFamily="18" charset="0"/>
              </a:rPr>
              <a:t>(-10.518 unità) </a:t>
            </a:r>
            <a:r>
              <a:rPr lang="it-IT" sz="1700" b="1" dirty="0">
                <a:latin typeface="Calibri" panose="020F0502020204030204" pitchFamily="34" charset="0"/>
                <a:ea typeface="Calibri" panose="020F0502020204030204" pitchFamily="34" charset="0"/>
                <a:cs typeface="Times New Roman" panose="02020603050405020304" pitchFamily="18" charset="0"/>
              </a:rPr>
              <a:t>e la stasi della domanda nell’industria manifatturiera</a:t>
            </a:r>
          </a:p>
        </p:txBody>
      </p:sp>
      <p:sp>
        <p:nvSpPr>
          <p:cNvPr id="7" name="Segnaposto numero diapositiva 1">
            <a:extLst>
              <a:ext uri="{FF2B5EF4-FFF2-40B4-BE49-F238E27FC236}">
                <a16:creationId xmlns:a16="http://schemas.microsoft.com/office/drawing/2014/main" id="{13CEE0A8-481E-489D-B7E9-F26C8DE818EA}"/>
              </a:ext>
            </a:extLst>
          </p:cNvPr>
          <p:cNvSpPr>
            <a:spLocks noGrp="1"/>
          </p:cNvSpPr>
          <p:nvPr>
            <p:ph type="sldNum" sz="quarter" idx="12"/>
          </p:nvPr>
        </p:nvSpPr>
        <p:spPr>
          <a:xfrm>
            <a:off x="8953500" y="6222943"/>
            <a:ext cx="2844800" cy="365125"/>
          </a:xfrm>
        </p:spPr>
        <p:txBody>
          <a:bodyPr/>
          <a:lstStyle/>
          <a:p>
            <a:fld id="{05B08833-B407-3E4C-BDEA-955ACE8F1EA8}" type="slidenum">
              <a:rPr lang="en-US" smtClean="0"/>
              <a:pPr/>
              <a:t>12</a:t>
            </a:fld>
            <a:endParaRPr lang="en-US" dirty="0"/>
          </a:p>
        </p:txBody>
      </p:sp>
      <p:sp>
        <p:nvSpPr>
          <p:cNvPr id="4" name="Rettangolo 3">
            <a:extLst>
              <a:ext uri="{FF2B5EF4-FFF2-40B4-BE49-F238E27FC236}">
                <a16:creationId xmlns:a16="http://schemas.microsoft.com/office/drawing/2014/main" id="{4172F846-9A93-4828-9099-6BB1E8F947F4}"/>
              </a:ext>
            </a:extLst>
          </p:cNvPr>
          <p:cNvSpPr/>
          <p:nvPr/>
        </p:nvSpPr>
        <p:spPr>
          <a:xfrm>
            <a:off x="8522440" y="5923740"/>
            <a:ext cx="3275860" cy="307777"/>
          </a:xfrm>
          <a:prstGeom prst="rect">
            <a:avLst/>
          </a:prstGeom>
        </p:spPr>
        <p:txBody>
          <a:bodyPr wrap="square">
            <a:spAutoFit/>
          </a:bodyPr>
          <a:lstStyle/>
          <a:p>
            <a:r>
              <a:rPr lang="it-IT" sz="1400" i="1" dirty="0"/>
              <a:t>Elaborazioni su dati SILER, marzo 2021</a:t>
            </a:r>
          </a:p>
        </p:txBody>
      </p:sp>
      <p:pic>
        <p:nvPicPr>
          <p:cNvPr id="6" name="Immagine 5">
            <a:extLst>
              <a:ext uri="{FF2B5EF4-FFF2-40B4-BE49-F238E27FC236}">
                <a16:creationId xmlns:a16="http://schemas.microsoft.com/office/drawing/2014/main" id="{64224CEA-5DA6-4B69-87C6-4481A684A48C}"/>
              </a:ext>
            </a:extLst>
          </p:cNvPr>
          <p:cNvPicPr>
            <a:picLocks noChangeAspect="1"/>
          </p:cNvPicPr>
          <p:nvPr/>
        </p:nvPicPr>
        <p:blipFill>
          <a:blip r:embed="rId2"/>
          <a:stretch>
            <a:fillRect/>
          </a:stretch>
        </p:blipFill>
        <p:spPr>
          <a:xfrm>
            <a:off x="511200" y="1224000"/>
            <a:ext cx="6424803" cy="3320415"/>
          </a:xfrm>
          <a:prstGeom prst="rect">
            <a:avLst/>
          </a:prstGeom>
        </p:spPr>
      </p:pic>
    </p:spTree>
    <p:extLst>
      <p:ext uri="{BB962C8B-B14F-4D97-AF65-F5344CB8AC3E}">
        <p14:creationId xmlns:p14="http://schemas.microsoft.com/office/powerpoint/2010/main" val="4266436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13</a:t>
            </a:fld>
            <a:endParaRPr lang="en-US" dirty="0"/>
          </a:p>
        </p:txBody>
      </p:sp>
      <p:sp>
        <p:nvSpPr>
          <p:cNvPr id="3" name="CasellaDiTesto 2"/>
          <p:cNvSpPr txBox="1"/>
          <p:nvPr/>
        </p:nvSpPr>
        <p:spPr>
          <a:xfrm>
            <a:off x="522000" y="-72000"/>
            <a:ext cx="9121215" cy="1077218"/>
          </a:xfrm>
          <a:prstGeom prst="rect">
            <a:avLst/>
          </a:prstGeom>
          <a:noFill/>
        </p:spPr>
        <p:txBody>
          <a:bodyPr wrap="none" rtlCol="0">
            <a:spAutoFit/>
          </a:bodyPr>
          <a:lstStyle/>
          <a:p>
            <a:r>
              <a:rPr lang="it-IT" sz="3200" b="1" dirty="0"/>
              <a:t>La dinamica congiunturale delle posizioni dipendenti</a:t>
            </a:r>
            <a:br>
              <a:rPr lang="it-IT" sz="3200" b="1" dirty="0"/>
            </a:br>
            <a:r>
              <a:rPr lang="it-IT" sz="3200" b="1" dirty="0"/>
              <a:t>per attività economica (numeri indici)</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718036" y="1080000"/>
            <a:ext cx="7273439" cy="646331"/>
          </a:xfrm>
          <a:prstGeom prst="rect">
            <a:avLst/>
          </a:prstGeom>
        </p:spPr>
        <p:txBody>
          <a:bodyPr wrap="square">
            <a:spAutoFit/>
          </a:bodyPr>
          <a:lstStyle/>
          <a:p>
            <a:pPr algn="ctr"/>
            <a:r>
              <a:rPr lang="it-IT" i="1" dirty="0"/>
              <a:t>Posizioni dipendenti in Emilia-Romagna </a:t>
            </a:r>
            <a:r>
              <a:rPr lang="it-IT" baseline="30000" dirty="0"/>
              <a:t>(a) </a:t>
            </a:r>
            <a:r>
              <a:rPr lang="it-IT" i="1" dirty="0"/>
              <a:t>nelle attività extra-agricole</a:t>
            </a:r>
            <a:br>
              <a:rPr lang="it-IT" i="1" dirty="0"/>
            </a:br>
            <a:r>
              <a:rPr lang="it-IT" i="1" dirty="0"/>
              <a:t>(dati destagionalizzati, numeri indici base 31 dicembre 2007 = 0)</a:t>
            </a:r>
          </a:p>
        </p:txBody>
      </p:sp>
      <p:sp>
        <p:nvSpPr>
          <p:cNvPr id="5" name="Rettangolo 4"/>
          <p:cNvSpPr/>
          <p:nvPr/>
        </p:nvSpPr>
        <p:spPr>
          <a:xfrm>
            <a:off x="8371643" y="1116968"/>
            <a:ext cx="3426657" cy="4308295"/>
          </a:xfrm>
          <a:prstGeom prst="rect">
            <a:avLst/>
          </a:prstGeom>
        </p:spPr>
        <p:txBody>
          <a:bodyPr wrap="square">
            <a:spAutoFit/>
          </a:bodyPr>
          <a:lstStyle/>
          <a:p>
            <a:pPr>
              <a:lnSpc>
                <a:spcPct val="107000"/>
              </a:lnSpc>
              <a:spcBef>
                <a:spcPts val="300"/>
              </a:spcBef>
              <a:spcAft>
                <a:spcPts val="300"/>
              </a:spcAft>
            </a:pPr>
            <a:r>
              <a:rPr lang="it-IT" sz="1400" b="1" dirty="0">
                <a:latin typeface="Calibri" panose="020F0502020204030204" pitchFamily="34" charset="0"/>
                <a:ea typeface="Calibri" panose="020F0502020204030204" pitchFamily="34" charset="0"/>
                <a:cs typeface="Times New Roman" panose="02020603050405020304" pitchFamily="18" charset="0"/>
              </a:rPr>
              <a:t>Nota</a:t>
            </a:r>
          </a:p>
          <a:p>
            <a:pPr>
              <a:lnSpc>
                <a:spcPct val="107000"/>
              </a:lnSpc>
              <a:spcBef>
                <a:spcPts val="300"/>
              </a:spcBef>
              <a:spcAft>
                <a:spcPts val="300"/>
              </a:spcAft>
            </a:pPr>
            <a:r>
              <a:rPr lang="it-IT" sz="1400" dirty="0">
                <a:latin typeface="Calibri" panose="020F0502020204030204" pitchFamily="34" charset="0"/>
                <a:ea typeface="Calibri" panose="020F0502020204030204" pitchFamily="34" charset="0"/>
                <a:cs typeface="Times New Roman" panose="02020603050405020304" pitchFamily="18" charset="0"/>
              </a:rPr>
              <a:t>Il sistema delle Comunicazioni obbligatorie (CO) produce dati sui flussi delle attivazioni, trasformazioni e cessazioni dei rapporti di lavoro dipendente ma non produce dati sui livelli delle posizioni lavorative, che sono dati di stock; dalla relazione tra stock e flussi è però possibile derivare indicazioni sulle variazioni (implicite) delle posizioni: per ogni serie storica, partendo da un numero iniziale di posizioni pari a 0, assunto come base di una serie di «numeri indici» riferita ad un determinato giorno (il 31 dicembre 2007 nel presente caso), si può ricostruire, tramite i </a:t>
            </a:r>
            <a:r>
              <a:rPr lang="it-IT" sz="1400" b="1" dirty="0">
                <a:latin typeface="Calibri" panose="020F0502020204030204" pitchFamily="34" charset="0"/>
                <a:ea typeface="Calibri" panose="020F0502020204030204" pitchFamily="34" charset="0"/>
                <a:cs typeface="Times New Roman" panose="02020603050405020304" pitchFamily="18" charset="0"/>
              </a:rPr>
              <a:t>saldi attivazioni-cessazioni cumulati,</a:t>
            </a:r>
            <a:r>
              <a:rPr lang="it-IT" sz="1400" dirty="0">
                <a:latin typeface="Calibri" panose="020F0502020204030204" pitchFamily="34" charset="0"/>
                <a:ea typeface="Calibri" panose="020F0502020204030204" pitchFamily="34" charset="0"/>
                <a:cs typeface="Times New Roman" panose="02020603050405020304" pitchFamily="18" charset="0"/>
              </a:rPr>
              <a:t> l’andamento indicativo delle serie storiche delle posizioni dipendenti, come </a:t>
            </a:r>
            <a:r>
              <a:rPr lang="it-IT" sz="1400" b="1" dirty="0">
                <a:latin typeface="Calibri" panose="020F0502020204030204" pitchFamily="34" charset="0"/>
                <a:ea typeface="Calibri" panose="020F0502020204030204" pitchFamily="34" charset="0"/>
                <a:cs typeface="Times New Roman" panose="02020603050405020304" pitchFamily="18" charset="0"/>
              </a:rPr>
              <a:t>numeri indici a base fissa di «pseudo-stock»</a:t>
            </a:r>
          </a:p>
        </p:txBody>
      </p:sp>
      <p:sp>
        <p:nvSpPr>
          <p:cNvPr id="12" name="CasellaDiTesto 11">
            <a:extLst>
              <a:ext uri="{FF2B5EF4-FFF2-40B4-BE49-F238E27FC236}">
                <a16:creationId xmlns:a16="http://schemas.microsoft.com/office/drawing/2014/main" id="{5D6EA36F-6482-4614-9C3A-E23C7CB24155}"/>
              </a:ext>
            </a:extLst>
          </p:cNvPr>
          <p:cNvSpPr txBox="1"/>
          <p:nvPr/>
        </p:nvSpPr>
        <p:spPr>
          <a:xfrm>
            <a:off x="3047260" y="3246553"/>
            <a:ext cx="6094520" cy="369332"/>
          </a:xfrm>
          <a:prstGeom prst="rect">
            <a:avLst/>
          </a:prstGeom>
          <a:noFill/>
        </p:spPr>
        <p:txBody>
          <a:bodyPr wrap="square">
            <a:spAutoFit/>
          </a:bodyPr>
          <a:lstStyle/>
          <a:p>
            <a:endParaRPr lang="it-IT" dirty="0"/>
          </a:p>
        </p:txBody>
      </p:sp>
      <p:sp>
        <p:nvSpPr>
          <p:cNvPr id="18" name="CasellaDiTesto 17">
            <a:extLst>
              <a:ext uri="{FF2B5EF4-FFF2-40B4-BE49-F238E27FC236}">
                <a16:creationId xmlns:a16="http://schemas.microsoft.com/office/drawing/2014/main" id="{A5D05902-558E-4A55-83FE-51497C8359EB}"/>
              </a:ext>
            </a:extLst>
          </p:cNvPr>
          <p:cNvSpPr txBox="1"/>
          <p:nvPr/>
        </p:nvSpPr>
        <p:spPr>
          <a:xfrm>
            <a:off x="520700" y="5623355"/>
            <a:ext cx="6496236" cy="261610"/>
          </a:xfrm>
          <a:prstGeom prst="rect">
            <a:avLst/>
          </a:prstGeom>
          <a:noFill/>
        </p:spPr>
        <p:txBody>
          <a:bodyPr wrap="square">
            <a:spAutoFit/>
          </a:bodyPr>
          <a:lstStyle/>
          <a:p>
            <a:r>
              <a:rPr lang="it-IT" sz="1100" dirty="0"/>
              <a:t>(a) escluse le attività svolte da famiglie e convivenze (lavoro domestico) ed escluso il lavoro intermittente</a:t>
            </a:r>
          </a:p>
        </p:txBody>
      </p:sp>
      <p:sp>
        <p:nvSpPr>
          <p:cNvPr id="7" name="Rettangolo 6">
            <a:extLst>
              <a:ext uri="{FF2B5EF4-FFF2-40B4-BE49-F238E27FC236}">
                <a16:creationId xmlns:a16="http://schemas.microsoft.com/office/drawing/2014/main" id="{EC63F9A8-1ED4-4808-90F5-62F04AA9E23B}"/>
              </a:ext>
            </a:extLst>
          </p:cNvPr>
          <p:cNvSpPr/>
          <p:nvPr/>
        </p:nvSpPr>
        <p:spPr>
          <a:xfrm>
            <a:off x="8522440" y="5923740"/>
            <a:ext cx="3275860" cy="307777"/>
          </a:xfrm>
          <a:prstGeom prst="rect">
            <a:avLst/>
          </a:prstGeom>
        </p:spPr>
        <p:txBody>
          <a:bodyPr wrap="square">
            <a:spAutoFit/>
          </a:bodyPr>
          <a:lstStyle/>
          <a:p>
            <a:r>
              <a:rPr lang="it-IT" sz="1400" i="1" dirty="0"/>
              <a:t>Elaborazioni su dati SILER, marzo 2021</a:t>
            </a:r>
          </a:p>
        </p:txBody>
      </p:sp>
      <p:pic>
        <p:nvPicPr>
          <p:cNvPr id="4" name="Immagine 3">
            <a:extLst>
              <a:ext uri="{FF2B5EF4-FFF2-40B4-BE49-F238E27FC236}">
                <a16:creationId xmlns:a16="http://schemas.microsoft.com/office/drawing/2014/main" id="{5FDCBCBD-DF52-43A7-A61A-B904F84BAC35}"/>
              </a:ext>
            </a:extLst>
          </p:cNvPr>
          <p:cNvPicPr>
            <a:picLocks noChangeAspect="1"/>
          </p:cNvPicPr>
          <p:nvPr/>
        </p:nvPicPr>
        <p:blipFill>
          <a:blip r:embed="rId2"/>
          <a:stretch>
            <a:fillRect/>
          </a:stretch>
        </p:blipFill>
        <p:spPr>
          <a:xfrm>
            <a:off x="511200" y="1735200"/>
            <a:ext cx="7560564" cy="3910584"/>
          </a:xfrm>
          <a:prstGeom prst="rect">
            <a:avLst/>
          </a:prstGeom>
        </p:spPr>
      </p:pic>
    </p:spTree>
    <p:extLst>
      <p:ext uri="{BB962C8B-B14F-4D97-AF65-F5344CB8AC3E}">
        <p14:creationId xmlns:p14="http://schemas.microsoft.com/office/powerpoint/2010/main" val="4111431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14</a:t>
            </a:fld>
            <a:endParaRPr lang="en-US" dirty="0"/>
          </a:p>
        </p:txBody>
      </p:sp>
      <p:sp>
        <p:nvSpPr>
          <p:cNvPr id="3" name="CasellaDiTesto 2"/>
          <p:cNvSpPr txBox="1"/>
          <p:nvPr/>
        </p:nvSpPr>
        <p:spPr>
          <a:xfrm>
            <a:off x="522000" y="-72000"/>
            <a:ext cx="11339514" cy="1077218"/>
          </a:xfrm>
          <a:prstGeom prst="rect">
            <a:avLst/>
          </a:prstGeom>
          <a:noFill/>
        </p:spPr>
        <p:txBody>
          <a:bodyPr wrap="none" rtlCol="0">
            <a:spAutoFit/>
          </a:bodyPr>
          <a:lstStyle/>
          <a:p>
            <a:r>
              <a:rPr lang="it-IT" sz="3200" b="1" dirty="0"/>
              <a:t>Il grado di riattivazione delle assunzioni sui livelli «</a:t>
            </a:r>
            <a:r>
              <a:rPr lang="it-IT" sz="3200" b="1" dirty="0" err="1"/>
              <a:t>pre</a:t>
            </a:r>
            <a:r>
              <a:rPr lang="it-IT" sz="3200" b="1" dirty="0"/>
              <a:t>-lockdown»</a:t>
            </a:r>
            <a:br>
              <a:rPr lang="it-IT" sz="3200" b="1" dirty="0"/>
            </a:br>
            <a:r>
              <a:rPr lang="it-IT" sz="3200" b="1" dirty="0"/>
              <a:t>nei servizi continua ad essere problematico dal dicembre 2020</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752332" y="1080000"/>
            <a:ext cx="7096430" cy="646331"/>
          </a:xfrm>
          <a:prstGeom prst="rect">
            <a:avLst/>
          </a:prstGeom>
        </p:spPr>
        <p:txBody>
          <a:bodyPr wrap="none">
            <a:spAutoFit/>
          </a:bodyPr>
          <a:lstStyle/>
          <a:p>
            <a:pPr algn="ctr"/>
            <a:r>
              <a:rPr lang="it-IT" i="1" dirty="0"/>
              <a:t>Attivazioni dei rapporti di lavoro dipendente nell’industria </a:t>
            </a:r>
            <a:r>
              <a:rPr lang="it-IT" baseline="30000" dirty="0"/>
              <a:t>(a) </a:t>
            </a:r>
            <a:r>
              <a:rPr lang="it-IT" i="1" dirty="0"/>
              <a:t>e nei servizi</a:t>
            </a:r>
            <a:r>
              <a:rPr lang="it-IT" i="1" baseline="30000" dirty="0"/>
              <a:t> </a:t>
            </a:r>
            <a:r>
              <a:rPr lang="it-IT" baseline="30000" dirty="0"/>
              <a:t>(b)</a:t>
            </a:r>
            <a:r>
              <a:rPr lang="it-IT" i="1" dirty="0"/>
              <a:t/>
            </a:r>
            <a:br>
              <a:rPr lang="it-IT" i="1" dirty="0"/>
            </a:br>
            <a:r>
              <a:rPr lang="it-IT" i="1" dirty="0"/>
              <a:t>in Emilia-Romagna (dati destagionalizzati)</a:t>
            </a:r>
          </a:p>
        </p:txBody>
      </p:sp>
      <p:sp>
        <p:nvSpPr>
          <p:cNvPr id="5" name="Rettangolo 4"/>
          <p:cNvSpPr/>
          <p:nvPr/>
        </p:nvSpPr>
        <p:spPr>
          <a:xfrm>
            <a:off x="8489576" y="1116968"/>
            <a:ext cx="3308724" cy="4652492"/>
          </a:xfrm>
          <a:prstGeom prst="rect">
            <a:avLst/>
          </a:prstGeom>
        </p:spPr>
        <p:txBody>
          <a:bodyPr wrap="square">
            <a:spAutoFit/>
          </a:bodyPr>
          <a:lstStyle/>
          <a:p>
            <a:pPr marL="285750" indent="-285750">
              <a:lnSpc>
                <a:spcPct val="107000"/>
              </a:lnSpc>
              <a:spcBef>
                <a:spcPts val="300"/>
              </a:spcBef>
              <a:spcAft>
                <a:spcPts val="300"/>
              </a:spcAft>
              <a:buFont typeface="Wingdings" panose="05000000000000000000" pitchFamily="2" charset="2"/>
              <a:buChar char="§"/>
            </a:pPr>
            <a:r>
              <a:rPr lang="it-IT" sz="1700" dirty="0">
                <a:latin typeface="Calibri" panose="020F0502020204030204" pitchFamily="34" charset="0"/>
                <a:ea typeface="Calibri" panose="020F0502020204030204" pitchFamily="34" charset="0"/>
                <a:cs typeface="Times New Roman" panose="02020603050405020304" pitchFamily="18" charset="0"/>
              </a:rPr>
              <a:t>I dati destagionalizzati possono essere confrontati fra qualsiasi mese dell’anno: </a:t>
            </a:r>
            <a:r>
              <a:rPr lang="it-IT" sz="1700" b="1" dirty="0">
                <a:latin typeface="Calibri" panose="020F0502020204030204" pitchFamily="34" charset="0"/>
                <a:ea typeface="Calibri" panose="020F0502020204030204" pitchFamily="34" charset="0"/>
                <a:cs typeface="Times New Roman" panose="02020603050405020304" pitchFamily="18" charset="0"/>
              </a:rPr>
              <a:t>nel mese di febbraio 2021 le attivazioni dei rapporti di lavoro </a:t>
            </a:r>
            <a:r>
              <a:rPr lang="it-IT" sz="1700" b="1" dirty="0">
                <a:latin typeface="Calibri" panose="020F0502020204030204" pitchFamily="34" charset="0"/>
              </a:rPr>
              <a:t>nei servizi </a:t>
            </a:r>
            <a:r>
              <a:rPr lang="it-IT" sz="1700" b="1" dirty="0">
                <a:latin typeface="Calibri" panose="020F0502020204030204" pitchFamily="34" charset="0"/>
                <a:ea typeface="Calibri" panose="020F0502020204030204" pitchFamily="34" charset="0"/>
                <a:cs typeface="Times New Roman" panose="02020603050405020304" pitchFamily="18" charset="0"/>
              </a:rPr>
              <a:t>si attestano al 74,2%</a:t>
            </a:r>
            <a:r>
              <a:rPr lang="it-IT" sz="1800" b="1" i="0" u="none" strike="noStrike" dirty="0">
                <a:effectLst/>
                <a:latin typeface="Calibri" panose="020F0502020204030204" pitchFamily="34" charset="0"/>
              </a:rPr>
              <a:t> </a:t>
            </a:r>
            <a:r>
              <a:rPr lang="it-IT" sz="1700" b="1" i="0" u="none" strike="noStrike" dirty="0">
                <a:effectLst/>
                <a:latin typeface="Calibri" panose="020F0502020204030204" pitchFamily="34" charset="0"/>
              </a:rPr>
              <a:t>del livello registrato </a:t>
            </a:r>
            <a:r>
              <a:rPr lang="it-IT" sz="1700" b="1" dirty="0">
                <a:latin typeface="Calibri" panose="020F0502020204030204" pitchFamily="34" charset="0"/>
              </a:rPr>
              <a:t>a febbraio 2020 (cioè prima </a:t>
            </a:r>
            <a:r>
              <a:rPr lang="it-IT" sz="1700" b="1" i="0" u="none" strike="noStrike" dirty="0">
                <a:effectLst/>
                <a:latin typeface="Calibri" panose="020F0502020204030204" pitchFamily="34" charset="0"/>
              </a:rPr>
              <a:t>del «lockdown»), mentre quelle </a:t>
            </a:r>
            <a:r>
              <a:rPr lang="it-IT" sz="1700" b="1" dirty="0">
                <a:latin typeface="Calibri" panose="020F0502020204030204" pitchFamily="34" charset="0"/>
                <a:ea typeface="Calibri" panose="020F0502020204030204" pitchFamily="34" charset="0"/>
                <a:cs typeface="Times New Roman" panose="02020603050405020304" pitchFamily="18" charset="0"/>
              </a:rPr>
              <a:t>nell’industria al </a:t>
            </a:r>
            <a:r>
              <a:rPr lang="it-IT" sz="1700" b="1" i="0" u="none" strike="noStrike" dirty="0">
                <a:effectLst/>
                <a:latin typeface="Calibri" panose="020F0502020204030204" pitchFamily="34" charset="0"/>
              </a:rPr>
              <a:t>108,5%</a:t>
            </a:r>
          </a:p>
          <a:p>
            <a:pPr marL="285750" indent="-285750">
              <a:lnSpc>
                <a:spcPct val="107000"/>
              </a:lnSpc>
              <a:spcBef>
                <a:spcPts val="300"/>
              </a:spcBef>
              <a:spcAft>
                <a:spcPts val="300"/>
              </a:spcAft>
              <a:buFont typeface="Wingdings" panose="05000000000000000000" pitchFamily="2" charset="2"/>
              <a:buChar char="§"/>
            </a:pPr>
            <a:r>
              <a:rPr lang="it-IT" sz="1700" dirty="0">
                <a:latin typeface="Calibri" panose="020F0502020204030204" pitchFamily="34" charset="0"/>
              </a:rPr>
              <a:t>Gli «stop and go» imposti dalla «seconda ondata» pandemica dal mese di dicembre 2020 stanno tuttora esprimendo l’impatto più negativo sul terziario commerciale e turistico (specie sui pubblici esercizi)</a:t>
            </a:r>
          </a:p>
        </p:txBody>
      </p:sp>
      <p:sp>
        <p:nvSpPr>
          <p:cNvPr id="18" name="CasellaDiTesto 17">
            <a:extLst>
              <a:ext uri="{FF2B5EF4-FFF2-40B4-BE49-F238E27FC236}">
                <a16:creationId xmlns:a16="http://schemas.microsoft.com/office/drawing/2014/main" id="{A5D05902-558E-4A55-83FE-51497C8359EB}"/>
              </a:ext>
            </a:extLst>
          </p:cNvPr>
          <p:cNvSpPr txBox="1"/>
          <p:nvPr/>
        </p:nvSpPr>
        <p:spPr>
          <a:xfrm>
            <a:off x="541538" y="5623355"/>
            <a:ext cx="7559695" cy="261610"/>
          </a:xfrm>
          <a:prstGeom prst="rect">
            <a:avLst/>
          </a:prstGeom>
          <a:noFill/>
        </p:spPr>
        <p:txBody>
          <a:bodyPr wrap="square">
            <a:spAutoFit/>
          </a:bodyPr>
          <a:lstStyle/>
          <a:p>
            <a:r>
              <a:rPr lang="it-IT" sz="1100" dirty="0"/>
              <a:t>(a) industria in senso stretto e costruzioni; (b) commercio, alberghi e ristoranti e altre attività dei servizi </a:t>
            </a:r>
          </a:p>
        </p:txBody>
      </p:sp>
      <p:sp>
        <p:nvSpPr>
          <p:cNvPr id="7" name="Rettangolo 6">
            <a:extLst>
              <a:ext uri="{FF2B5EF4-FFF2-40B4-BE49-F238E27FC236}">
                <a16:creationId xmlns:a16="http://schemas.microsoft.com/office/drawing/2014/main" id="{E9BF1634-7D4E-4EF0-B626-563A08151EDD}"/>
              </a:ext>
            </a:extLst>
          </p:cNvPr>
          <p:cNvSpPr/>
          <p:nvPr/>
        </p:nvSpPr>
        <p:spPr>
          <a:xfrm>
            <a:off x="8522440" y="5923740"/>
            <a:ext cx="3275860" cy="307777"/>
          </a:xfrm>
          <a:prstGeom prst="rect">
            <a:avLst/>
          </a:prstGeom>
        </p:spPr>
        <p:txBody>
          <a:bodyPr wrap="square">
            <a:spAutoFit/>
          </a:bodyPr>
          <a:lstStyle/>
          <a:p>
            <a:r>
              <a:rPr lang="it-IT" sz="1400" i="1" dirty="0"/>
              <a:t>Elaborazioni su dati SILER, marzo 2021</a:t>
            </a:r>
          </a:p>
        </p:txBody>
      </p:sp>
      <p:pic>
        <p:nvPicPr>
          <p:cNvPr id="8" name="Immagine 7">
            <a:extLst>
              <a:ext uri="{FF2B5EF4-FFF2-40B4-BE49-F238E27FC236}">
                <a16:creationId xmlns:a16="http://schemas.microsoft.com/office/drawing/2014/main" id="{4127C645-3C3E-4609-890C-E7B912239BB2}"/>
              </a:ext>
            </a:extLst>
          </p:cNvPr>
          <p:cNvPicPr>
            <a:picLocks noChangeAspect="1"/>
          </p:cNvPicPr>
          <p:nvPr/>
        </p:nvPicPr>
        <p:blipFill>
          <a:blip r:embed="rId2"/>
          <a:stretch>
            <a:fillRect/>
          </a:stretch>
        </p:blipFill>
        <p:spPr>
          <a:xfrm>
            <a:off x="511200" y="1735200"/>
            <a:ext cx="7560564" cy="3910584"/>
          </a:xfrm>
          <a:prstGeom prst="rect">
            <a:avLst/>
          </a:prstGeom>
        </p:spPr>
      </p:pic>
    </p:spTree>
    <p:extLst>
      <p:ext uri="{BB962C8B-B14F-4D97-AF65-F5344CB8AC3E}">
        <p14:creationId xmlns:p14="http://schemas.microsoft.com/office/powerpoint/2010/main" val="3764915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7" name="Segnaposto numero diapositiva 1">
            <a:extLst>
              <a:ext uri="{FF2B5EF4-FFF2-40B4-BE49-F238E27FC236}">
                <a16:creationId xmlns:a16="http://schemas.microsoft.com/office/drawing/2014/main" id="{13CEE0A8-481E-489D-B7E9-F26C8DE818EA}"/>
              </a:ext>
            </a:extLst>
          </p:cNvPr>
          <p:cNvSpPr>
            <a:spLocks noGrp="1"/>
          </p:cNvSpPr>
          <p:nvPr>
            <p:ph type="sldNum" sz="quarter" idx="12"/>
          </p:nvPr>
        </p:nvSpPr>
        <p:spPr>
          <a:xfrm>
            <a:off x="8953500" y="6222943"/>
            <a:ext cx="2844800" cy="365125"/>
          </a:xfrm>
        </p:spPr>
        <p:txBody>
          <a:bodyPr/>
          <a:lstStyle/>
          <a:p>
            <a:fld id="{05B08833-B407-3E4C-BDEA-955ACE8F1EA8}" type="slidenum">
              <a:rPr lang="en-US" smtClean="0"/>
              <a:pPr/>
              <a:t>15</a:t>
            </a:fld>
            <a:endParaRPr lang="en-US" dirty="0"/>
          </a:p>
        </p:txBody>
      </p:sp>
      <p:sp>
        <p:nvSpPr>
          <p:cNvPr id="2" name="CasellaDiTesto 1">
            <a:extLst>
              <a:ext uri="{FF2B5EF4-FFF2-40B4-BE49-F238E27FC236}">
                <a16:creationId xmlns:a16="http://schemas.microsoft.com/office/drawing/2014/main" id="{0C683116-1DA1-4E2D-B465-51BA3B2A9B9D}"/>
              </a:ext>
            </a:extLst>
          </p:cNvPr>
          <p:cNvSpPr txBox="1"/>
          <p:nvPr/>
        </p:nvSpPr>
        <p:spPr>
          <a:xfrm>
            <a:off x="522000" y="-72000"/>
            <a:ext cx="11017760" cy="1077218"/>
          </a:xfrm>
          <a:prstGeom prst="rect">
            <a:avLst/>
          </a:prstGeom>
          <a:noFill/>
        </p:spPr>
        <p:txBody>
          <a:bodyPr wrap="none" rtlCol="0">
            <a:spAutoFit/>
          </a:bodyPr>
          <a:lstStyle/>
          <a:p>
            <a:r>
              <a:rPr lang="it-IT" sz="3200" b="1" dirty="0"/>
              <a:t>La dinamica tendenziale delle posizioni dipendenti per tipologia</a:t>
            </a:r>
            <a:br>
              <a:rPr lang="it-IT" sz="3200" b="1" dirty="0"/>
            </a:br>
            <a:r>
              <a:rPr lang="it-IT" sz="3200" b="1" dirty="0"/>
              <a:t>contrattuale e per attività economica (aprile 2020-marzo 2021)</a:t>
            </a:r>
          </a:p>
        </p:txBody>
      </p:sp>
      <p:sp>
        <p:nvSpPr>
          <p:cNvPr id="8" name="Rettangolo 7">
            <a:extLst>
              <a:ext uri="{FF2B5EF4-FFF2-40B4-BE49-F238E27FC236}">
                <a16:creationId xmlns:a16="http://schemas.microsoft.com/office/drawing/2014/main" id="{990B9FCD-E704-41AD-A01B-550806EB5C3B}"/>
              </a:ext>
            </a:extLst>
          </p:cNvPr>
          <p:cNvSpPr/>
          <p:nvPr/>
        </p:nvSpPr>
        <p:spPr>
          <a:xfrm>
            <a:off x="7332955" y="1116968"/>
            <a:ext cx="4465345" cy="4713021"/>
          </a:xfrm>
          <a:prstGeom prst="rect">
            <a:avLst/>
          </a:prstGeom>
        </p:spPr>
        <p:txBody>
          <a:bodyPr wrap="square">
            <a:spAutoFit/>
          </a:bodyPr>
          <a:lstStyle/>
          <a:p>
            <a:pPr marL="285750" indent="-285750">
              <a:lnSpc>
                <a:spcPct val="107000"/>
              </a:lnSpc>
              <a:spcBef>
                <a:spcPts val="300"/>
              </a:spcBef>
              <a:spcAft>
                <a:spcPts val="300"/>
              </a:spcAft>
              <a:buFont typeface="Wingdings" panose="05000000000000000000" pitchFamily="2" charset="2"/>
              <a:buChar char="§"/>
            </a:pPr>
            <a:r>
              <a:rPr lang="it-IT" sz="1700" b="1" dirty="0">
                <a:latin typeface="Calibri" panose="020F0502020204030204" pitchFamily="34" charset="0"/>
                <a:ea typeface="Calibri" panose="020F0502020204030204" pitchFamily="34" charset="0"/>
                <a:cs typeface="Times New Roman" panose="02020603050405020304" pitchFamily="18" charset="0"/>
              </a:rPr>
              <a:t>Al 31 marzo 2021 si rileverebbe una crescita delle posizioni dipendenti su base annua  pari a 20.712 unità</a:t>
            </a:r>
            <a:endParaRPr lang="it-IT" sz="17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Bef>
                <a:spcPts val="300"/>
              </a:spcBef>
              <a:spcAft>
                <a:spcPts val="300"/>
              </a:spcAft>
              <a:buFont typeface="Wingdings" panose="05000000000000000000" pitchFamily="2" charset="2"/>
              <a:buChar char="§"/>
            </a:pPr>
            <a:r>
              <a:rPr lang="it-IT" sz="1700" b="1" dirty="0">
                <a:latin typeface="Calibri" panose="020F0502020204030204" pitchFamily="34" charset="0"/>
                <a:ea typeface="Calibri" panose="020F0502020204030204" pitchFamily="34" charset="0"/>
                <a:cs typeface="Times New Roman" panose="02020603050405020304" pitchFamily="18" charset="0"/>
              </a:rPr>
              <a:t>Tale crescita si è totalmente concentrata «nelle altre attività dei servizi» per 19.922 unità, </a:t>
            </a:r>
            <a:r>
              <a:rPr lang="it-IT" sz="1700" dirty="0">
                <a:latin typeface="Calibri" panose="020F0502020204030204" pitchFamily="34" charset="0"/>
                <a:ea typeface="Calibri" panose="020F0502020204030204" pitchFamily="34" charset="0"/>
                <a:cs typeface="Times New Roman" panose="02020603050405020304" pitchFamily="18" charset="0"/>
              </a:rPr>
              <a:t>in particolare nell’istruzione (per 10.412 unità), nella sanità e nei servizi sociali (2.520) e nella Pubblica amministrazione (2.023), </a:t>
            </a:r>
            <a:r>
              <a:rPr lang="it-IT" sz="1700" b="1" dirty="0">
                <a:latin typeface="Calibri" panose="020F0502020204030204" pitchFamily="34" charset="0"/>
                <a:ea typeface="Calibri" panose="020F0502020204030204" pitchFamily="34" charset="0"/>
                <a:cs typeface="Times New Roman" panose="02020603050405020304" pitchFamily="18" charset="0"/>
              </a:rPr>
              <a:t>mentre commercio, alberghi e ristoranti registrano 7.391 posizioni in meno</a:t>
            </a:r>
          </a:p>
          <a:p>
            <a:pPr marL="285750" indent="-285750">
              <a:lnSpc>
                <a:spcPct val="107000"/>
              </a:lnSpc>
              <a:spcBef>
                <a:spcPts val="300"/>
              </a:spcBef>
              <a:spcAft>
                <a:spcPts val="300"/>
              </a:spcAft>
              <a:buFont typeface="Wingdings" panose="05000000000000000000" pitchFamily="2" charset="2"/>
              <a:buChar char="§"/>
            </a:pPr>
            <a:r>
              <a:rPr lang="it-IT" sz="1700" b="1" dirty="0">
                <a:latin typeface="Calibri" panose="020F0502020204030204" pitchFamily="34" charset="0"/>
                <a:ea typeface="Calibri" panose="020F0502020204030204" pitchFamily="34" charset="0"/>
                <a:cs typeface="Times New Roman" panose="02020603050405020304" pitchFamily="18" charset="0"/>
              </a:rPr>
              <a:t>Negli ultimi dodici mesi è tornato rilevante l’apporto del lavoro a tempo determinato e del lavoro somministrato </a:t>
            </a:r>
            <a:r>
              <a:rPr lang="it-IT" sz="1700" dirty="0">
                <a:latin typeface="Calibri" panose="020F0502020204030204" pitchFamily="34" charset="0"/>
                <a:ea typeface="Calibri" panose="020F0502020204030204" pitchFamily="34" charset="0"/>
                <a:cs typeface="Times New Roman" panose="02020603050405020304" pitchFamily="18" charset="0"/>
              </a:rPr>
              <a:t>(per complessive 9.470 unità in più) </a:t>
            </a:r>
            <a:r>
              <a:rPr lang="it-IT" sz="1700" b="1" dirty="0">
                <a:latin typeface="Calibri" panose="020F0502020204030204" pitchFamily="34" charset="0"/>
                <a:ea typeface="Calibri" panose="020F0502020204030204" pitchFamily="34" charset="0"/>
                <a:cs typeface="Times New Roman" panose="02020603050405020304" pitchFamily="18" charset="0"/>
              </a:rPr>
              <a:t>per effetto della recente ripresa del lavoro a carattere temporaneo nel primo trimestre 2021</a:t>
            </a:r>
          </a:p>
        </p:txBody>
      </p:sp>
      <p:sp>
        <p:nvSpPr>
          <p:cNvPr id="3" name="Rettangolo 2">
            <a:extLst>
              <a:ext uri="{FF2B5EF4-FFF2-40B4-BE49-F238E27FC236}">
                <a16:creationId xmlns:a16="http://schemas.microsoft.com/office/drawing/2014/main" id="{F2627371-3E1B-4ECD-A4E7-B2AC4091E7C0}"/>
              </a:ext>
            </a:extLst>
          </p:cNvPr>
          <p:cNvSpPr/>
          <p:nvPr/>
        </p:nvSpPr>
        <p:spPr>
          <a:xfrm>
            <a:off x="8522440" y="5923740"/>
            <a:ext cx="3275860" cy="307777"/>
          </a:xfrm>
          <a:prstGeom prst="rect">
            <a:avLst/>
          </a:prstGeom>
        </p:spPr>
        <p:txBody>
          <a:bodyPr wrap="square">
            <a:spAutoFit/>
          </a:bodyPr>
          <a:lstStyle/>
          <a:p>
            <a:r>
              <a:rPr lang="it-IT" sz="1400" i="1" dirty="0"/>
              <a:t>Elaborazioni su dati SILER, marzo 2021</a:t>
            </a:r>
          </a:p>
        </p:txBody>
      </p:sp>
      <p:pic>
        <p:nvPicPr>
          <p:cNvPr id="5" name="Immagine 4">
            <a:extLst>
              <a:ext uri="{FF2B5EF4-FFF2-40B4-BE49-F238E27FC236}">
                <a16:creationId xmlns:a16="http://schemas.microsoft.com/office/drawing/2014/main" id="{6065A248-EABA-4E93-AFDF-5F883AB99CE1}"/>
              </a:ext>
            </a:extLst>
          </p:cNvPr>
          <p:cNvPicPr>
            <a:picLocks noChangeAspect="1"/>
          </p:cNvPicPr>
          <p:nvPr/>
        </p:nvPicPr>
        <p:blipFill>
          <a:blip r:embed="rId2"/>
          <a:stretch>
            <a:fillRect/>
          </a:stretch>
        </p:blipFill>
        <p:spPr>
          <a:xfrm>
            <a:off x="511200" y="1224000"/>
            <a:ext cx="6424803" cy="4845406"/>
          </a:xfrm>
          <a:prstGeom prst="rect">
            <a:avLst/>
          </a:prstGeom>
        </p:spPr>
      </p:pic>
    </p:spTree>
    <p:extLst>
      <p:ext uri="{BB962C8B-B14F-4D97-AF65-F5344CB8AC3E}">
        <p14:creationId xmlns:p14="http://schemas.microsoft.com/office/powerpoint/2010/main" val="3238723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16</a:t>
            </a:fld>
            <a:endParaRPr lang="en-US" dirty="0"/>
          </a:p>
        </p:txBody>
      </p:sp>
      <p:sp>
        <p:nvSpPr>
          <p:cNvPr id="3" name="CasellaDiTesto 2"/>
          <p:cNvSpPr txBox="1"/>
          <p:nvPr/>
        </p:nvSpPr>
        <p:spPr>
          <a:xfrm>
            <a:off x="522000" y="-72000"/>
            <a:ext cx="11439029" cy="1077218"/>
          </a:xfrm>
          <a:prstGeom prst="rect">
            <a:avLst/>
          </a:prstGeom>
          <a:noFill/>
        </p:spPr>
        <p:txBody>
          <a:bodyPr wrap="none" rtlCol="0">
            <a:spAutoFit/>
          </a:bodyPr>
          <a:lstStyle/>
          <a:p>
            <a:r>
              <a:rPr lang="it-IT" sz="3200" b="1" dirty="0"/>
              <a:t>Il «bilancio di genere» nel primo trimestre 2021 registra la crescita</a:t>
            </a:r>
            <a:br>
              <a:rPr lang="it-IT" sz="3200" b="1" dirty="0"/>
            </a:br>
            <a:r>
              <a:rPr lang="it-IT" sz="3200" b="1" dirty="0"/>
              <a:t>di posizioni dipendenti femminili nelle «altre attività dei servizi»</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669213" y="1080000"/>
            <a:ext cx="7140737" cy="646331"/>
          </a:xfrm>
          <a:prstGeom prst="rect">
            <a:avLst/>
          </a:prstGeom>
        </p:spPr>
        <p:txBody>
          <a:bodyPr wrap="square">
            <a:spAutoFit/>
          </a:bodyPr>
          <a:lstStyle/>
          <a:p>
            <a:pPr algn="ctr"/>
            <a:r>
              <a:rPr lang="it-IT" i="1" dirty="0"/>
              <a:t>Saldo attivazioni-cessazioni nel I trimestre 2021 nel totale economia </a:t>
            </a:r>
            <a:r>
              <a:rPr lang="it-IT" baseline="30000" dirty="0"/>
              <a:t>(a)</a:t>
            </a:r>
            <a:r>
              <a:rPr lang="it-IT" i="1" dirty="0"/>
              <a:t/>
            </a:r>
            <a:br>
              <a:rPr lang="it-IT" i="1" dirty="0"/>
            </a:br>
            <a:r>
              <a:rPr lang="it-IT" i="1" dirty="0"/>
              <a:t>per attività economica e genere in Emilia-Romagna (dati destagionalizzati)</a:t>
            </a:r>
          </a:p>
        </p:txBody>
      </p:sp>
      <p:sp>
        <p:nvSpPr>
          <p:cNvPr id="5" name="Rettangolo 4"/>
          <p:cNvSpPr/>
          <p:nvPr/>
        </p:nvSpPr>
        <p:spPr>
          <a:xfrm>
            <a:off x="8489576" y="1116968"/>
            <a:ext cx="3308724" cy="4636077"/>
          </a:xfrm>
          <a:prstGeom prst="rect">
            <a:avLst/>
          </a:prstGeom>
        </p:spPr>
        <p:txBody>
          <a:bodyPr wrap="square">
            <a:spAutoFit/>
          </a:bodyPr>
          <a:lstStyle/>
          <a:p>
            <a:pPr marL="285750" indent="-285750">
              <a:lnSpc>
                <a:spcPct val="107000"/>
              </a:lnSpc>
              <a:spcBef>
                <a:spcPts val="300"/>
              </a:spcBef>
              <a:spcAft>
                <a:spcPts val="300"/>
              </a:spcAft>
              <a:buFont typeface="Wingdings" panose="05000000000000000000" pitchFamily="2" charset="2"/>
              <a:buChar char="§"/>
            </a:pPr>
            <a:r>
              <a:rPr lang="it-IT" sz="1700" b="1" dirty="0">
                <a:latin typeface="Calibri" panose="020F0502020204030204" pitchFamily="34" charset="0"/>
                <a:ea typeface="Calibri" panose="020F0502020204030204" pitchFamily="34" charset="0"/>
                <a:cs typeface="Times New Roman" panose="02020603050405020304" pitchFamily="18" charset="0"/>
              </a:rPr>
              <a:t>Nel primo trimestre 2021 permane significativa la perdita di posizioni dipendenti nel settore commercio, alberghi e ristoranti dove su 3.429 posizioni perdute 2.125 </a:t>
            </a:r>
            <a:r>
              <a:rPr lang="it-IT" sz="1700" dirty="0">
                <a:latin typeface="Calibri" panose="020F0502020204030204" pitchFamily="34" charset="0"/>
                <a:ea typeface="Calibri" panose="020F0502020204030204" pitchFamily="34" charset="0"/>
                <a:cs typeface="Times New Roman" panose="02020603050405020304" pitchFamily="18" charset="0"/>
              </a:rPr>
              <a:t>(ossia il 62,0%) </a:t>
            </a:r>
            <a:r>
              <a:rPr lang="it-IT" sz="1700" b="1" dirty="0">
                <a:latin typeface="Calibri" panose="020F0502020204030204" pitchFamily="34" charset="0"/>
                <a:ea typeface="Calibri" panose="020F0502020204030204" pitchFamily="34" charset="0"/>
                <a:cs typeface="Times New Roman" panose="02020603050405020304" pitchFamily="18" charset="0"/>
              </a:rPr>
              <a:t>sono femminili</a:t>
            </a:r>
          </a:p>
          <a:p>
            <a:pPr marL="285750" indent="-285750">
              <a:lnSpc>
                <a:spcPct val="107000"/>
              </a:lnSpc>
              <a:spcBef>
                <a:spcPts val="300"/>
              </a:spcBef>
              <a:spcAft>
                <a:spcPts val="300"/>
              </a:spcAft>
              <a:buFont typeface="Wingdings" panose="05000000000000000000" pitchFamily="2" charset="2"/>
              <a:buChar char="§"/>
            </a:pPr>
            <a:r>
              <a:rPr lang="it-IT" sz="1700" b="1" dirty="0">
                <a:latin typeface="Calibri" panose="020F0502020204030204" pitchFamily="34" charset="0"/>
              </a:rPr>
              <a:t>La componente femminile si è però avvantaggiata in modo deciso, nel medesimo periodo, della crescita delle posizioni dipendenti nelle altre attività dei servizi (6.312 unità in più), specie nell’istruzione, nella sanità e nei servizi sociali e nella Pubblica amministrazione</a:t>
            </a:r>
            <a:endParaRPr lang="it-IT" sz="17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ttangolo 6">
            <a:extLst>
              <a:ext uri="{FF2B5EF4-FFF2-40B4-BE49-F238E27FC236}">
                <a16:creationId xmlns:a16="http://schemas.microsoft.com/office/drawing/2014/main" id="{E03D6A73-05D1-48B5-B6BA-75A5EA0996E7}"/>
              </a:ext>
            </a:extLst>
          </p:cNvPr>
          <p:cNvSpPr/>
          <p:nvPr/>
        </p:nvSpPr>
        <p:spPr>
          <a:xfrm>
            <a:off x="8522440" y="5923740"/>
            <a:ext cx="3275860" cy="307777"/>
          </a:xfrm>
          <a:prstGeom prst="rect">
            <a:avLst/>
          </a:prstGeom>
        </p:spPr>
        <p:txBody>
          <a:bodyPr wrap="square">
            <a:spAutoFit/>
          </a:bodyPr>
          <a:lstStyle/>
          <a:p>
            <a:r>
              <a:rPr lang="it-IT" sz="1400" i="1" dirty="0"/>
              <a:t>Elaborazioni su dati SILER, marzo 2021</a:t>
            </a:r>
          </a:p>
        </p:txBody>
      </p:sp>
      <p:sp>
        <p:nvSpPr>
          <p:cNvPr id="11" name="CasellaDiTesto 10">
            <a:extLst>
              <a:ext uri="{FF2B5EF4-FFF2-40B4-BE49-F238E27FC236}">
                <a16:creationId xmlns:a16="http://schemas.microsoft.com/office/drawing/2014/main" id="{5C500CD4-2BC7-4CC7-943B-BC2FCDEFE02C}"/>
              </a:ext>
            </a:extLst>
          </p:cNvPr>
          <p:cNvSpPr txBox="1"/>
          <p:nvPr/>
        </p:nvSpPr>
        <p:spPr>
          <a:xfrm>
            <a:off x="520700" y="5623355"/>
            <a:ext cx="6496236" cy="261610"/>
          </a:xfrm>
          <a:prstGeom prst="rect">
            <a:avLst/>
          </a:prstGeom>
          <a:noFill/>
        </p:spPr>
        <p:txBody>
          <a:bodyPr wrap="square">
            <a:spAutoFit/>
          </a:bodyPr>
          <a:lstStyle/>
          <a:p>
            <a:r>
              <a:rPr lang="it-IT" sz="1100" dirty="0"/>
              <a:t>(a) escluse le attività svolte da famiglie e convivenze (lavoro domestico) ed escluso il lavoro intermittente</a:t>
            </a:r>
          </a:p>
        </p:txBody>
      </p:sp>
      <p:pic>
        <p:nvPicPr>
          <p:cNvPr id="8" name="Immagine 7">
            <a:extLst>
              <a:ext uri="{FF2B5EF4-FFF2-40B4-BE49-F238E27FC236}">
                <a16:creationId xmlns:a16="http://schemas.microsoft.com/office/drawing/2014/main" id="{E2A5E185-32C9-43EB-8397-809E794647B8}"/>
              </a:ext>
            </a:extLst>
          </p:cNvPr>
          <p:cNvPicPr>
            <a:picLocks noChangeAspect="1"/>
          </p:cNvPicPr>
          <p:nvPr/>
        </p:nvPicPr>
        <p:blipFill>
          <a:blip r:embed="rId2"/>
          <a:stretch>
            <a:fillRect/>
          </a:stretch>
        </p:blipFill>
        <p:spPr>
          <a:xfrm>
            <a:off x="511200" y="1735200"/>
            <a:ext cx="7438644" cy="3910584"/>
          </a:xfrm>
          <a:prstGeom prst="rect">
            <a:avLst/>
          </a:prstGeom>
        </p:spPr>
      </p:pic>
    </p:spTree>
    <p:extLst>
      <p:ext uri="{BB962C8B-B14F-4D97-AF65-F5344CB8AC3E}">
        <p14:creationId xmlns:p14="http://schemas.microsoft.com/office/powerpoint/2010/main" val="3444614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r>
              <a:rPr lang="en-US" dirty="0"/>
              <a:t> </a:t>
            </a:r>
            <a:fld id="{05B08833-B407-3E4C-BDEA-955ACE8F1EA8}" type="slidenum">
              <a:rPr lang="en-US" smtClean="0"/>
              <a:pPr/>
              <a:t>17</a:t>
            </a:fld>
            <a:endParaRPr lang="en-US" dirty="0"/>
          </a:p>
        </p:txBody>
      </p:sp>
      <p:sp>
        <p:nvSpPr>
          <p:cNvPr id="3" name="CasellaDiTesto 2"/>
          <p:cNvSpPr txBox="1"/>
          <p:nvPr/>
        </p:nvSpPr>
        <p:spPr>
          <a:xfrm>
            <a:off x="522000" y="-72000"/>
            <a:ext cx="11009809" cy="1077218"/>
          </a:xfrm>
          <a:prstGeom prst="rect">
            <a:avLst/>
          </a:prstGeom>
          <a:noFill/>
        </p:spPr>
        <p:txBody>
          <a:bodyPr wrap="none" rtlCol="0">
            <a:spAutoFit/>
          </a:bodyPr>
          <a:lstStyle/>
          <a:p>
            <a:r>
              <a:rPr lang="it-IT" sz="3200" b="1" dirty="0"/>
              <a:t>La dinamica delle posizioni dipendenti vede tuttora penalizzate</a:t>
            </a:r>
          </a:p>
          <a:p>
            <a:r>
              <a:rPr lang="it-IT" sz="3200" b="1" dirty="0"/>
              <a:t>le economie locali a vocazione turistica e la Città metropolitana</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431556" y="1080000"/>
            <a:ext cx="7616060" cy="646331"/>
          </a:xfrm>
          <a:prstGeom prst="rect">
            <a:avLst/>
          </a:prstGeom>
        </p:spPr>
        <p:txBody>
          <a:bodyPr wrap="none">
            <a:spAutoFit/>
          </a:bodyPr>
          <a:lstStyle/>
          <a:p>
            <a:pPr algn="ctr"/>
            <a:r>
              <a:rPr lang="it-IT" i="1" dirty="0"/>
              <a:t>Saldo attivazioni-cessazioni nell’anno 2020 e nel I trimestre 2021</a:t>
            </a:r>
            <a:br>
              <a:rPr lang="it-IT" i="1" dirty="0"/>
            </a:br>
            <a:r>
              <a:rPr lang="it-IT" i="1" dirty="0"/>
              <a:t>nel totale economia </a:t>
            </a:r>
            <a:r>
              <a:rPr lang="it-IT" baseline="30000" dirty="0"/>
              <a:t>(a)</a:t>
            </a:r>
            <a:r>
              <a:rPr lang="it-IT" i="1" dirty="0"/>
              <a:t> per provincia in Emilia-Romagna (dati destagionalizzati)</a:t>
            </a:r>
          </a:p>
        </p:txBody>
      </p:sp>
      <p:sp>
        <p:nvSpPr>
          <p:cNvPr id="5" name="Rettangolo 4"/>
          <p:cNvSpPr/>
          <p:nvPr/>
        </p:nvSpPr>
        <p:spPr>
          <a:xfrm>
            <a:off x="8105775" y="1108090"/>
            <a:ext cx="3692526" cy="4559133"/>
          </a:xfrm>
          <a:prstGeom prst="rect">
            <a:avLst/>
          </a:prstGeom>
        </p:spPr>
        <p:txBody>
          <a:bodyPr wrap="square">
            <a:spAutoFit/>
          </a:bodyPr>
          <a:lstStyle/>
          <a:p>
            <a:pPr marL="285750" indent="-285750">
              <a:lnSpc>
                <a:spcPct val="107000"/>
              </a:lnSpc>
              <a:spcBef>
                <a:spcPts val="300"/>
              </a:spcBef>
              <a:spcAft>
                <a:spcPts val="300"/>
              </a:spcAft>
              <a:buFont typeface="Wingdings" panose="05000000000000000000" pitchFamily="2" charset="2"/>
              <a:buChar char="§"/>
            </a:pPr>
            <a:r>
              <a:rPr lang="it-IT" sz="1700" b="1" dirty="0">
                <a:latin typeface="Calibri" panose="020F0502020204030204" pitchFamily="34" charset="0"/>
                <a:ea typeface="Calibri" panose="020F0502020204030204" pitchFamily="34" charset="0"/>
                <a:cs typeface="Times New Roman" panose="02020603050405020304" pitchFamily="18" charset="0"/>
              </a:rPr>
              <a:t>Nonostante il recupero di posizioni dipendenti intervenuto nel settore turistico nel terzo trimestre 2020</a:t>
            </a:r>
            <a:r>
              <a:rPr lang="it-IT" sz="1700" dirty="0">
                <a:latin typeface="Calibri" panose="020F0502020204030204" pitchFamily="34" charset="0"/>
                <a:ea typeface="Calibri" panose="020F0502020204030204" pitchFamily="34" charset="0"/>
                <a:cs typeface="Times New Roman" panose="02020603050405020304" pitchFamily="18" charset="0"/>
              </a:rPr>
              <a:t>,</a:t>
            </a:r>
            <a:r>
              <a:rPr lang="it-IT" sz="1700" b="1" dirty="0">
                <a:latin typeface="Calibri" panose="020F0502020204030204" pitchFamily="34" charset="0"/>
                <a:ea typeface="Calibri" panose="020F0502020204030204" pitchFamily="34" charset="0"/>
                <a:cs typeface="Times New Roman" panose="02020603050405020304" pitchFamily="18" charset="0"/>
              </a:rPr>
              <a:t> </a:t>
            </a:r>
            <a:r>
              <a:rPr lang="it-IT" sz="1700" dirty="0">
                <a:latin typeface="Calibri" panose="020F0502020204030204" pitchFamily="34" charset="0"/>
                <a:ea typeface="Calibri" panose="020F0502020204030204" pitchFamily="34" charset="0"/>
                <a:cs typeface="Times New Roman" panose="02020603050405020304" pitchFamily="18" charset="0"/>
              </a:rPr>
              <a:t>grazie ad una stagione turistica sorretta dalla domanda interna, </a:t>
            </a:r>
            <a:r>
              <a:rPr lang="it-IT" sz="1700" b="1" dirty="0">
                <a:latin typeface="Calibri" panose="020F0502020204030204" pitchFamily="34" charset="0"/>
                <a:ea typeface="Calibri" panose="020F0502020204030204" pitchFamily="34" charset="0"/>
                <a:cs typeface="Times New Roman" panose="02020603050405020304" pitchFamily="18" charset="0"/>
              </a:rPr>
              <a:t>la forzata reiterazione di misure di confinamento in corrispondenza della «seconda ondata» pandemica ha penalizzato, anche nel primo trimestre 2021, le economie locali a elevata specializzazione terziaria e a vocazione turistica</a:t>
            </a:r>
            <a:r>
              <a:rPr lang="it-IT" sz="1700" dirty="0">
                <a:latin typeface="Calibri" panose="020F0502020204030204" pitchFamily="34" charset="0"/>
                <a:ea typeface="Calibri" panose="020F0502020204030204" pitchFamily="34" charset="0"/>
                <a:cs typeface="Times New Roman" panose="02020603050405020304" pitchFamily="18" charset="0"/>
              </a:rPr>
              <a:t>, penalizzazione evidenziata da una carente dinamica delle posizioni dipendenti per le province rivierasche (specie per Rimini) e per la Città metropolitana</a:t>
            </a:r>
          </a:p>
        </p:txBody>
      </p:sp>
      <p:sp>
        <p:nvSpPr>
          <p:cNvPr id="18" name="CasellaDiTesto 17">
            <a:extLst>
              <a:ext uri="{FF2B5EF4-FFF2-40B4-BE49-F238E27FC236}">
                <a16:creationId xmlns:a16="http://schemas.microsoft.com/office/drawing/2014/main" id="{A5D05902-558E-4A55-83FE-51497C8359EB}"/>
              </a:ext>
            </a:extLst>
          </p:cNvPr>
          <p:cNvSpPr txBox="1"/>
          <p:nvPr/>
        </p:nvSpPr>
        <p:spPr>
          <a:xfrm>
            <a:off x="520700" y="5613830"/>
            <a:ext cx="6496236" cy="261610"/>
          </a:xfrm>
          <a:prstGeom prst="rect">
            <a:avLst/>
          </a:prstGeom>
          <a:noFill/>
        </p:spPr>
        <p:txBody>
          <a:bodyPr wrap="square">
            <a:spAutoFit/>
          </a:bodyPr>
          <a:lstStyle/>
          <a:p>
            <a:r>
              <a:rPr lang="it-IT" sz="1100" dirty="0"/>
              <a:t>(a) escluse le attività svolte da famiglie e convivenze (lavoro domestico) ed escluso il lavoro intermittente</a:t>
            </a:r>
          </a:p>
        </p:txBody>
      </p:sp>
      <p:sp>
        <p:nvSpPr>
          <p:cNvPr id="7" name="Rettangolo 6">
            <a:extLst>
              <a:ext uri="{FF2B5EF4-FFF2-40B4-BE49-F238E27FC236}">
                <a16:creationId xmlns:a16="http://schemas.microsoft.com/office/drawing/2014/main" id="{33932A11-582B-426C-AA23-1BADE6FAE59F}"/>
              </a:ext>
            </a:extLst>
          </p:cNvPr>
          <p:cNvSpPr/>
          <p:nvPr/>
        </p:nvSpPr>
        <p:spPr>
          <a:xfrm>
            <a:off x="8522440" y="5923740"/>
            <a:ext cx="3275860" cy="307777"/>
          </a:xfrm>
          <a:prstGeom prst="rect">
            <a:avLst/>
          </a:prstGeom>
        </p:spPr>
        <p:txBody>
          <a:bodyPr wrap="square">
            <a:spAutoFit/>
          </a:bodyPr>
          <a:lstStyle/>
          <a:p>
            <a:r>
              <a:rPr lang="it-IT" sz="1400" i="1" dirty="0"/>
              <a:t>Elaborazioni su dati SILER, marzo 2021</a:t>
            </a:r>
          </a:p>
        </p:txBody>
      </p:sp>
      <p:pic>
        <p:nvPicPr>
          <p:cNvPr id="8" name="Immagine 7">
            <a:extLst>
              <a:ext uri="{FF2B5EF4-FFF2-40B4-BE49-F238E27FC236}">
                <a16:creationId xmlns:a16="http://schemas.microsoft.com/office/drawing/2014/main" id="{472BE11D-F3D6-4615-846A-8FF17C51A41A}"/>
              </a:ext>
            </a:extLst>
          </p:cNvPr>
          <p:cNvPicPr>
            <a:picLocks noChangeAspect="1"/>
          </p:cNvPicPr>
          <p:nvPr/>
        </p:nvPicPr>
        <p:blipFill>
          <a:blip r:embed="rId2"/>
          <a:stretch>
            <a:fillRect/>
          </a:stretch>
        </p:blipFill>
        <p:spPr>
          <a:xfrm>
            <a:off x="511200" y="1735200"/>
            <a:ext cx="7438644" cy="3910584"/>
          </a:xfrm>
          <a:prstGeom prst="rect">
            <a:avLst/>
          </a:prstGeom>
        </p:spPr>
      </p:pic>
    </p:spTree>
    <p:extLst>
      <p:ext uri="{BB962C8B-B14F-4D97-AF65-F5344CB8AC3E}">
        <p14:creationId xmlns:p14="http://schemas.microsoft.com/office/powerpoint/2010/main" val="1247911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18</a:t>
            </a:fld>
            <a:endParaRPr lang="en-US" dirty="0"/>
          </a:p>
        </p:txBody>
      </p:sp>
      <p:cxnSp>
        <p:nvCxnSpPr>
          <p:cNvPr id="9" name="Connettore diritto 8"/>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pic>
        <p:nvPicPr>
          <p:cNvPr id="10" name="Picture 3" descr="Agenzia slide1 ppt.jpg"/>
          <p:cNvPicPr>
            <a:picLocks noChangeAspect="1"/>
          </p:cNvPicPr>
          <p:nvPr/>
        </p:nvPicPr>
        <p:blipFill rotWithShape="1">
          <a:blip r:embed="rId2">
            <a:extLst>
              <a:ext uri="{28A0092B-C50C-407E-A947-70E740481C1C}">
                <a14:useLocalDpi xmlns:a14="http://schemas.microsoft.com/office/drawing/2010/main" val="0"/>
              </a:ext>
            </a:extLst>
          </a:blip>
          <a:srcRect l="57478" t="44874"/>
          <a:stretch/>
        </p:blipFill>
        <p:spPr>
          <a:xfrm>
            <a:off x="8005575" y="2183642"/>
            <a:ext cx="3792725" cy="3687691"/>
          </a:xfrm>
          <a:prstGeom prst="rect">
            <a:avLst/>
          </a:prstGeom>
        </p:spPr>
      </p:pic>
      <p:sp>
        <p:nvSpPr>
          <p:cNvPr id="3" name="CasellaDiTesto 2"/>
          <p:cNvSpPr txBox="1"/>
          <p:nvPr/>
        </p:nvSpPr>
        <p:spPr>
          <a:xfrm>
            <a:off x="436728" y="1187355"/>
            <a:ext cx="9490547" cy="2123658"/>
          </a:xfrm>
          <a:prstGeom prst="rect">
            <a:avLst/>
          </a:prstGeom>
          <a:noFill/>
        </p:spPr>
        <p:txBody>
          <a:bodyPr wrap="none" rtlCol="0">
            <a:spAutoFit/>
          </a:bodyPr>
          <a:lstStyle/>
          <a:p>
            <a:r>
              <a:rPr lang="it-IT" sz="4400" b="1" dirty="0" smtClean="0"/>
              <a:t>2. </a:t>
            </a:r>
            <a:r>
              <a:rPr lang="it-IT" sz="4400" b="1" dirty="0"/>
              <a:t>Ore autorizzate di Cassa integrazione </a:t>
            </a:r>
          </a:p>
          <a:p>
            <a:r>
              <a:rPr lang="it-IT" sz="4400" b="1" dirty="0"/>
              <a:t>e dei Fondi di solidarietà </a:t>
            </a:r>
          </a:p>
          <a:p>
            <a:r>
              <a:rPr lang="it-IT" sz="4400" b="1" dirty="0"/>
              <a:t>n</a:t>
            </a:r>
            <a:r>
              <a:rPr lang="it-IT" sz="4400" b="1" dirty="0" smtClean="0"/>
              <a:t>el primo trimestre 2021</a:t>
            </a:r>
            <a:endParaRPr lang="it-IT" sz="4400" b="1" dirty="0"/>
          </a:p>
        </p:txBody>
      </p:sp>
    </p:spTree>
    <p:extLst>
      <p:ext uri="{BB962C8B-B14F-4D97-AF65-F5344CB8AC3E}">
        <p14:creationId xmlns:p14="http://schemas.microsoft.com/office/powerpoint/2010/main" val="927411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19</a:t>
            </a:fld>
            <a:endParaRPr lang="en-US" dirty="0"/>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436728" y="429054"/>
            <a:ext cx="8958606" cy="523220"/>
          </a:xfrm>
          <a:prstGeom prst="rect">
            <a:avLst/>
          </a:prstGeom>
          <a:solidFill>
            <a:schemeClr val="bg1"/>
          </a:solidFill>
        </p:spPr>
        <p:txBody>
          <a:bodyPr wrap="none" rtlCol="0">
            <a:spAutoFit/>
          </a:bodyPr>
          <a:lstStyle/>
          <a:p>
            <a:r>
              <a:rPr lang="it-IT" sz="2800" b="1" dirty="0" smtClean="0"/>
              <a:t>Cassa integrazione e fondi di solidarietà in Emilia-Romagna </a:t>
            </a:r>
            <a:endParaRPr lang="it-IT" sz="2800" b="1" dirty="0"/>
          </a:p>
        </p:txBody>
      </p:sp>
      <p:sp>
        <p:nvSpPr>
          <p:cNvPr id="8" name="CasellaDiTesto 7"/>
          <p:cNvSpPr txBox="1"/>
          <p:nvPr/>
        </p:nvSpPr>
        <p:spPr>
          <a:xfrm>
            <a:off x="520700" y="1043569"/>
            <a:ext cx="11277601" cy="369332"/>
          </a:xfrm>
          <a:prstGeom prst="rect">
            <a:avLst/>
          </a:prstGeom>
          <a:noFill/>
        </p:spPr>
        <p:txBody>
          <a:bodyPr wrap="square" rtlCol="0">
            <a:spAutoFit/>
          </a:bodyPr>
          <a:lstStyle/>
          <a:p>
            <a:pPr algn="ctr"/>
            <a:r>
              <a:rPr lang="it-IT" i="1" dirty="0"/>
              <a:t>Ore autorizzate nel </a:t>
            </a:r>
            <a:r>
              <a:rPr lang="it-IT" i="1" dirty="0" smtClean="0"/>
              <a:t>primo trimestre 2021</a:t>
            </a:r>
            <a:endParaRPr lang="it-IT" i="1" dirty="0"/>
          </a:p>
        </p:txBody>
      </p:sp>
      <p:sp>
        <p:nvSpPr>
          <p:cNvPr id="9" name="Rettangolo 8"/>
          <p:cNvSpPr/>
          <p:nvPr/>
        </p:nvSpPr>
        <p:spPr>
          <a:xfrm>
            <a:off x="6019488" y="4286452"/>
            <a:ext cx="5772405" cy="1285224"/>
          </a:xfrm>
          <a:prstGeom prst="rect">
            <a:avLst/>
          </a:prstGeom>
          <a:solidFill>
            <a:schemeClr val="bg1"/>
          </a:solidFill>
        </p:spPr>
        <p:txBody>
          <a:bodyPr wrap="square">
            <a:spAutoFit/>
          </a:bodyPr>
          <a:lstStyle/>
          <a:p>
            <a:pPr>
              <a:lnSpc>
                <a:spcPct val="114000"/>
              </a:lnSpc>
              <a:spcBef>
                <a:spcPts val="200"/>
              </a:spcBef>
              <a:spcAft>
                <a:spcPts val="200"/>
              </a:spcAft>
            </a:pPr>
            <a:r>
              <a:rPr lang="it-IT" sz="1700" dirty="0" smtClean="0"/>
              <a:t>di Fondi </a:t>
            </a:r>
            <a:r>
              <a:rPr lang="it-IT" sz="1700" dirty="0"/>
              <a:t>di solidarietà </a:t>
            </a:r>
            <a:r>
              <a:rPr lang="it-IT" sz="1700" dirty="0" smtClean="0"/>
              <a:t>(36,7%), </a:t>
            </a:r>
            <a:r>
              <a:rPr lang="it-IT" sz="1700" dirty="0"/>
              <a:t>di cui la </a:t>
            </a:r>
            <a:r>
              <a:rPr lang="it-IT" sz="1700" dirty="0" smtClean="0"/>
              <a:t>quasi totalità collegate </a:t>
            </a:r>
            <a:r>
              <a:rPr lang="it-IT" sz="1700" dirty="0"/>
              <a:t>alla </a:t>
            </a:r>
            <a:r>
              <a:rPr lang="it-IT" sz="1700" b="1" dirty="0"/>
              <a:t>causale Covid-19</a:t>
            </a:r>
            <a:r>
              <a:rPr lang="it-IT" sz="1700" dirty="0"/>
              <a:t>, introdotta </a:t>
            </a:r>
            <a:r>
              <a:rPr lang="it-IT" sz="1700" dirty="0" smtClean="0"/>
              <a:t>nella primavera 2020 a </a:t>
            </a:r>
            <a:r>
              <a:rPr lang="it-IT" sz="1700" dirty="0"/>
              <a:t>seguito dell’emergenza sanitaria per la CIG ordinaria/in deroga e per i Fondi di solidarietà.</a:t>
            </a:r>
          </a:p>
        </p:txBody>
      </p:sp>
      <p:sp>
        <p:nvSpPr>
          <p:cNvPr id="14" name="Rettangolo 13"/>
          <p:cNvSpPr/>
          <p:nvPr/>
        </p:nvSpPr>
        <p:spPr>
          <a:xfrm>
            <a:off x="359965" y="4286452"/>
            <a:ext cx="5485102" cy="1268296"/>
          </a:xfrm>
          <a:prstGeom prst="rect">
            <a:avLst/>
          </a:prstGeom>
          <a:solidFill>
            <a:schemeClr val="bg1"/>
          </a:solidFill>
        </p:spPr>
        <p:txBody>
          <a:bodyPr wrap="square">
            <a:spAutoFit/>
          </a:bodyPr>
          <a:lstStyle/>
          <a:p>
            <a:pPr marL="285750" indent="-285750">
              <a:lnSpc>
                <a:spcPct val="114000"/>
              </a:lnSpc>
              <a:spcBef>
                <a:spcPts val="200"/>
              </a:spcBef>
              <a:spcAft>
                <a:spcPts val="200"/>
              </a:spcAft>
              <a:buFont typeface="Wingdings" panose="05000000000000000000" pitchFamily="2" charset="2"/>
              <a:buChar char="§"/>
            </a:pPr>
            <a:r>
              <a:rPr lang="it-IT" sz="1700" dirty="0"/>
              <a:t>Sulla base dei dati INPS, </a:t>
            </a:r>
            <a:r>
              <a:rPr lang="it-IT" sz="1700" b="1" dirty="0" smtClean="0"/>
              <a:t>nei primi tre mesi del 2021 in </a:t>
            </a:r>
            <a:r>
              <a:rPr lang="it-IT" sz="1700" b="1" dirty="0"/>
              <a:t>Emilia-Romagna sono state </a:t>
            </a:r>
            <a:r>
              <a:rPr lang="it-IT" sz="1700" b="1" dirty="0" smtClean="0"/>
              <a:t>autorizzate quasi 85,0 </a:t>
            </a:r>
            <a:r>
              <a:rPr lang="it-IT" sz="1700" b="1" dirty="0"/>
              <a:t>milioni di ore di CIG e Fondi di solidarietà: </a:t>
            </a:r>
            <a:r>
              <a:rPr lang="it-IT" sz="1700" dirty="0" smtClean="0"/>
              <a:t>53,8 </a:t>
            </a:r>
            <a:r>
              <a:rPr lang="it-IT" sz="1700" dirty="0"/>
              <a:t>milioni di ore di Cassa integrazione </a:t>
            </a:r>
            <a:r>
              <a:rPr lang="it-IT" sz="1700" dirty="0" smtClean="0"/>
              <a:t>(63,3%) </a:t>
            </a:r>
            <a:r>
              <a:rPr lang="it-IT" sz="1700" dirty="0"/>
              <a:t>e </a:t>
            </a:r>
            <a:r>
              <a:rPr lang="it-IT" sz="1700" dirty="0" smtClean="0"/>
              <a:t>31,2 </a:t>
            </a:r>
            <a:r>
              <a:rPr lang="it-IT" sz="1700" dirty="0"/>
              <a:t>milioni di ore </a:t>
            </a:r>
          </a:p>
        </p:txBody>
      </p:sp>
      <p:sp>
        <p:nvSpPr>
          <p:cNvPr id="12" name="Rettangolo 11"/>
          <p:cNvSpPr/>
          <p:nvPr/>
        </p:nvSpPr>
        <p:spPr>
          <a:xfrm>
            <a:off x="8769915" y="5915166"/>
            <a:ext cx="2937535" cy="307777"/>
          </a:xfrm>
          <a:prstGeom prst="rect">
            <a:avLst/>
          </a:prstGeom>
        </p:spPr>
        <p:txBody>
          <a:bodyPr wrap="none">
            <a:spAutoFit/>
          </a:bodyPr>
          <a:lstStyle/>
          <a:p>
            <a:r>
              <a:rPr lang="it-IT" sz="1400" i="1" dirty="0"/>
              <a:t>Elaborazioni su dati INPS, </a:t>
            </a:r>
            <a:r>
              <a:rPr lang="it-IT" sz="1400" i="1" dirty="0" smtClean="0"/>
              <a:t>marzo </a:t>
            </a:r>
            <a:r>
              <a:rPr lang="it-IT" sz="1400" i="1" dirty="0" smtClean="0"/>
              <a:t>2021</a:t>
            </a:r>
            <a:endParaRPr lang="it-IT" sz="1400" i="1" dirty="0"/>
          </a:p>
        </p:txBody>
      </p:sp>
      <p:pic>
        <p:nvPicPr>
          <p:cNvPr id="4" name="Immagine 3"/>
          <p:cNvPicPr>
            <a:picLocks noChangeAspect="1"/>
          </p:cNvPicPr>
          <p:nvPr/>
        </p:nvPicPr>
        <p:blipFill>
          <a:blip r:embed="rId2"/>
          <a:stretch>
            <a:fillRect/>
          </a:stretch>
        </p:blipFill>
        <p:spPr>
          <a:xfrm>
            <a:off x="520700" y="1412901"/>
            <a:ext cx="6038095" cy="2742857"/>
          </a:xfrm>
          <a:prstGeom prst="rect">
            <a:avLst/>
          </a:prstGeom>
        </p:spPr>
      </p:pic>
      <p:pic>
        <p:nvPicPr>
          <p:cNvPr id="6" name="Immagine 5"/>
          <p:cNvPicPr>
            <a:picLocks noChangeAspect="1"/>
          </p:cNvPicPr>
          <p:nvPr/>
        </p:nvPicPr>
        <p:blipFill>
          <a:blip r:embed="rId3"/>
          <a:stretch>
            <a:fillRect/>
          </a:stretch>
        </p:blipFill>
        <p:spPr>
          <a:xfrm>
            <a:off x="7207119" y="1450563"/>
            <a:ext cx="3942857" cy="2742857"/>
          </a:xfrm>
          <a:prstGeom prst="rect">
            <a:avLst/>
          </a:prstGeom>
        </p:spPr>
      </p:pic>
    </p:spTree>
    <p:extLst>
      <p:ext uri="{BB962C8B-B14F-4D97-AF65-F5344CB8AC3E}">
        <p14:creationId xmlns:p14="http://schemas.microsoft.com/office/powerpoint/2010/main" val="437721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2</a:t>
            </a:fld>
            <a:endParaRPr lang="en-US" dirty="0"/>
          </a:p>
        </p:txBody>
      </p:sp>
      <p:sp>
        <p:nvSpPr>
          <p:cNvPr id="3" name="CasellaDiTesto 2"/>
          <p:cNvSpPr txBox="1"/>
          <p:nvPr/>
        </p:nvSpPr>
        <p:spPr>
          <a:xfrm>
            <a:off x="520700" y="327546"/>
            <a:ext cx="1350050" cy="584775"/>
          </a:xfrm>
          <a:prstGeom prst="rect">
            <a:avLst/>
          </a:prstGeom>
          <a:noFill/>
        </p:spPr>
        <p:txBody>
          <a:bodyPr wrap="none" rtlCol="0">
            <a:spAutoFit/>
          </a:bodyPr>
          <a:lstStyle/>
          <a:p>
            <a:r>
              <a:rPr lang="it-IT" sz="3200" b="1" dirty="0" smtClean="0"/>
              <a:t>INDICE</a:t>
            </a:r>
            <a:endParaRPr lang="it-IT" sz="3200" b="1" dirty="0"/>
          </a:p>
        </p:txBody>
      </p:sp>
      <p:cxnSp>
        <p:nvCxnSpPr>
          <p:cNvPr id="8" name="Connettore diritto 7"/>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491036" y="5099294"/>
            <a:ext cx="11307263" cy="723275"/>
          </a:xfrm>
          <a:prstGeom prst="rect">
            <a:avLst/>
          </a:prstGeom>
          <a:noFill/>
        </p:spPr>
        <p:txBody>
          <a:bodyPr wrap="square" rtlCol="0">
            <a:spAutoFit/>
          </a:bodyPr>
          <a:lstStyle/>
          <a:p>
            <a:pPr>
              <a:spcBef>
                <a:spcPts val="300"/>
              </a:spcBef>
              <a:spcAft>
                <a:spcPts val="300"/>
              </a:spcAft>
            </a:pPr>
            <a:r>
              <a:rPr lang="it-IT" i="1" dirty="0"/>
              <a:t>Nota a cura dell’Agenzia regionale per il lavoro dell’Emilia-Romagna, realizzata con il supporto tecnico di ART-ER.</a:t>
            </a:r>
          </a:p>
          <a:p>
            <a:pPr>
              <a:spcBef>
                <a:spcPts val="300"/>
              </a:spcBef>
              <a:spcAft>
                <a:spcPts val="300"/>
              </a:spcAft>
            </a:pPr>
            <a:r>
              <a:rPr lang="it-IT" i="1" dirty="0"/>
              <a:t>La redazione del report è stata ultimata </a:t>
            </a:r>
            <a:r>
              <a:rPr lang="it-IT" i="1" dirty="0" smtClean="0"/>
              <a:t>il </a:t>
            </a:r>
            <a:r>
              <a:rPr lang="it-IT" i="1" dirty="0" smtClean="0"/>
              <a:t>18 maggio 2021</a:t>
            </a:r>
            <a:r>
              <a:rPr lang="it-IT" i="1" dirty="0" smtClean="0"/>
              <a:t>. </a:t>
            </a:r>
            <a:r>
              <a:rPr lang="it-IT" i="1" dirty="0"/>
              <a:t>Si autorizza la riproduzione con citazione della fonte.</a:t>
            </a:r>
          </a:p>
        </p:txBody>
      </p:sp>
      <p:sp>
        <p:nvSpPr>
          <p:cNvPr id="4" name="CasellaDiTesto 3"/>
          <p:cNvSpPr txBox="1"/>
          <p:nvPr/>
        </p:nvSpPr>
        <p:spPr>
          <a:xfrm>
            <a:off x="440555" y="1342465"/>
            <a:ext cx="5562100" cy="400110"/>
          </a:xfrm>
          <a:prstGeom prst="rect">
            <a:avLst/>
          </a:prstGeom>
          <a:noFill/>
        </p:spPr>
        <p:txBody>
          <a:bodyPr wrap="none" rtlCol="0">
            <a:spAutoFit/>
          </a:bodyPr>
          <a:lstStyle/>
          <a:p>
            <a:r>
              <a:rPr lang="it-IT" sz="2000" dirty="0"/>
              <a:t>Principali evidenze</a:t>
            </a:r>
            <a:r>
              <a:rPr lang="it-IT" sz="2000" dirty="0" smtClean="0"/>
              <a:t>……………………………………………....3 </a:t>
            </a:r>
            <a:endParaRPr lang="it-IT" sz="2000" dirty="0"/>
          </a:p>
        </p:txBody>
      </p:sp>
      <p:sp>
        <p:nvSpPr>
          <p:cNvPr id="18" name="CasellaDiTesto 17"/>
          <p:cNvSpPr txBox="1"/>
          <p:nvPr/>
        </p:nvSpPr>
        <p:spPr>
          <a:xfrm>
            <a:off x="436472" y="2726601"/>
            <a:ext cx="5638403" cy="707886"/>
          </a:xfrm>
          <a:prstGeom prst="rect">
            <a:avLst/>
          </a:prstGeom>
          <a:solidFill>
            <a:schemeClr val="bg1"/>
          </a:solidFill>
        </p:spPr>
        <p:txBody>
          <a:bodyPr wrap="none" rtlCol="0">
            <a:spAutoFit/>
          </a:bodyPr>
          <a:lstStyle/>
          <a:p>
            <a:r>
              <a:rPr lang="it-IT" sz="2000" dirty="0"/>
              <a:t>2</a:t>
            </a:r>
            <a:r>
              <a:rPr lang="it-IT" sz="2000" dirty="0" smtClean="0"/>
              <a:t>. </a:t>
            </a:r>
            <a:r>
              <a:rPr lang="it-IT" sz="2000" dirty="0"/>
              <a:t>Ore autorizzate di Cassa integrazione e dei Fondi</a:t>
            </a:r>
          </a:p>
          <a:p>
            <a:r>
              <a:rPr lang="it-IT" sz="2000" dirty="0"/>
              <a:t>di solidarietà </a:t>
            </a:r>
            <a:r>
              <a:rPr lang="it-IT" sz="2000" dirty="0" smtClean="0"/>
              <a:t>nel primo trimestre 2021……........….18</a:t>
            </a:r>
            <a:endParaRPr lang="it-IT" sz="2000" dirty="0"/>
          </a:p>
        </p:txBody>
      </p:sp>
      <p:sp>
        <p:nvSpPr>
          <p:cNvPr id="19" name="CasellaDiTesto 18"/>
          <p:cNvSpPr txBox="1"/>
          <p:nvPr/>
        </p:nvSpPr>
        <p:spPr>
          <a:xfrm>
            <a:off x="6560739" y="1357610"/>
            <a:ext cx="1150636" cy="400110"/>
          </a:xfrm>
          <a:prstGeom prst="rect">
            <a:avLst/>
          </a:prstGeom>
          <a:noFill/>
        </p:spPr>
        <p:txBody>
          <a:bodyPr wrap="none" rtlCol="0">
            <a:spAutoFit/>
          </a:bodyPr>
          <a:lstStyle/>
          <a:p>
            <a:r>
              <a:rPr lang="it-IT" sz="2000" dirty="0"/>
              <a:t>ALLEGATI</a:t>
            </a:r>
          </a:p>
        </p:txBody>
      </p:sp>
      <p:sp>
        <p:nvSpPr>
          <p:cNvPr id="20" name="CasellaDiTesto 19"/>
          <p:cNvSpPr txBox="1"/>
          <p:nvPr/>
        </p:nvSpPr>
        <p:spPr>
          <a:xfrm>
            <a:off x="6560739" y="1804151"/>
            <a:ext cx="5363037" cy="400110"/>
          </a:xfrm>
          <a:prstGeom prst="rect">
            <a:avLst/>
          </a:prstGeom>
          <a:noFill/>
        </p:spPr>
        <p:txBody>
          <a:bodyPr wrap="square" rtlCol="0">
            <a:spAutoFit/>
          </a:bodyPr>
          <a:lstStyle/>
          <a:p>
            <a:r>
              <a:rPr lang="it-IT" sz="2000" dirty="0"/>
              <a:t>Glossario e note metodologiche</a:t>
            </a:r>
            <a:r>
              <a:rPr lang="it-IT" sz="2000" dirty="0" smtClean="0"/>
              <a:t>……………………...</a:t>
            </a:r>
            <a:r>
              <a:rPr lang="it-IT" sz="2000" dirty="0" smtClean="0"/>
              <a:t>22</a:t>
            </a:r>
            <a:endParaRPr lang="it-IT" sz="2000" dirty="0"/>
          </a:p>
        </p:txBody>
      </p:sp>
      <p:sp>
        <p:nvSpPr>
          <p:cNvPr id="12" name="CasellaDiTesto 11"/>
          <p:cNvSpPr txBox="1"/>
          <p:nvPr/>
        </p:nvSpPr>
        <p:spPr>
          <a:xfrm>
            <a:off x="436728" y="1869242"/>
            <a:ext cx="5638147" cy="707886"/>
          </a:xfrm>
          <a:prstGeom prst="rect">
            <a:avLst/>
          </a:prstGeom>
          <a:noFill/>
        </p:spPr>
        <p:txBody>
          <a:bodyPr wrap="square" rtlCol="0">
            <a:spAutoFit/>
          </a:bodyPr>
          <a:lstStyle/>
          <a:p>
            <a:r>
              <a:rPr lang="it-IT" sz="2000" dirty="0"/>
              <a:t>1</a:t>
            </a:r>
            <a:r>
              <a:rPr lang="it-IT" sz="2000" dirty="0" smtClean="0"/>
              <a:t>. </a:t>
            </a:r>
            <a:r>
              <a:rPr lang="it-IT" sz="2000" dirty="0"/>
              <a:t>Attivazioni, cessazioni e saldo delle posizioni di </a:t>
            </a:r>
          </a:p>
          <a:p>
            <a:r>
              <a:rPr lang="it-IT" sz="2000" dirty="0"/>
              <a:t>lavoro dipendente </a:t>
            </a:r>
            <a:r>
              <a:rPr lang="it-IT" sz="2000" dirty="0" smtClean="0"/>
              <a:t>nel primo trimestre 2021</a:t>
            </a:r>
            <a:r>
              <a:rPr lang="it-IT" sz="2000" dirty="0" smtClean="0"/>
              <a:t>………..6</a:t>
            </a:r>
            <a:endParaRPr lang="it-IT" sz="2000" dirty="0"/>
          </a:p>
        </p:txBody>
      </p:sp>
    </p:spTree>
    <p:extLst>
      <p:ext uri="{BB962C8B-B14F-4D97-AF65-F5344CB8AC3E}">
        <p14:creationId xmlns:p14="http://schemas.microsoft.com/office/powerpoint/2010/main" val="819137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20</a:t>
            </a:fld>
            <a:endParaRPr lang="en-US"/>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436728" y="382693"/>
            <a:ext cx="8499571" cy="523220"/>
          </a:xfrm>
          <a:prstGeom prst="rect">
            <a:avLst/>
          </a:prstGeom>
          <a:noFill/>
        </p:spPr>
        <p:txBody>
          <a:bodyPr wrap="none" rtlCol="0">
            <a:spAutoFit/>
          </a:bodyPr>
          <a:lstStyle/>
          <a:p>
            <a:r>
              <a:rPr lang="it-IT" sz="2800" b="1" dirty="0" smtClean="0"/>
              <a:t>Flusso mensile e annuale di CIG e FIS in Emilia-Romagna</a:t>
            </a:r>
            <a:endParaRPr lang="it-IT" sz="2800" b="1" dirty="0"/>
          </a:p>
        </p:txBody>
      </p:sp>
      <p:sp>
        <p:nvSpPr>
          <p:cNvPr id="13" name="Rettangolo 12"/>
          <p:cNvSpPr/>
          <p:nvPr/>
        </p:nvSpPr>
        <p:spPr>
          <a:xfrm>
            <a:off x="436728" y="1055949"/>
            <a:ext cx="11391131" cy="2231188"/>
          </a:xfrm>
          <a:prstGeom prst="rect">
            <a:avLst/>
          </a:prstGeom>
          <a:noFill/>
        </p:spPr>
        <p:txBody>
          <a:bodyPr wrap="square">
            <a:spAutoFit/>
          </a:bodyPr>
          <a:lstStyle/>
          <a:p>
            <a:pPr marL="285750" indent="-285750">
              <a:lnSpc>
                <a:spcPct val="114000"/>
              </a:lnSpc>
              <a:spcBef>
                <a:spcPts val="200"/>
              </a:spcBef>
              <a:spcAft>
                <a:spcPts val="200"/>
              </a:spcAft>
              <a:buFont typeface="Wingdings" panose="05000000000000000000" pitchFamily="2" charset="2"/>
              <a:buChar char="§"/>
            </a:pPr>
            <a:r>
              <a:rPr lang="it-IT" sz="1700" b="1" dirty="0" smtClean="0"/>
              <a:t>Anche il 2021 è iniziato con un volume di ore autorizzate molto più consistente di quanto osservato lo scorso anno. </a:t>
            </a:r>
            <a:r>
              <a:rPr lang="it-IT" sz="1700" dirty="0" smtClean="0"/>
              <a:t>Nel primo trimestre 2020 le ore autorizzate di CIG e Fondi di solidarietà in Emilia-Romagna erano state 5,9 milioni, mentre sono salite fino </a:t>
            </a:r>
            <a:r>
              <a:rPr lang="it-IT" sz="1700" dirty="0" smtClean="0"/>
              <a:t>a quasi 85,0 </a:t>
            </a:r>
            <a:r>
              <a:rPr lang="it-IT" sz="1700" dirty="0" smtClean="0"/>
              <a:t>milioni nel 2021. </a:t>
            </a:r>
          </a:p>
          <a:p>
            <a:pPr marL="285750" indent="-285750">
              <a:lnSpc>
                <a:spcPct val="114000"/>
              </a:lnSpc>
              <a:spcBef>
                <a:spcPts val="200"/>
              </a:spcBef>
              <a:spcAft>
                <a:spcPts val="200"/>
              </a:spcAft>
              <a:buFont typeface="Wingdings" panose="05000000000000000000" pitchFamily="2" charset="2"/>
              <a:buChar char="§"/>
            </a:pPr>
            <a:r>
              <a:rPr lang="it-IT" sz="1700" b="1" dirty="0" smtClean="0"/>
              <a:t>A marzo c’è stato un nuovo rimbalzo</a:t>
            </a:r>
            <a:r>
              <a:rPr lang="it-IT" sz="1700" dirty="0" smtClean="0"/>
              <a:t>, che ha fatto aumentare il numero di richieste di ammortizzatori sociali, come conseguenza delle nuove misure restrittive adottate per il contenimento dei contagi che hanno portato la regione prima in zona arancione e poi in zona rossa: dopo i 16,2 milioni e i 12,9 milioni di ore autorizzate di CIG e FIS a gennaio e febbraio, nell’ultimo mese sono salite a 55,8 milioni (36,4 milioni di CIG e 19,4 di fondi di solidarietà). </a:t>
            </a:r>
            <a:endParaRPr lang="it-IT" sz="1700" dirty="0"/>
          </a:p>
        </p:txBody>
      </p:sp>
      <p:pic>
        <p:nvPicPr>
          <p:cNvPr id="4" name="Immagine 3"/>
          <p:cNvPicPr>
            <a:picLocks noChangeAspect="1"/>
          </p:cNvPicPr>
          <p:nvPr/>
        </p:nvPicPr>
        <p:blipFill>
          <a:blip r:embed="rId2"/>
          <a:stretch>
            <a:fillRect/>
          </a:stretch>
        </p:blipFill>
        <p:spPr>
          <a:xfrm>
            <a:off x="1231271" y="3387131"/>
            <a:ext cx="4010686" cy="2406411"/>
          </a:xfrm>
          <a:prstGeom prst="rect">
            <a:avLst/>
          </a:prstGeom>
        </p:spPr>
      </p:pic>
      <p:pic>
        <p:nvPicPr>
          <p:cNvPr id="5" name="Immagine 4"/>
          <p:cNvPicPr>
            <a:picLocks noChangeAspect="1"/>
          </p:cNvPicPr>
          <p:nvPr/>
        </p:nvPicPr>
        <p:blipFill>
          <a:blip r:embed="rId3"/>
          <a:stretch>
            <a:fillRect/>
          </a:stretch>
        </p:blipFill>
        <p:spPr>
          <a:xfrm>
            <a:off x="5793022" y="3193542"/>
            <a:ext cx="5523809" cy="2600000"/>
          </a:xfrm>
          <a:prstGeom prst="rect">
            <a:avLst/>
          </a:prstGeom>
        </p:spPr>
      </p:pic>
      <p:sp>
        <p:nvSpPr>
          <p:cNvPr id="9" name="Rettangolo 8"/>
          <p:cNvSpPr/>
          <p:nvPr/>
        </p:nvSpPr>
        <p:spPr>
          <a:xfrm>
            <a:off x="8769915" y="5915166"/>
            <a:ext cx="2937535" cy="307777"/>
          </a:xfrm>
          <a:prstGeom prst="rect">
            <a:avLst/>
          </a:prstGeom>
        </p:spPr>
        <p:txBody>
          <a:bodyPr wrap="none">
            <a:spAutoFit/>
          </a:bodyPr>
          <a:lstStyle/>
          <a:p>
            <a:r>
              <a:rPr lang="it-IT" sz="1400" i="1" dirty="0"/>
              <a:t>Elaborazioni su dati INPS, </a:t>
            </a:r>
            <a:r>
              <a:rPr lang="it-IT" sz="1400" i="1" dirty="0" smtClean="0"/>
              <a:t>marzo </a:t>
            </a:r>
            <a:r>
              <a:rPr lang="it-IT" sz="1400" i="1" dirty="0" smtClean="0"/>
              <a:t>2021</a:t>
            </a:r>
            <a:endParaRPr lang="it-IT" sz="1400" i="1" dirty="0"/>
          </a:p>
        </p:txBody>
      </p:sp>
    </p:spTree>
    <p:extLst>
      <p:ext uri="{BB962C8B-B14F-4D97-AF65-F5344CB8AC3E}">
        <p14:creationId xmlns:p14="http://schemas.microsoft.com/office/powerpoint/2010/main" val="2919666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21</a:t>
            </a:fld>
            <a:endParaRPr lang="en-US"/>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436728" y="429054"/>
            <a:ext cx="9804735" cy="523220"/>
          </a:xfrm>
          <a:prstGeom prst="rect">
            <a:avLst/>
          </a:prstGeom>
          <a:noFill/>
        </p:spPr>
        <p:txBody>
          <a:bodyPr wrap="none" rtlCol="0">
            <a:spAutoFit/>
          </a:bodyPr>
          <a:lstStyle/>
          <a:p>
            <a:r>
              <a:rPr lang="it-IT" sz="2800" b="1" dirty="0" smtClean="0"/>
              <a:t>Ore autorizzate di CIG e FIS in Emilia-Romagna a livello settoriale</a:t>
            </a:r>
            <a:endParaRPr lang="it-IT" sz="2800" b="1" dirty="0"/>
          </a:p>
        </p:txBody>
      </p:sp>
      <p:sp>
        <p:nvSpPr>
          <p:cNvPr id="8" name="CasellaDiTesto 7"/>
          <p:cNvSpPr txBox="1"/>
          <p:nvPr/>
        </p:nvSpPr>
        <p:spPr>
          <a:xfrm>
            <a:off x="520700" y="1016029"/>
            <a:ext cx="11277600" cy="369332"/>
          </a:xfrm>
          <a:prstGeom prst="rect">
            <a:avLst/>
          </a:prstGeom>
          <a:noFill/>
        </p:spPr>
        <p:txBody>
          <a:bodyPr wrap="square" rtlCol="0">
            <a:spAutoFit/>
          </a:bodyPr>
          <a:lstStyle/>
          <a:p>
            <a:pPr algn="ctr"/>
            <a:r>
              <a:rPr lang="it-IT" i="1" dirty="0"/>
              <a:t>Ore autorizzate </a:t>
            </a:r>
            <a:r>
              <a:rPr lang="it-IT" i="1" dirty="0" smtClean="0"/>
              <a:t>nel primo trimestre 2021 </a:t>
            </a:r>
            <a:r>
              <a:rPr lang="it-IT" i="1" dirty="0"/>
              <a:t>per settore di attività economica</a:t>
            </a:r>
          </a:p>
        </p:txBody>
      </p:sp>
      <p:sp>
        <p:nvSpPr>
          <p:cNvPr id="11" name="CasellaDiTesto 10"/>
          <p:cNvSpPr txBox="1"/>
          <p:nvPr/>
        </p:nvSpPr>
        <p:spPr>
          <a:xfrm>
            <a:off x="436728" y="2110975"/>
            <a:ext cx="6062746" cy="2555058"/>
          </a:xfrm>
          <a:prstGeom prst="rect">
            <a:avLst/>
          </a:prstGeom>
          <a:noFill/>
        </p:spPr>
        <p:txBody>
          <a:bodyPr wrap="square" rtlCol="0">
            <a:spAutoFit/>
          </a:bodyPr>
          <a:lstStyle/>
          <a:p>
            <a:pPr>
              <a:lnSpc>
                <a:spcPct val="114000"/>
              </a:lnSpc>
              <a:spcBef>
                <a:spcPts val="300"/>
              </a:spcBef>
              <a:spcAft>
                <a:spcPts val="300"/>
              </a:spcAft>
            </a:pPr>
            <a:r>
              <a:rPr lang="it-IT" sz="1700" dirty="0"/>
              <a:t>A livello settoriale, prendendo in considerazione sia la CIG sia i Fondi di solidarietà, </a:t>
            </a:r>
            <a:r>
              <a:rPr lang="it-IT" sz="1700" b="1" dirty="0" smtClean="0"/>
              <a:t>nei primi tre mesi del 2021 il 56,8% di tutte le ore autorizzate in regione ha </a:t>
            </a:r>
            <a:r>
              <a:rPr lang="it-IT" sz="1700" b="1" smtClean="0"/>
              <a:t>coinvolto le imprese </a:t>
            </a:r>
            <a:r>
              <a:rPr lang="it-IT" sz="1700" b="1" dirty="0" smtClean="0"/>
              <a:t>dei servizi </a:t>
            </a:r>
            <a:r>
              <a:rPr lang="it-IT" sz="1700" dirty="0" smtClean="0"/>
              <a:t>(48,3 milioni di ore, soprattutto di fondi di solidarietà e di CIG in deroga).</a:t>
            </a:r>
          </a:p>
          <a:p>
            <a:pPr>
              <a:lnSpc>
                <a:spcPct val="114000"/>
              </a:lnSpc>
              <a:spcBef>
                <a:spcPts val="300"/>
              </a:spcBef>
              <a:spcAft>
                <a:spcPts val="300"/>
              </a:spcAft>
            </a:pPr>
            <a:r>
              <a:rPr lang="it-IT" sz="1700" b="1" dirty="0" smtClean="0"/>
              <a:t>Sono state 34,0 milioni le ore autorizzate nell’industria in senso stretto </a:t>
            </a:r>
            <a:r>
              <a:rPr lang="it-IT" sz="1700" dirty="0" smtClean="0"/>
              <a:t>(40,0%), di cui la quota preponderante di CIG ordinaria, </a:t>
            </a:r>
            <a:r>
              <a:rPr lang="it-IT" sz="1700" b="1" dirty="0" smtClean="0"/>
              <a:t>mentre la parte restante ha riguardato il settore delle Costruzioni </a:t>
            </a:r>
            <a:r>
              <a:rPr lang="it-IT" sz="1700" dirty="0" smtClean="0"/>
              <a:t>(3,0%) </a:t>
            </a:r>
            <a:r>
              <a:rPr lang="it-IT" sz="1700" b="1" dirty="0" smtClean="0"/>
              <a:t>e l’Agricoltura </a:t>
            </a:r>
            <a:r>
              <a:rPr lang="it-IT" sz="1700" dirty="0" smtClean="0"/>
              <a:t>(0,1%). </a:t>
            </a:r>
          </a:p>
        </p:txBody>
      </p:sp>
      <p:pic>
        <p:nvPicPr>
          <p:cNvPr id="3" name="Immagine 2"/>
          <p:cNvPicPr>
            <a:picLocks noChangeAspect="1"/>
          </p:cNvPicPr>
          <p:nvPr/>
        </p:nvPicPr>
        <p:blipFill>
          <a:blip r:embed="rId2"/>
          <a:stretch>
            <a:fillRect/>
          </a:stretch>
        </p:blipFill>
        <p:spPr>
          <a:xfrm>
            <a:off x="6939657" y="2110975"/>
            <a:ext cx="4866667" cy="2495238"/>
          </a:xfrm>
          <a:prstGeom prst="rect">
            <a:avLst/>
          </a:prstGeom>
        </p:spPr>
      </p:pic>
      <p:sp>
        <p:nvSpPr>
          <p:cNvPr id="9" name="Rettangolo 8"/>
          <p:cNvSpPr/>
          <p:nvPr/>
        </p:nvSpPr>
        <p:spPr>
          <a:xfrm>
            <a:off x="8769915" y="5915166"/>
            <a:ext cx="2937535" cy="307777"/>
          </a:xfrm>
          <a:prstGeom prst="rect">
            <a:avLst/>
          </a:prstGeom>
        </p:spPr>
        <p:txBody>
          <a:bodyPr wrap="none">
            <a:spAutoFit/>
          </a:bodyPr>
          <a:lstStyle/>
          <a:p>
            <a:r>
              <a:rPr lang="it-IT" sz="1400" i="1" dirty="0"/>
              <a:t>Elaborazioni su dati INPS, </a:t>
            </a:r>
            <a:r>
              <a:rPr lang="it-IT" sz="1400" i="1" dirty="0" smtClean="0"/>
              <a:t>marzo </a:t>
            </a:r>
            <a:r>
              <a:rPr lang="it-IT" sz="1400" i="1" dirty="0" smtClean="0"/>
              <a:t>2021</a:t>
            </a:r>
            <a:endParaRPr lang="it-IT" sz="1400" i="1" dirty="0"/>
          </a:p>
        </p:txBody>
      </p:sp>
    </p:spTree>
    <p:extLst>
      <p:ext uri="{BB962C8B-B14F-4D97-AF65-F5344CB8AC3E}">
        <p14:creationId xmlns:p14="http://schemas.microsoft.com/office/powerpoint/2010/main" val="1958488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22</a:t>
            </a:fld>
            <a:endParaRPr lang="en-US"/>
          </a:p>
        </p:txBody>
      </p:sp>
      <p:cxnSp>
        <p:nvCxnSpPr>
          <p:cNvPr id="9" name="Connettore diritto 8"/>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pic>
        <p:nvPicPr>
          <p:cNvPr id="10" name="Picture 3" descr="Agenzia slide1 ppt.jpg"/>
          <p:cNvPicPr>
            <a:picLocks noChangeAspect="1"/>
          </p:cNvPicPr>
          <p:nvPr/>
        </p:nvPicPr>
        <p:blipFill rotWithShape="1">
          <a:blip r:embed="rId2">
            <a:extLst>
              <a:ext uri="{28A0092B-C50C-407E-A947-70E740481C1C}">
                <a14:useLocalDpi xmlns:a14="http://schemas.microsoft.com/office/drawing/2010/main" val="0"/>
              </a:ext>
            </a:extLst>
          </a:blip>
          <a:srcRect l="57478" t="44874"/>
          <a:stretch/>
        </p:blipFill>
        <p:spPr>
          <a:xfrm>
            <a:off x="8005575" y="2183642"/>
            <a:ext cx="3792725" cy="3687691"/>
          </a:xfrm>
          <a:prstGeom prst="rect">
            <a:avLst/>
          </a:prstGeom>
        </p:spPr>
      </p:pic>
      <p:sp>
        <p:nvSpPr>
          <p:cNvPr id="3" name="CasellaDiTesto 2"/>
          <p:cNvSpPr txBox="1"/>
          <p:nvPr/>
        </p:nvSpPr>
        <p:spPr>
          <a:xfrm>
            <a:off x="436728" y="1187355"/>
            <a:ext cx="8759899" cy="1446550"/>
          </a:xfrm>
          <a:prstGeom prst="rect">
            <a:avLst/>
          </a:prstGeom>
          <a:noFill/>
        </p:spPr>
        <p:txBody>
          <a:bodyPr wrap="none" rtlCol="0">
            <a:spAutoFit/>
          </a:bodyPr>
          <a:lstStyle/>
          <a:p>
            <a:r>
              <a:rPr lang="it-IT" sz="4400" b="1" dirty="0"/>
              <a:t>ALLEGATO </a:t>
            </a:r>
          </a:p>
          <a:p>
            <a:r>
              <a:rPr lang="it-IT" sz="4400" b="1" dirty="0"/>
              <a:t>GLOSSARIO E NOTA METODOLOGICA</a:t>
            </a:r>
          </a:p>
        </p:txBody>
      </p:sp>
    </p:spTree>
    <p:extLst>
      <p:ext uri="{BB962C8B-B14F-4D97-AF65-F5344CB8AC3E}">
        <p14:creationId xmlns:p14="http://schemas.microsoft.com/office/powerpoint/2010/main" val="2071824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23</a:t>
            </a:fld>
            <a:endParaRPr lang="en-US" dirty="0"/>
          </a:p>
        </p:txBody>
      </p:sp>
      <p:sp>
        <p:nvSpPr>
          <p:cNvPr id="3" name="CasellaDiTesto 2"/>
          <p:cNvSpPr txBox="1"/>
          <p:nvPr/>
        </p:nvSpPr>
        <p:spPr>
          <a:xfrm>
            <a:off x="436728" y="429482"/>
            <a:ext cx="2412135" cy="507831"/>
          </a:xfrm>
          <a:prstGeom prst="rect">
            <a:avLst/>
          </a:prstGeom>
          <a:noFill/>
        </p:spPr>
        <p:txBody>
          <a:bodyPr wrap="none" rtlCol="0">
            <a:spAutoFit/>
          </a:bodyPr>
          <a:lstStyle/>
          <a:p>
            <a:r>
              <a:rPr lang="it-IT" sz="2700" b="1" dirty="0"/>
              <a:t>GLOSSARIO 1/2</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436728" y="1143093"/>
            <a:ext cx="5691117" cy="4498026"/>
          </a:xfrm>
          <a:prstGeom prst="rect">
            <a:avLst/>
          </a:prstGeom>
          <a:noFill/>
        </p:spPr>
        <p:txBody>
          <a:bodyPr wrap="square" rtlCol="0">
            <a:spAutoFit/>
          </a:bodyPr>
          <a:lstStyle/>
          <a:p>
            <a:pPr marL="285750" indent="-285750">
              <a:lnSpc>
                <a:spcPct val="114000"/>
              </a:lnSpc>
              <a:spcBef>
                <a:spcPts val="300"/>
              </a:spcBef>
              <a:spcAft>
                <a:spcPts val="300"/>
              </a:spcAft>
              <a:buFont typeface="Wingdings" panose="05000000000000000000" pitchFamily="2" charset="2"/>
              <a:buChar char="§"/>
            </a:pPr>
            <a:r>
              <a:rPr lang="it-IT" sz="1400" b="1" dirty="0"/>
              <a:t>CIG - Cassa integrazione guadagni (fonte INPS): </a:t>
            </a:r>
            <a:r>
              <a:rPr lang="it-IT" sz="1400" dirty="0"/>
              <a:t>è una prestazione finalizzata a sostituire o integrare la retribuzione ed è destinata ai lavoratori sospesi dal lavoro o che operano con orario ridotto a causa di difficoltà produttive dell'azienda. </a:t>
            </a:r>
          </a:p>
          <a:p>
            <a:pPr marL="285750" indent="-285750">
              <a:lnSpc>
                <a:spcPct val="114000"/>
              </a:lnSpc>
              <a:spcBef>
                <a:spcPts val="300"/>
              </a:spcBef>
              <a:spcAft>
                <a:spcPts val="300"/>
              </a:spcAft>
              <a:buFont typeface="Wingdings" panose="05000000000000000000" pitchFamily="2" charset="2"/>
              <a:buChar char="§"/>
            </a:pPr>
            <a:r>
              <a:rPr lang="it-IT" sz="1400" b="1" dirty="0"/>
              <a:t>Dati destagionalizzati: </a:t>
            </a:r>
            <a:r>
              <a:rPr lang="it-IT" sz="1400" dirty="0"/>
              <a:t>dati depurati, mediante apposite tecniche statistiche, dalle fluttuazioni attribuibili alla componente stagionale (dovute a fattori meteorologici, consuetudinari, legislativi e simili) e, se significativi, dagli effetti di calendario. Questa trasformazione dei dati è la più idonea a cogliere l’evoluzione congiunturale di un indicatore.</a:t>
            </a:r>
          </a:p>
          <a:p>
            <a:pPr marL="285750" indent="-285750">
              <a:lnSpc>
                <a:spcPct val="114000"/>
              </a:lnSpc>
              <a:spcBef>
                <a:spcPts val="300"/>
              </a:spcBef>
              <a:spcAft>
                <a:spcPts val="300"/>
              </a:spcAft>
              <a:buFont typeface="Wingdings" panose="05000000000000000000" pitchFamily="2" charset="2"/>
              <a:buChar char="§"/>
            </a:pPr>
            <a:r>
              <a:rPr lang="it-IT" sz="1400" b="1" dirty="0"/>
              <a:t>Dati grezzi: </a:t>
            </a:r>
            <a:r>
              <a:rPr lang="it-IT" sz="1400" dirty="0"/>
              <a:t>dati originari, non destagionalizzati.</a:t>
            </a:r>
          </a:p>
          <a:p>
            <a:pPr marL="285750" indent="-285750">
              <a:lnSpc>
                <a:spcPct val="114000"/>
              </a:lnSpc>
              <a:spcBef>
                <a:spcPts val="300"/>
              </a:spcBef>
              <a:spcAft>
                <a:spcPts val="300"/>
              </a:spcAft>
              <a:buFont typeface="Wingdings" panose="05000000000000000000" pitchFamily="2" charset="2"/>
              <a:buChar char="§"/>
            </a:pPr>
            <a:r>
              <a:rPr lang="it-IT" sz="1400" b="1" dirty="0"/>
              <a:t>Posizione lavorativa dipendente (CO):</a:t>
            </a:r>
            <a:r>
              <a:rPr lang="it-IT" sz="1400" dirty="0"/>
              <a:t> è contraddistinta da un contratto di lavoro tra una persona fisica e un’unità produttiva (impresa o istituzione), che prevede lo svolgimento di una prestazione lavorativa a fronte di un compenso (retribuzione). Le posizioni lavorative rappresentano, quindi, il numero di posti di lavoro occupati da lavoratori dipendenti (a tempo pieno e a tempo parziale), indipendentemente dalle ore lavorate, ad una determinata data di riferimento, inclusi anche</a:t>
            </a:r>
          </a:p>
        </p:txBody>
      </p:sp>
      <p:sp>
        <p:nvSpPr>
          <p:cNvPr id="13" name="CasellaDiTesto 12"/>
          <p:cNvSpPr txBox="1"/>
          <p:nvPr/>
        </p:nvSpPr>
        <p:spPr>
          <a:xfrm>
            <a:off x="6107183" y="1131612"/>
            <a:ext cx="5691117" cy="4574970"/>
          </a:xfrm>
          <a:prstGeom prst="rect">
            <a:avLst/>
          </a:prstGeom>
          <a:noFill/>
        </p:spPr>
        <p:txBody>
          <a:bodyPr wrap="square" rtlCol="0">
            <a:spAutoFit/>
          </a:bodyPr>
          <a:lstStyle/>
          <a:p>
            <a:pPr marL="265113">
              <a:lnSpc>
                <a:spcPct val="114000"/>
              </a:lnSpc>
              <a:spcBef>
                <a:spcPts val="300"/>
              </a:spcBef>
              <a:spcAft>
                <a:spcPts val="300"/>
              </a:spcAft>
            </a:pPr>
            <a:r>
              <a:rPr lang="it-IT" sz="1400" dirty="0"/>
              <a:t>i lavoratori che, legati all’unità produttiva da regolare contratto di lavoro, sono temporaneamente assenti per cause quali ferie, permessi, maternità, cassa integrazione guadagni, ecc. </a:t>
            </a:r>
            <a:endParaRPr lang="it-IT" sz="1400" b="1" dirty="0"/>
          </a:p>
          <a:p>
            <a:pPr marL="285750" indent="-285750">
              <a:lnSpc>
                <a:spcPct val="114000"/>
              </a:lnSpc>
              <a:spcBef>
                <a:spcPts val="300"/>
              </a:spcBef>
              <a:spcAft>
                <a:spcPts val="300"/>
              </a:spcAft>
              <a:buFont typeface="Wingdings" panose="05000000000000000000" pitchFamily="2" charset="2"/>
              <a:buChar char="§"/>
            </a:pPr>
            <a:r>
              <a:rPr lang="it-IT" sz="1400" b="1" dirty="0"/>
              <a:t>Saldo attivazioni-cessazioni: </a:t>
            </a:r>
            <a:r>
              <a:rPr lang="it-IT" sz="1400" dirty="0"/>
              <a:t>differenza tra attivazioni e cessazioni dei rapporti di lavoro (a cui si sommano le trasformazioni a tempo indeterminato, nel caso dei rapporti a tempo indeterminato, o si sottraggono le medesime nel caso dei rapporti a tempo determinato; analoghe considerazioni valgono per i rapporti a tempo pieno e parziale). Il saldo calcolato sui dati destagionalizzati esprime la variazione congiunturale assoluta delle posizioni lavorative dipendenti.</a:t>
            </a:r>
          </a:p>
          <a:p>
            <a:pPr marL="285750" indent="-285750">
              <a:lnSpc>
                <a:spcPct val="114000"/>
              </a:lnSpc>
              <a:spcBef>
                <a:spcPts val="300"/>
              </a:spcBef>
              <a:spcAft>
                <a:spcPts val="300"/>
              </a:spcAft>
              <a:buFont typeface="Wingdings" panose="05000000000000000000" pitchFamily="2" charset="2"/>
              <a:buChar char="§"/>
            </a:pPr>
            <a:r>
              <a:rPr lang="it-IT" sz="1400" b="1" dirty="0"/>
              <a:t>Variazione congiunturale: </a:t>
            </a:r>
            <a:r>
              <a:rPr lang="it-IT" sz="1400" dirty="0"/>
              <a:t>variazione assoluta o percentuale intervenuta nel trimestre/mese di riferimento rispetto al trimestre/mese immediatamente precedente. Viene calcolata sui dati destagionalizzati.</a:t>
            </a:r>
          </a:p>
          <a:p>
            <a:pPr marL="285750" indent="-285750">
              <a:lnSpc>
                <a:spcPct val="114000"/>
              </a:lnSpc>
              <a:spcBef>
                <a:spcPts val="300"/>
              </a:spcBef>
              <a:spcAft>
                <a:spcPts val="300"/>
              </a:spcAft>
              <a:buFont typeface="Wingdings" panose="05000000000000000000" pitchFamily="2" charset="2"/>
              <a:buChar char="§"/>
            </a:pPr>
            <a:r>
              <a:rPr lang="it-IT" sz="1400" b="1" dirty="0"/>
              <a:t>Variazione tendenziale: </a:t>
            </a:r>
            <a:r>
              <a:rPr lang="it-IT" sz="1400" dirty="0"/>
              <a:t>variazione assoluta o percentuale intervenuta nel trimestre/mese di riferimento rispetto allo stesso trimestre/mese dell’anno precedente. Viene calcolata sui dati grezzi.</a:t>
            </a:r>
          </a:p>
        </p:txBody>
      </p:sp>
    </p:spTree>
    <p:extLst>
      <p:ext uri="{BB962C8B-B14F-4D97-AF65-F5344CB8AC3E}">
        <p14:creationId xmlns:p14="http://schemas.microsoft.com/office/powerpoint/2010/main" val="1203509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24</a:t>
            </a:fld>
            <a:endParaRPr lang="en-US" dirty="0"/>
          </a:p>
        </p:txBody>
      </p:sp>
      <p:sp>
        <p:nvSpPr>
          <p:cNvPr id="3" name="CasellaDiTesto 2"/>
          <p:cNvSpPr txBox="1"/>
          <p:nvPr/>
        </p:nvSpPr>
        <p:spPr>
          <a:xfrm>
            <a:off x="436728" y="429482"/>
            <a:ext cx="4579523" cy="507831"/>
          </a:xfrm>
          <a:prstGeom prst="rect">
            <a:avLst/>
          </a:prstGeom>
          <a:noFill/>
        </p:spPr>
        <p:txBody>
          <a:bodyPr wrap="none" rtlCol="0">
            <a:spAutoFit/>
          </a:bodyPr>
          <a:lstStyle/>
          <a:p>
            <a:r>
              <a:rPr lang="it-IT" sz="2700" b="1" dirty="0"/>
              <a:t>NOTA METODOLOGICA - SILER </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436728" y="1143093"/>
            <a:ext cx="5691117" cy="4575740"/>
          </a:xfrm>
          <a:prstGeom prst="rect">
            <a:avLst/>
          </a:prstGeom>
          <a:noFill/>
        </p:spPr>
        <p:txBody>
          <a:bodyPr wrap="square" rtlCol="0">
            <a:spAutoFit/>
          </a:bodyPr>
          <a:lstStyle/>
          <a:p>
            <a:pPr marL="285750" indent="-285750">
              <a:lnSpc>
                <a:spcPct val="114000"/>
              </a:lnSpc>
              <a:spcBef>
                <a:spcPts val="300"/>
              </a:spcBef>
              <a:spcAft>
                <a:spcPts val="300"/>
              </a:spcAft>
              <a:buFont typeface="Wingdings" panose="05000000000000000000" pitchFamily="2" charset="2"/>
              <a:buChar char="§"/>
            </a:pPr>
            <a:r>
              <a:rPr lang="it-IT" sz="1400" dirty="0"/>
              <a:t>I dati delle attivazioni, trasformazioni e cessazioni dei rapporti di lavoro dipendente (e le variazioni delle </a:t>
            </a:r>
            <a:r>
              <a:rPr lang="it-IT" sz="1400" b="1" dirty="0"/>
              <a:t>posizioni dipendenti </a:t>
            </a:r>
            <a:r>
              <a:rPr lang="it-IT" sz="1400" dirty="0"/>
              <a:t>calcolate a saldo), registrati negli </a:t>
            </a:r>
            <a:r>
              <a:rPr lang="it-IT" sz="1400" b="1" dirty="0"/>
              <a:t>archivi SILER </a:t>
            </a:r>
            <a:r>
              <a:rPr lang="it-IT" sz="1400" dirty="0"/>
              <a:t>(Sistema Informativo Lavoro Emilia-Romagna) delle </a:t>
            </a:r>
            <a:r>
              <a:rPr lang="it-IT" sz="1400" b="1" dirty="0"/>
              <a:t>Comunicazioni obbligatorie (CO)</a:t>
            </a:r>
            <a:r>
              <a:rPr lang="it-IT" sz="1400" dirty="0"/>
              <a:t>, consentono, se professionalmente trattati </a:t>
            </a:r>
            <a:r>
              <a:rPr lang="it-IT" sz="1400" baseline="30000" dirty="0"/>
              <a:t>(a)</a:t>
            </a:r>
            <a:r>
              <a:rPr lang="it-IT" sz="1400" dirty="0"/>
              <a:t>, l’</a:t>
            </a:r>
            <a:r>
              <a:rPr lang="it-IT" sz="1400" b="1" dirty="0"/>
              <a:t>analisi congiunturale del mercato del lavoro dipendente</a:t>
            </a:r>
            <a:r>
              <a:rPr lang="it-IT" sz="1400" dirty="0"/>
              <a:t> con dati aggiornati e ad un elevato livello di dettaglio, settoriale e territoriale:</a:t>
            </a:r>
            <a:br>
              <a:rPr lang="it-IT" sz="1400" dirty="0"/>
            </a:br>
            <a:endParaRPr lang="it-IT" sz="1400" b="1" u="sng" dirty="0"/>
          </a:p>
          <a:p>
            <a:pPr marL="285750" indent="-285750">
              <a:lnSpc>
                <a:spcPct val="114000"/>
              </a:lnSpc>
              <a:spcBef>
                <a:spcPts val="300"/>
              </a:spcBef>
              <a:spcAft>
                <a:spcPts val="300"/>
              </a:spcAft>
              <a:buFont typeface="Wingdings" panose="05000000000000000000" pitchFamily="2" charset="2"/>
              <a:buChar char="§"/>
            </a:pPr>
            <a:r>
              <a:rPr lang="it-IT" sz="1400" dirty="0"/>
              <a:t>La </a:t>
            </a:r>
            <a:r>
              <a:rPr lang="it-IT" sz="1400" b="1" dirty="0"/>
              <a:t>Comunicazione Obbligatoria (CO)</a:t>
            </a:r>
            <a:r>
              <a:rPr lang="it-IT" sz="1400" dirty="0"/>
              <a:t>, il cui primo riferimento normativo è l’art. 9-bis del DL n. 510/1996, convertito in legge n. 608/1996, comma 2, è un vincolo che ricade in capo al datore di lavoro che, al momento dell’instaurazione, proroga, trasformazione, cessazione di un rapporto di lavoro dipendente o parasubordinato, deve darne comunicazione al Servizio competente del Centro per l’Impiego nel cui ambito territoriale è ubicata la sede di lavoro. Nella banca dati non sono compresi i lavoratori indipendenti (autonomi e partite IVA), in quanto non soggetti ad obblighi in tal senso, che in Emilia-Romagna rappresentano circa il 25% della forza lavoro. </a:t>
            </a:r>
          </a:p>
        </p:txBody>
      </p:sp>
      <p:sp>
        <p:nvSpPr>
          <p:cNvPr id="6" name="CasellaDiTesto 5"/>
          <p:cNvSpPr txBox="1"/>
          <p:nvPr/>
        </p:nvSpPr>
        <p:spPr>
          <a:xfrm>
            <a:off x="6107941" y="1143093"/>
            <a:ext cx="5691117" cy="3852978"/>
          </a:xfrm>
          <a:prstGeom prst="rect">
            <a:avLst/>
          </a:prstGeom>
          <a:noFill/>
        </p:spPr>
        <p:txBody>
          <a:bodyPr wrap="square" rtlCol="0">
            <a:spAutoFit/>
          </a:bodyPr>
          <a:lstStyle/>
          <a:p>
            <a:pPr marL="285750" indent="-285750">
              <a:lnSpc>
                <a:spcPct val="114000"/>
              </a:lnSpc>
              <a:spcBef>
                <a:spcPts val="300"/>
              </a:spcBef>
              <a:spcAft>
                <a:spcPts val="300"/>
              </a:spcAft>
              <a:buFont typeface="Wingdings" panose="05000000000000000000" pitchFamily="2" charset="2"/>
              <a:buChar char="§"/>
            </a:pPr>
            <a:r>
              <a:rPr lang="it-IT" sz="1400" dirty="0"/>
              <a:t>Nel tempo, grazie all’estensione della platea dei soggetti e delle tipologie contrattuali oggetto di CO e con l’introduzione, attraverso la legge n. 296/2006, della trasmissione telematica  si è progressivamente consolidata la copertura dei rapporti di lavoro censiti, così da poter disporre a partire dal 2008 di un quadro informativo completo e tempestivo sull’andamento del mercato del lavoro, quantomeno per la componente di lavoro dipendente e parasubordinato. </a:t>
            </a:r>
          </a:p>
          <a:p>
            <a:pPr marL="285750" indent="-285750">
              <a:lnSpc>
                <a:spcPct val="114000"/>
              </a:lnSpc>
              <a:spcBef>
                <a:spcPts val="300"/>
              </a:spcBef>
              <a:spcAft>
                <a:spcPts val="300"/>
              </a:spcAft>
              <a:buFont typeface="Wingdings" panose="05000000000000000000" pitchFamily="2" charset="2"/>
              <a:buChar char="§"/>
            </a:pPr>
            <a:r>
              <a:rPr lang="it-IT" sz="1400" dirty="0"/>
              <a:t>La </a:t>
            </a:r>
            <a:r>
              <a:rPr lang="it-IT" sz="1400" b="1" dirty="0"/>
              <a:t>procedura di destagionalizzazione </a:t>
            </a:r>
            <a:r>
              <a:rPr lang="it-IT" sz="1400" dirty="0"/>
              <a:t>adottata è TRAMO-SEATS, basata su un approccio REGARIMA. Per la destagionalizzazione delle serie storiche si è fatto ricorso al software </a:t>
            </a:r>
            <a:r>
              <a:rPr lang="it-IT" sz="1400" dirty="0" err="1"/>
              <a:t>JDemetra</a:t>
            </a:r>
            <a:r>
              <a:rPr lang="it-IT" sz="1400" dirty="0"/>
              <a:t>+ (versione 2.2.2), sviluppato dalla </a:t>
            </a:r>
            <a:r>
              <a:rPr lang="it-IT" sz="1400" dirty="0" err="1"/>
              <a:t>Banque</a:t>
            </a:r>
            <a:r>
              <a:rPr lang="it-IT" sz="1400" dirty="0"/>
              <a:t> </a:t>
            </a:r>
            <a:r>
              <a:rPr lang="it-IT" sz="1400" dirty="0" err="1"/>
              <a:t>Nationale</a:t>
            </a:r>
            <a:r>
              <a:rPr lang="it-IT" sz="1400" dirty="0"/>
              <a:t> de </a:t>
            </a:r>
            <a:r>
              <a:rPr lang="it-IT" sz="1400" dirty="0" err="1"/>
              <a:t>Belgique</a:t>
            </a:r>
            <a:r>
              <a:rPr lang="it-IT" sz="1400" dirty="0"/>
              <a:t> in cooperazione con </a:t>
            </a:r>
            <a:r>
              <a:rPr lang="it-IT" sz="1400" dirty="0" err="1"/>
              <a:t>Deutsche</a:t>
            </a:r>
            <a:r>
              <a:rPr lang="it-IT" sz="1400" dirty="0"/>
              <a:t> Bundesbank ed Eurostat, in accordo con le linee guida del Sistema Statistico Europeo ed ufficialmente raccomandato (a partire dal 2 febbraio 2015) dalla Commissione Europea ai Paesi membri per la destagionalizzazione dei dati delle statistiche ufficiali.</a:t>
            </a:r>
          </a:p>
        </p:txBody>
      </p:sp>
    </p:spTree>
    <p:extLst>
      <p:ext uri="{BB962C8B-B14F-4D97-AF65-F5344CB8AC3E}">
        <p14:creationId xmlns:p14="http://schemas.microsoft.com/office/powerpoint/2010/main" val="3036744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25</a:t>
            </a:fld>
            <a:endParaRPr lang="en-US" dirty="0"/>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648418" y="1080000"/>
            <a:ext cx="7391895" cy="646331"/>
          </a:xfrm>
          <a:prstGeom prst="rect">
            <a:avLst/>
          </a:prstGeom>
        </p:spPr>
        <p:txBody>
          <a:bodyPr wrap="none">
            <a:spAutoFit/>
          </a:bodyPr>
          <a:lstStyle/>
          <a:p>
            <a:pPr algn="ctr"/>
            <a:r>
              <a:rPr lang="it-IT" i="1" dirty="0"/>
              <a:t>Saldo attivazioni-cessazioni nel periodo gennaio 2020-marzo 2021</a:t>
            </a:r>
            <a:br>
              <a:rPr lang="it-IT" i="1" dirty="0"/>
            </a:br>
            <a:r>
              <a:rPr lang="it-IT" i="1" dirty="0"/>
              <a:t>in Emilia-Romagna</a:t>
            </a:r>
            <a:r>
              <a:rPr lang="it-IT" baseline="30000" dirty="0"/>
              <a:t> (a) </a:t>
            </a:r>
            <a:r>
              <a:rPr lang="it-IT" i="1" dirty="0"/>
              <a:t>per mese ed edizione delle stime (dati destagionalizzati)</a:t>
            </a:r>
          </a:p>
        </p:txBody>
      </p:sp>
      <p:sp>
        <p:nvSpPr>
          <p:cNvPr id="5" name="Rettangolo 4"/>
          <p:cNvSpPr/>
          <p:nvPr/>
        </p:nvSpPr>
        <p:spPr>
          <a:xfrm>
            <a:off x="8489576" y="1116968"/>
            <a:ext cx="3308724" cy="4636077"/>
          </a:xfrm>
          <a:prstGeom prst="rect">
            <a:avLst/>
          </a:prstGeom>
        </p:spPr>
        <p:txBody>
          <a:bodyPr wrap="square">
            <a:spAutoFit/>
          </a:bodyPr>
          <a:lstStyle/>
          <a:p>
            <a:pPr marL="285750" indent="-285750">
              <a:lnSpc>
                <a:spcPct val="107000"/>
              </a:lnSpc>
              <a:spcBef>
                <a:spcPts val="300"/>
              </a:spcBef>
              <a:spcAft>
                <a:spcPts val="300"/>
              </a:spcAft>
              <a:buFont typeface="Wingdings" panose="05000000000000000000" pitchFamily="2" charset="2"/>
              <a:buChar char="§"/>
            </a:pPr>
            <a:r>
              <a:rPr lang="it-IT" sz="1700" b="1" dirty="0">
                <a:latin typeface="Calibri" panose="020F0502020204030204" pitchFamily="34" charset="0"/>
                <a:ea typeface="Calibri" panose="020F0502020204030204" pitchFamily="34" charset="0"/>
                <a:cs typeface="Times New Roman" panose="02020603050405020304" pitchFamily="18" charset="0"/>
              </a:rPr>
              <a:t>Le nuove stime hanno portato a una revisione assai contenuta dei precedenti risultati, fatta eccezione per il mese di febbraio 2021 </a:t>
            </a:r>
            <a:r>
              <a:rPr lang="it-IT" sz="1700" dirty="0">
                <a:latin typeface="Calibri" panose="020F0502020204030204" pitchFamily="34" charset="0"/>
                <a:ea typeface="Calibri" panose="020F0502020204030204" pitchFamily="34" charset="0"/>
                <a:cs typeface="Times New Roman" panose="02020603050405020304" pitchFamily="18" charset="0"/>
              </a:rPr>
              <a:t>(che risente dei ritardi di aggiornamento delle CO nel lavoro somministrato)</a:t>
            </a:r>
          </a:p>
          <a:p>
            <a:pPr marL="285750" indent="-285750">
              <a:lnSpc>
                <a:spcPct val="107000"/>
              </a:lnSpc>
              <a:spcBef>
                <a:spcPts val="300"/>
              </a:spcBef>
              <a:spcAft>
                <a:spcPts val="300"/>
              </a:spcAft>
              <a:buFont typeface="Wingdings" panose="05000000000000000000" pitchFamily="2" charset="2"/>
              <a:buChar char="§"/>
            </a:pPr>
            <a:r>
              <a:rPr lang="it-IT" sz="1700" b="1" dirty="0">
                <a:latin typeface="Calibri" panose="020F0502020204030204" pitchFamily="34" charset="0"/>
                <a:ea typeface="Calibri" panose="020F0502020204030204" pitchFamily="34" charset="0"/>
                <a:cs typeface="Times New Roman" panose="02020603050405020304" pitchFamily="18" charset="0"/>
              </a:rPr>
              <a:t>Ricordiamo che, dal 28 febbraio 2021, l’aggiornamento dei dati incorpora l’effetto del processo di «bonifica» degli archivi derivante dalla rilevante operazione di unificazione dei SILER provinciali, </a:t>
            </a:r>
            <a:r>
              <a:rPr lang="it-IT" sz="1700" dirty="0">
                <a:latin typeface="Calibri" panose="020F0502020204030204" pitchFamily="34" charset="0"/>
                <a:ea typeface="Calibri" panose="020F0502020204030204" pitchFamily="34" charset="0"/>
                <a:cs typeface="Times New Roman" panose="02020603050405020304" pitchFamily="18" charset="0"/>
              </a:rPr>
              <a:t>destinata ad apportare una maggiore qualità e robustezza delle stime</a:t>
            </a:r>
          </a:p>
        </p:txBody>
      </p:sp>
      <p:sp>
        <p:nvSpPr>
          <p:cNvPr id="18" name="CasellaDiTesto 17">
            <a:extLst>
              <a:ext uri="{FF2B5EF4-FFF2-40B4-BE49-F238E27FC236}">
                <a16:creationId xmlns:a16="http://schemas.microsoft.com/office/drawing/2014/main" id="{A5D05902-558E-4A55-83FE-51497C8359EB}"/>
              </a:ext>
            </a:extLst>
          </p:cNvPr>
          <p:cNvSpPr txBox="1"/>
          <p:nvPr/>
        </p:nvSpPr>
        <p:spPr>
          <a:xfrm>
            <a:off x="520700" y="5623355"/>
            <a:ext cx="6496236" cy="261610"/>
          </a:xfrm>
          <a:prstGeom prst="rect">
            <a:avLst/>
          </a:prstGeom>
          <a:noFill/>
        </p:spPr>
        <p:txBody>
          <a:bodyPr wrap="square">
            <a:spAutoFit/>
          </a:bodyPr>
          <a:lstStyle/>
          <a:p>
            <a:r>
              <a:rPr lang="it-IT" sz="1100" dirty="0"/>
              <a:t>(a) escluse le attività svolte da famiglie e convivenze (lavoro domestico) ed escluso il lavoro intermittente</a:t>
            </a:r>
          </a:p>
        </p:txBody>
      </p:sp>
      <p:sp>
        <p:nvSpPr>
          <p:cNvPr id="7" name="Rettangolo 6">
            <a:extLst>
              <a:ext uri="{FF2B5EF4-FFF2-40B4-BE49-F238E27FC236}">
                <a16:creationId xmlns:a16="http://schemas.microsoft.com/office/drawing/2014/main" id="{A7E1163C-F63D-41BF-86EF-32B1192384D6}"/>
              </a:ext>
            </a:extLst>
          </p:cNvPr>
          <p:cNvSpPr/>
          <p:nvPr/>
        </p:nvSpPr>
        <p:spPr>
          <a:xfrm>
            <a:off x="8522440" y="5923740"/>
            <a:ext cx="3275860" cy="307777"/>
          </a:xfrm>
          <a:prstGeom prst="rect">
            <a:avLst/>
          </a:prstGeom>
        </p:spPr>
        <p:txBody>
          <a:bodyPr wrap="square">
            <a:spAutoFit/>
          </a:bodyPr>
          <a:lstStyle/>
          <a:p>
            <a:r>
              <a:rPr lang="it-IT" sz="1400" i="1" dirty="0"/>
              <a:t>Elaborazioni su dati SILER, marzo 2021</a:t>
            </a:r>
          </a:p>
        </p:txBody>
      </p:sp>
      <p:sp>
        <p:nvSpPr>
          <p:cNvPr id="9" name="CasellaDiTesto 8">
            <a:extLst>
              <a:ext uri="{FF2B5EF4-FFF2-40B4-BE49-F238E27FC236}">
                <a16:creationId xmlns:a16="http://schemas.microsoft.com/office/drawing/2014/main" id="{D4E54A97-F4E8-47EA-B1F4-6B9C7DED0F98}"/>
              </a:ext>
            </a:extLst>
          </p:cNvPr>
          <p:cNvSpPr txBox="1"/>
          <p:nvPr/>
        </p:nvSpPr>
        <p:spPr>
          <a:xfrm>
            <a:off x="522000" y="-72000"/>
            <a:ext cx="7306616" cy="1569660"/>
          </a:xfrm>
          <a:prstGeom prst="rect">
            <a:avLst/>
          </a:prstGeom>
          <a:noFill/>
        </p:spPr>
        <p:txBody>
          <a:bodyPr wrap="none" rtlCol="0">
            <a:spAutoFit/>
          </a:bodyPr>
          <a:lstStyle/>
          <a:p>
            <a:r>
              <a:rPr lang="it-IT" sz="3200" b="1" dirty="0"/>
              <a:t>La revisione delle stime destagionalizzate:</a:t>
            </a:r>
          </a:p>
          <a:p>
            <a:r>
              <a:rPr lang="it-IT" sz="3200" b="1" dirty="0"/>
              <a:t>precisione e trasparenza</a:t>
            </a:r>
            <a:br>
              <a:rPr lang="it-IT" sz="3200" b="1" dirty="0"/>
            </a:br>
            <a:endParaRPr lang="it-IT" sz="3200" b="1" dirty="0"/>
          </a:p>
        </p:txBody>
      </p:sp>
      <p:pic>
        <p:nvPicPr>
          <p:cNvPr id="4" name="Immagine 3">
            <a:extLst>
              <a:ext uri="{FF2B5EF4-FFF2-40B4-BE49-F238E27FC236}">
                <a16:creationId xmlns:a16="http://schemas.microsoft.com/office/drawing/2014/main" id="{F358527E-C827-4420-86A6-398871530E86}"/>
              </a:ext>
            </a:extLst>
          </p:cNvPr>
          <p:cNvPicPr>
            <a:picLocks noChangeAspect="1"/>
          </p:cNvPicPr>
          <p:nvPr/>
        </p:nvPicPr>
        <p:blipFill>
          <a:blip r:embed="rId2"/>
          <a:stretch>
            <a:fillRect/>
          </a:stretch>
        </p:blipFill>
        <p:spPr>
          <a:xfrm>
            <a:off x="511200" y="1735200"/>
            <a:ext cx="7461504" cy="3910584"/>
          </a:xfrm>
          <a:prstGeom prst="rect">
            <a:avLst/>
          </a:prstGeom>
        </p:spPr>
      </p:pic>
    </p:spTree>
    <p:extLst>
      <p:ext uri="{BB962C8B-B14F-4D97-AF65-F5344CB8AC3E}">
        <p14:creationId xmlns:p14="http://schemas.microsoft.com/office/powerpoint/2010/main" val="909397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3</a:t>
            </a:fld>
            <a:endParaRPr lang="en-US" dirty="0"/>
          </a:p>
        </p:txBody>
      </p:sp>
      <p:sp>
        <p:nvSpPr>
          <p:cNvPr id="3" name="CasellaDiTesto 2"/>
          <p:cNvSpPr txBox="1"/>
          <p:nvPr/>
        </p:nvSpPr>
        <p:spPr>
          <a:xfrm>
            <a:off x="436728" y="327546"/>
            <a:ext cx="10443949" cy="584775"/>
          </a:xfrm>
          <a:prstGeom prst="rect">
            <a:avLst/>
          </a:prstGeom>
          <a:noFill/>
        </p:spPr>
        <p:txBody>
          <a:bodyPr wrap="none" rtlCol="0">
            <a:spAutoFit/>
          </a:bodyPr>
          <a:lstStyle/>
          <a:p>
            <a:r>
              <a:rPr lang="it-IT" sz="3200" b="1" dirty="0"/>
              <a:t>PRINCIPALI EVIDENZE: flussi e posizioni di lavoro dipendente</a:t>
            </a:r>
          </a:p>
        </p:txBody>
      </p:sp>
      <p:cxnSp>
        <p:nvCxnSpPr>
          <p:cNvPr id="9" name="Connettore diritto 8"/>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36728" y="1143093"/>
            <a:ext cx="5691117" cy="4572342"/>
          </a:xfrm>
          <a:prstGeom prst="rect">
            <a:avLst/>
          </a:prstGeom>
          <a:noFill/>
        </p:spPr>
        <p:txBody>
          <a:bodyPr wrap="square" rtlCol="0">
            <a:spAutoFit/>
          </a:bodyPr>
          <a:lstStyle/>
          <a:p>
            <a:pPr>
              <a:lnSpc>
                <a:spcPct val="114000"/>
              </a:lnSpc>
              <a:spcBef>
                <a:spcPts val="300"/>
              </a:spcBef>
              <a:spcAft>
                <a:spcPts val="300"/>
              </a:spcAft>
            </a:pPr>
            <a:r>
              <a:rPr lang="it-IT" dirty="0">
                <a:solidFill>
                  <a:srgbClr val="FF3300"/>
                </a:solidFill>
                <a:latin typeface="Wingdings" panose="05000000000000000000" pitchFamily="2" charset="2"/>
              </a:rPr>
              <a:t>¨ </a:t>
            </a:r>
            <a:r>
              <a:rPr lang="it-IT" dirty="0"/>
              <a:t>L’</a:t>
            </a:r>
            <a:r>
              <a:rPr lang="it-IT" b="1" dirty="0"/>
              <a:t>aggiornamento dei dati al 31 marzo 2021 </a:t>
            </a:r>
            <a:r>
              <a:rPr lang="it-IT" dirty="0"/>
              <a:t>conferma come le rinnovate misure di confinamento imposte dalla «seconda ondata» pandemica abbiano prodotto, a partire dal mese di dicembre 2020, </a:t>
            </a:r>
            <a:r>
              <a:rPr lang="it-IT" b="1" dirty="0"/>
              <a:t>una nuova fase nella dinamica del lavoro dipendente, caratterizzata da oscillazioni meno violente rispetto allo scorso anno ma condizionata tuttora dagli «stop and go» imposti dal controllo dell’epidemia.</a:t>
            </a:r>
          </a:p>
          <a:p>
            <a:pPr>
              <a:lnSpc>
                <a:spcPct val="114000"/>
              </a:lnSpc>
              <a:spcBef>
                <a:spcPts val="300"/>
              </a:spcBef>
              <a:spcAft>
                <a:spcPts val="300"/>
              </a:spcAft>
            </a:pPr>
            <a:r>
              <a:rPr lang="it-IT" dirty="0">
                <a:solidFill>
                  <a:srgbClr val="FF3300"/>
                </a:solidFill>
                <a:latin typeface="Wingdings" panose="05000000000000000000" pitchFamily="2" charset="2"/>
              </a:rPr>
              <a:t>¨ </a:t>
            </a:r>
            <a:r>
              <a:rPr lang="it-IT" b="1" dirty="0"/>
              <a:t>Nel primo trimestre 2021 </a:t>
            </a:r>
            <a:r>
              <a:rPr lang="it-IT" dirty="0"/>
              <a:t>le attivazioni dei rapporti di lavoro hanno superato sì le cessazioni, producendo così ancora una </a:t>
            </a:r>
            <a:r>
              <a:rPr lang="it-IT" b="1" dirty="0"/>
              <a:t>modesta crescita delle posizioni dipendenti pari a 7.891 unità</a:t>
            </a:r>
            <a:r>
              <a:rPr lang="it-IT" dirty="0"/>
              <a:t>, ma </a:t>
            </a:r>
            <a:r>
              <a:rPr lang="it-IT" b="1" dirty="0"/>
              <a:t>le assunzioni si presentano in calo congiunturale del 4,6%: nel </a:t>
            </a:r>
            <a:r>
              <a:rPr lang="it-IT" sz="1800" b="1" dirty="0"/>
              <a:t>marzo 2021 le assunzioni nei servizi si attestano tuttora al 74,2% del livello anteriore allo scoppio della pandemia </a:t>
            </a:r>
            <a:r>
              <a:rPr lang="it-IT" dirty="0"/>
              <a:t>(dati destagionalizzati).</a:t>
            </a:r>
            <a:endParaRPr lang="it-IT" b="1" dirty="0"/>
          </a:p>
        </p:txBody>
      </p:sp>
      <p:sp>
        <p:nvSpPr>
          <p:cNvPr id="13" name="CasellaDiTesto 12"/>
          <p:cNvSpPr txBox="1"/>
          <p:nvPr/>
        </p:nvSpPr>
        <p:spPr>
          <a:xfrm>
            <a:off x="6306207" y="1143093"/>
            <a:ext cx="5492093" cy="4572342"/>
          </a:xfrm>
          <a:prstGeom prst="rect">
            <a:avLst/>
          </a:prstGeom>
          <a:noFill/>
        </p:spPr>
        <p:txBody>
          <a:bodyPr wrap="square" rtlCol="0">
            <a:spAutoFit/>
          </a:bodyPr>
          <a:lstStyle/>
          <a:p>
            <a:pPr>
              <a:lnSpc>
                <a:spcPct val="114000"/>
              </a:lnSpc>
              <a:spcBef>
                <a:spcPts val="300"/>
              </a:spcBef>
              <a:spcAft>
                <a:spcPts val="300"/>
              </a:spcAft>
            </a:pPr>
            <a:r>
              <a:rPr lang="it-IT" dirty="0">
                <a:solidFill>
                  <a:srgbClr val="FF3300"/>
                </a:solidFill>
                <a:latin typeface="Wingdings" panose="05000000000000000000" pitchFamily="2" charset="2"/>
              </a:rPr>
              <a:t>¨	</a:t>
            </a:r>
            <a:r>
              <a:rPr lang="it-IT" dirty="0"/>
              <a:t>Nei primi tre mesi del 2021 </a:t>
            </a:r>
            <a:r>
              <a:rPr lang="it-IT" b="1" dirty="0"/>
              <a:t>la crescita delle posizioni dipendenti si è concentrata </a:t>
            </a:r>
            <a:r>
              <a:rPr lang="it-IT" dirty="0"/>
              <a:t>nell’industria in senso stretto e, soprattutto, </a:t>
            </a:r>
            <a:r>
              <a:rPr lang="it-IT" b="1" dirty="0"/>
              <a:t>nelle altre attività dei servizi </a:t>
            </a:r>
            <a:r>
              <a:rPr lang="it-IT" dirty="0"/>
              <a:t>(rispettivamente 3.060 e 6.392 unità in più) e, più in particolare, nell’istruzione, nella sanità e nei servizi sociali e nella Pubblica amministrazione, stando a dati di maggior dettaglio; modestamente positivo è stato invece il contributo di costruzioni e agricoltura.</a:t>
            </a:r>
          </a:p>
          <a:p>
            <a:pPr>
              <a:lnSpc>
                <a:spcPct val="114000"/>
              </a:lnSpc>
              <a:spcBef>
                <a:spcPts val="300"/>
              </a:spcBef>
              <a:spcAft>
                <a:spcPts val="300"/>
              </a:spcAft>
            </a:pPr>
            <a:r>
              <a:rPr lang="it-IT" dirty="0">
                <a:solidFill>
                  <a:srgbClr val="FF3300"/>
                </a:solidFill>
                <a:latin typeface="Wingdings" panose="05000000000000000000" pitchFamily="2" charset="2"/>
              </a:rPr>
              <a:t>¨	</a:t>
            </a:r>
            <a:r>
              <a:rPr lang="it-IT" b="1" dirty="0"/>
              <a:t>Nel settore commercio, alberghi e ristoranti le posizioni dipendenti sono però nuovamente diminuite nei primi tre mesi dell’anno </a:t>
            </a:r>
            <a:r>
              <a:rPr lang="it-IT" dirty="0"/>
              <a:t>(-3.429 unità), una perdita che si conferma come quella più grave su base annua, dal momento che negli ultimi dodici mesi monitorati sono state 7.391 le posizioni perdute in tale settore.</a:t>
            </a:r>
          </a:p>
        </p:txBody>
      </p:sp>
    </p:spTree>
    <p:extLst>
      <p:ext uri="{BB962C8B-B14F-4D97-AF65-F5344CB8AC3E}">
        <p14:creationId xmlns:p14="http://schemas.microsoft.com/office/powerpoint/2010/main" val="3899629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4</a:t>
            </a:fld>
            <a:endParaRPr lang="en-US" dirty="0"/>
          </a:p>
        </p:txBody>
      </p:sp>
      <p:sp>
        <p:nvSpPr>
          <p:cNvPr id="3" name="CasellaDiTesto 2"/>
          <p:cNvSpPr txBox="1"/>
          <p:nvPr/>
        </p:nvSpPr>
        <p:spPr>
          <a:xfrm>
            <a:off x="436728" y="327546"/>
            <a:ext cx="10443949" cy="584775"/>
          </a:xfrm>
          <a:prstGeom prst="rect">
            <a:avLst/>
          </a:prstGeom>
          <a:noFill/>
        </p:spPr>
        <p:txBody>
          <a:bodyPr wrap="none" rtlCol="0">
            <a:spAutoFit/>
          </a:bodyPr>
          <a:lstStyle/>
          <a:p>
            <a:r>
              <a:rPr lang="it-IT" sz="3200" b="1" dirty="0"/>
              <a:t>PRINCIPALI EVIDENZE: flussi e posizioni di lavoro dipendente</a:t>
            </a:r>
          </a:p>
        </p:txBody>
      </p:sp>
      <p:cxnSp>
        <p:nvCxnSpPr>
          <p:cNvPr id="9" name="Connettore diritto 8"/>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36728" y="1143093"/>
            <a:ext cx="5691117" cy="5750549"/>
          </a:xfrm>
          <a:prstGeom prst="rect">
            <a:avLst/>
          </a:prstGeom>
          <a:noFill/>
        </p:spPr>
        <p:txBody>
          <a:bodyPr wrap="square" rtlCol="0">
            <a:spAutoFit/>
          </a:bodyPr>
          <a:lstStyle/>
          <a:p>
            <a:pPr>
              <a:lnSpc>
                <a:spcPct val="114000"/>
              </a:lnSpc>
              <a:spcBef>
                <a:spcPts val="300"/>
              </a:spcBef>
              <a:spcAft>
                <a:spcPts val="300"/>
              </a:spcAft>
            </a:pPr>
            <a:r>
              <a:rPr lang="it-IT" dirty="0">
                <a:solidFill>
                  <a:srgbClr val="FF3300"/>
                </a:solidFill>
                <a:latin typeface="Wingdings" panose="05000000000000000000" pitchFamily="2" charset="2"/>
              </a:rPr>
              <a:t>¨	</a:t>
            </a:r>
            <a:r>
              <a:rPr lang="it-IT" b="1" dirty="0">
                <a:latin typeface="Calibri" panose="020F0502020204030204" pitchFamily="34" charset="0"/>
                <a:cs typeface="Times New Roman" panose="02020603050405020304" pitchFamily="18" charset="0"/>
              </a:rPr>
              <a:t>Nel 2020 l’emergenza COVID-19 aveva portato ad una riduzione delle posizioni dipendenti a tempo determinato di 12.552 unità</a:t>
            </a:r>
            <a:r>
              <a:rPr lang="it-IT" dirty="0">
                <a:latin typeface="Calibri" panose="020F0502020204030204" pitchFamily="34" charset="0"/>
                <a:cs typeface="Times New Roman" panose="02020603050405020304" pitchFamily="18" charset="0"/>
              </a:rPr>
              <a:t> </a:t>
            </a:r>
            <a:r>
              <a:rPr lang="it-IT" b="1" dirty="0">
                <a:latin typeface="Calibri" panose="020F0502020204030204" pitchFamily="34" charset="0"/>
                <a:cs typeface="Times New Roman" panose="02020603050405020304" pitchFamily="18" charset="0"/>
              </a:rPr>
              <a:t>mentre il lavoro a tempo indeterminato ha continuato a crescere per tutto il 2020 </a:t>
            </a:r>
            <a:r>
              <a:rPr lang="it-IT" dirty="0">
                <a:latin typeface="Calibri" panose="020F0502020204030204" pitchFamily="34" charset="0"/>
                <a:cs typeface="Times New Roman" panose="02020603050405020304" pitchFamily="18" charset="0"/>
              </a:rPr>
              <a:t>(24.296 unità in più), per effetto della </a:t>
            </a:r>
            <a:r>
              <a:rPr lang="it-IT" b="1" dirty="0">
                <a:latin typeface="Calibri" panose="020F0502020204030204" pitchFamily="34" charset="0"/>
                <a:cs typeface="Times New Roman" panose="02020603050405020304" pitchFamily="18" charset="0"/>
              </a:rPr>
              <a:t>sospensione dei licenziamenti </a:t>
            </a:r>
            <a:r>
              <a:rPr lang="it-IT" dirty="0">
                <a:latin typeface="Calibri" panose="020F0502020204030204" pitchFamily="34" charset="0"/>
                <a:cs typeface="Times New Roman" panose="02020603050405020304" pitchFamily="18" charset="0"/>
              </a:rPr>
              <a:t>(D.L. 17 marzo 2020, n. 18) e, più recentemente, del </a:t>
            </a:r>
            <a:r>
              <a:rPr lang="it-IT" b="1" dirty="0">
                <a:latin typeface="Calibri" panose="020F0502020204030204" pitchFamily="34" charset="0"/>
                <a:cs typeface="Times New Roman" panose="02020603050405020304" pitchFamily="18" charset="0"/>
              </a:rPr>
              <a:t>«Decreto agosto» </a:t>
            </a:r>
            <a:r>
              <a:rPr lang="it-IT" dirty="0">
                <a:latin typeface="Calibri" panose="020F0502020204030204" pitchFamily="34" charset="0"/>
                <a:cs typeface="Times New Roman" panose="02020603050405020304" pitchFamily="18" charset="0"/>
              </a:rPr>
              <a:t>(D.L. 14 agosto 2020, n. 104) comportante l’esonero dal versamento contributivo per assunzioni e trasformazioni con contratto a tempo indeterminato.</a:t>
            </a:r>
          </a:p>
          <a:p>
            <a:pPr>
              <a:lnSpc>
                <a:spcPct val="114000"/>
              </a:lnSpc>
              <a:spcBef>
                <a:spcPts val="300"/>
              </a:spcBef>
              <a:spcAft>
                <a:spcPts val="300"/>
              </a:spcAft>
            </a:pPr>
            <a:r>
              <a:rPr lang="it-IT" dirty="0">
                <a:solidFill>
                  <a:srgbClr val="FF3300"/>
                </a:solidFill>
                <a:latin typeface="Wingdings" panose="05000000000000000000" pitchFamily="2" charset="2"/>
              </a:rPr>
              <a:t>¨	</a:t>
            </a:r>
            <a:r>
              <a:rPr lang="it-IT" b="1" dirty="0">
                <a:latin typeface="Calibri" panose="020F0502020204030204" pitchFamily="34" charset="0"/>
                <a:cs typeface="Times New Roman" panose="02020603050405020304" pitchFamily="18" charset="0"/>
              </a:rPr>
              <a:t>Nel primo trimestre 2021 le sole posizioni dipendenti a crescere sono state invece quelle a tempo determinato e in somministrazione </a:t>
            </a:r>
            <a:r>
              <a:rPr lang="it-IT" dirty="0">
                <a:latin typeface="Calibri" panose="020F0502020204030204" pitchFamily="34" charset="0"/>
                <a:cs typeface="Times New Roman" panose="02020603050405020304" pitchFamily="18" charset="0"/>
              </a:rPr>
              <a:t>(rispettivamente 6.470 e 2.192 unità in più), </a:t>
            </a:r>
            <a:r>
              <a:rPr lang="it-IT" b="1" dirty="0">
                <a:latin typeface="Calibri" panose="020F0502020204030204" pitchFamily="34" charset="0"/>
                <a:cs typeface="Times New Roman" panose="02020603050405020304" pitchFamily="18" charset="0"/>
              </a:rPr>
              <a:t>venendo ora a mancare – come era avvenuto nel 2017 – lo stimolo offerto dalla decontribuzione.</a:t>
            </a:r>
          </a:p>
          <a:p>
            <a:pPr>
              <a:lnSpc>
                <a:spcPct val="114000"/>
              </a:lnSpc>
              <a:spcBef>
                <a:spcPts val="300"/>
              </a:spcBef>
              <a:spcAft>
                <a:spcPts val="300"/>
              </a:spcAft>
            </a:pPr>
            <a:r>
              <a:rPr lang="it-IT" dirty="0">
                <a:latin typeface="Calibri" panose="020F0502020204030204" pitchFamily="34" charset="0"/>
                <a:cs typeface="Times New Roman" panose="02020603050405020304" pitchFamily="18" charset="0"/>
              </a:rPr>
              <a:t>	</a:t>
            </a:r>
          </a:p>
          <a:p>
            <a:pPr>
              <a:lnSpc>
                <a:spcPct val="114000"/>
              </a:lnSpc>
              <a:spcBef>
                <a:spcPts val="300"/>
              </a:spcBef>
              <a:spcAft>
                <a:spcPts val="300"/>
              </a:spcAft>
            </a:pPr>
            <a:endParaRPr lang="it-IT" dirty="0">
              <a:latin typeface="Calibri" panose="020F0502020204030204" pitchFamily="34" charset="0"/>
              <a:cs typeface="Times New Roman" panose="02020603050405020304" pitchFamily="18" charset="0"/>
            </a:endParaRPr>
          </a:p>
          <a:p>
            <a:pPr>
              <a:lnSpc>
                <a:spcPct val="114000"/>
              </a:lnSpc>
              <a:spcBef>
                <a:spcPts val="300"/>
              </a:spcBef>
              <a:spcAft>
                <a:spcPts val="300"/>
              </a:spcAft>
            </a:pPr>
            <a:endParaRPr lang="es-ES"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CasellaDiTesto 7"/>
          <p:cNvSpPr txBox="1"/>
          <p:nvPr/>
        </p:nvSpPr>
        <p:spPr>
          <a:xfrm>
            <a:off x="6107941" y="1143092"/>
            <a:ext cx="5691117" cy="5362750"/>
          </a:xfrm>
          <a:prstGeom prst="rect">
            <a:avLst/>
          </a:prstGeom>
          <a:noFill/>
        </p:spPr>
        <p:txBody>
          <a:bodyPr wrap="square" rtlCol="0">
            <a:spAutoFit/>
          </a:bodyPr>
          <a:lstStyle/>
          <a:p>
            <a:pPr>
              <a:lnSpc>
                <a:spcPct val="107000"/>
              </a:lnSpc>
              <a:spcBef>
                <a:spcPts val="300"/>
              </a:spcBef>
              <a:spcAft>
                <a:spcPts val="300"/>
              </a:spcAft>
            </a:pPr>
            <a:r>
              <a:rPr lang="it-IT" dirty="0">
                <a:solidFill>
                  <a:srgbClr val="FF3300"/>
                </a:solidFill>
                <a:latin typeface="Wingdings" panose="05000000000000000000" pitchFamily="2" charset="2"/>
              </a:rPr>
              <a:t>¨	</a:t>
            </a:r>
            <a:r>
              <a:rPr lang="it-IT" dirty="0">
                <a:latin typeface="Calibri" panose="020F0502020204030204" pitchFamily="34" charset="0"/>
                <a:cs typeface="Times New Roman" panose="02020603050405020304" pitchFamily="18" charset="0"/>
              </a:rPr>
              <a:t>Nel trimestre di riferimento</a:t>
            </a:r>
            <a:r>
              <a:rPr lang="it-IT" b="1" dirty="0">
                <a:latin typeface="Calibri" panose="020F0502020204030204" pitchFamily="34" charset="0"/>
                <a:cs typeface="Times New Roman" panose="02020603050405020304" pitchFamily="18" charset="0"/>
              </a:rPr>
              <a:t> è stata la componente femminile ad avvantaggiarsi maggiormente della crescita delle posizioni dipendenti, e più in particolare nelle altre attività dei servizi </a:t>
            </a:r>
            <a:r>
              <a:rPr lang="it-IT" dirty="0">
                <a:latin typeface="Calibri" panose="020F0502020204030204" pitchFamily="34" charset="0"/>
                <a:cs typeface="Times New Roman" panose="02020603050405020304" pitchFamily="18" charset="0"/>
              </a:rPr>
              <a:t>(6.312 unità in più), quali istruzione, sanità e servizi sociali e Pubblica amministrazione.</a:t>
            </a:r>
          </a:p>
          <a:p>
            <a:pPr>
              <a:lnSpc>
                <a:spcPct val="107000"/>
              </a:lnSpc>
              <a:spcBef>
                <a:spcPts val="300"/>
              </a:spcBef>
              <a:spcAft>
                <a:spcPts val="300"/>
              </a:spcAft>
            </a:pPr>
            <a:r>
              <a:rPr lang="it-IT" dirty="0">
                <a:solidFill>
                  <a:srgbClr val="FF3300"/>
                </a:solidFill>
                <a:latin typeface="Wingdings" panose="05000000000000000000" pitchFamily="2" charset="2"/>
              </a:rPr>
              <a:t>¨ </a:t>
            </a:r>
            <a:r>
              <a:rPr lang="it-IT" dirty="0">
                <a:latin typeface="Calibri" panose="020F0502020204030204" pitchFamily="34" charset="0"/>
                <a:ea typeface="Calibri" panose="020F0502020204030204" pitchFamily="34" charset="0"/>
                <a:cs typeface="Times New Roman" panose="02020603050405020304" pitchFamily="18" charset="0"/>
              </a:rPr>
              <a:t>Nonostante il recupero di posizioni dipendenti intervenuto grazie ad una stagione turistica sorretta dalla domanda interna nell’estate 2020, </a:t>
            </a:r>
            <a:r>
              <a:rPr lang="it-IT" b="1" dirty="0">
                <a:latin typeface="Calibri" panose="020F0502020204030204" pitchFamily="34" charset="0"/>
                <a:ea typeface="Calibri" panose="020F0502020204030204" pitchFamily="34" charset="0"/>
                <a:cs typeface="Times New Roman" panose="02020603050405020304" pitchFamily="18" charset="0"/>
              </a:rPr>
              <a:t>la forzata reiterazione di misure di confinamento in corrispondenza della «seconda ondata» pandemica ha penalizzato, anche nel primo trimestre 2021, le economie locali a elevata specializzazione terziaria e a vocazione turistica, </a:t>
            </a:r>
            <a:r>
              <a:rPr lang="it-IT" dirty="0">
                <a:latin typeface="Calibri" panose="020F0502020204030204" pitchFamily="34" charset="0"/>
                <a:ea typeface="Calibri" panose="020F0502020204030204" pitchFamily="34" charset="0"/>
                <a:cs typeface="Times New Roman" panose="02020603050405020304" pitchFamily="18" charset="0"/>
              </a:rPr>
              <a:t>penalizzazione evidenziata da una carente dinamica delle posizioni dipendenti per le </a:t>
            </a:r>
            <a:r>
              <a:rPr lang="it-IT" b="1" dirty="0">
                <a:latin typeface="Calibri" panose="020F0502020204030204" pitchFamily="34" charset="0"/>
                <a:ea typeface="Calibri" panose="020F0502020204030204" pitchFamily="34" charset="0"/>
                <a:cs typeface="Times New Roman" panose="02020603050405020304" pitchFamily="18" charset="0"/>
              </a:rPr>
              <a:t>province rivierasche</a:t>
            </a:r>
            <a:r>
              <a:rPr lang="it-IT" dirty="0">
                <a:latin typeface="Calibri" panose="020F0502020204030204" pitchFamily="34" charset="0"/>
                <a:ea typeface="Calibri" panose="020F0502020204030204" pitchFamily="34" charset="0"/>
                <a:cs typeface="Times New Roman" panose="02020603050405020304" pitchFamily="18" charset="0"/>
              </a:rPr>
              <a:t> (specie per </a:t>
            </a:r>
            <a:r>
              <a:rPr lang="it-IT" b="1" dirty="0">
                <a:latin typeface="Calibri" panose="020F0502020204030204" pitchFamily="34" charset="0"/>
                <a:ea typeface="Calibri" panose="020F0502020204030204" pitchFamily="34" charset="0"/>
                <a:cs typeface="Times New Roman" panose="02020603050405020304" pitchFamily="18" charset="0"/>
              </a:rPr>
              <a:t>Rimini</a:t>
            </a:r>
            <a:r>
              <a:rPr lang="it-IT" dirty="0">
                <a:latin typeface="Calibri" panose="020F0502020204030204" pitchFamily="34" charset="0"/>
                <a:ea typeface="Calibri" panose="020F0502020204030204" pitchFamily="34" charset="0"/>
                <a:cs typeface="Times New Roman" panose="02020603050405020304" pitchFamily="18" charset="0"/>
              </a:rPr>
              <a:t>) e per la </a:t>
            </a:r>
            <a:r>
              <a:rPr lang="it-IT" b="1" dirty="0">
                <a:latin typeface="Calibri" panose="020F0502020204030204" pitchFamily="34" charset="0"/>
                <a:ea typeface="Calibri" panose="020F0502020204030204" pitchFamily="34" charset="0"/>
                <a:cs typeface="Times New Roman" panose="02020603050405020304" pitchFamily="18" charset="0"/>
              </a:rPr>
              <a:t>Città metropolitana</a:t>
            </a:r>
            <a:r>
              <a:rPr lang="it-IT"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Bef>
                <a:spcPts val="300"/>
              </a:spcBef>
              <a:spcAft>
                <a:spcPts val="300"/>
              </a:spcAft>
            </a:pPr>
            <a:endParaRPr lang="it-IT" dirty="0">
              <a:latin typeface="Calibri" panose="020F0502020204030204" pitchFamily="34" charset="0"/>
              <a:ea typeface="Calibri" panose="020F0502020204030204" pitchFamily="34" charset="0"/>
              <a:cs typeface="Times New Roman" panose="02020603050405020304" pitchFamily="18" charset="0"/>
            </a:endParaRPr>
          </a:p>
          <a:p>
            <a:pPr>
              <a:lnSpc>
                <a:spcPct val="114000"/>
              </a:lnSpc>
              <a:spcBef>
                <a:spcPts val="300"/>
              </a:spcBef>
              <a:spcAft>
                <a:spcPts val="300"/>
              </a:spcAft>
            </a:pPr>
            <a:endParaRPr lang="it-IT"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7124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5</a:t>
            </a:fld>
            <a:endParaRPr lang="en-US" dirty="0"/>
          </a:p>
        </p:txBody>
      </p:sp>
      <p:sp>
        <p:nvSpPr>
          <p:cNvPr id="3" name="CasellaDiTesto 2"/>
          <p:cNvSpPr txBox="1"/>
          <p:nvPr/>
        </p:nvSpPr>
        <p:spPr>
          <a:xfrm>
            <a:off x="436728" y="291686"/>
            <a:ext cx="7798160" cy="584775"/>
          </a:xfrm>
          <a:prstGeom prst="rect">
            <a:avLst/>
          </a:prstGeom>
          <a:noFill/>
        </p:spPr>
        <p:txBody>
          <a:bodyPr wrap="none" rtlCol="0">
            <a:spAutoFit/>
          </a:bodyPr>
          <a:lstStyle/>
          <a:p>
            <a:r>
              <a:rPr lang="it-IT" sz="3200" b="1" dirty="0"/>
              <a:t>PRINCIPALI EVIDENZE: ammortizzatori </a:t>
            </a:r>
            <a:r>
              <a:rPr lang="it-IT" sz="3200" b="1" dirty="0" smtClean="0"/>
              <a:t>sociali</a:t>
            </a:r>
            <a:endParaRPr lang="it-IT" sz="3200" b="1" dirty="0"/>
          </a:p>
        </p:txBody>
      </p:sp>
      <p:cxnSp>
        <p:nvCxnSpPr>
          <p:cNvPr id="9" name="Connettore diritto 8"/>
          <p:cNvCxnSpPr/>
          <p:nvPr/>
        </p:nvCxnSpPr>
        <p:spPr>
          <a:xfrm>
            <a:off x="520700" y="91625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480270" y="1061305"/>
            <a:ext cx="5491905" cy="4590359"/>
          </a:xfrm>
          <a:prstGeom prst="rect">
            <a:avLst/>
          </a:prstGeom>
          <a:noFill/>
        </p:spPr>
        <p:txBody>
          <a:bodyPr wrap="square" rtlCol="0">
            <a:spAutoFit/>
          </a:bodyPr>
          <a:lstStyle/>
          <a:p>
            <a:pPr>
              <a:lnSpc>
                <a:spcPct val="114000"/>
              </a:lnSpc>
              <a:spcBef>
                <a:spcPts val="300"/>
              </a:spcBef>
              <a:spcAft>
                <a:spcPts val="300"/>
              </a:spcAft>
            </a:pPr>
            <a:r>
              <a:rPr lang="it-IT" dirty="0" smtClean="0">
                <a:solidFill>
                  <a:srgbClr val="FF3300"/>
                </a:solidFill>
                <a:latin typeface="Wingdings" panose="05000000000000000000" pitchFamily="2" charset="2"/>
              </a:rPr>
              <a:t>¨ </a:t>
            </a:r>
            <a:r>
              <a:rPr lang="it-IT" dirty="0" smtClean="0"/>
              <a:t>Sulla </a:t>
            </a:r>
            <a:r>
              <a:rPr lang="it-IT" dirty="0"/>
              <a:t>base dei dati INPS, </a:t>
            </a:r>
            <a:r>
              <a:rPr lang="it-IT" b="1" dirty="0" smtClean="0"/>
              <a:t>nei </a:t>
            </a:r>
            <a:r>
              <a:rPr lang="it-IT" b="1" dirty="0"/>
              <a:t>primi </a:t>
            </a:r>
            <a:r>
              <a:rPr lang="it-IT" b="1" dirty="0" smtClean="0"/>
              <a:t>tre </a:t>
            </a:r>
            <a:r>
              <a:rPr lang="it-IT" b="1" dirty="0"/>
              <a:t>mesi del 2021 in Emilia-Romagna sono state </a:t>
            </a:r>
            <a:r>
              <a:rPr lang="it-IT" b="1" dirty="0" smtClean="0"/>
              <a:t>autorizzate quasi 85,0 milioni </a:t>
            </a:r>
            <a:r>
              <a:rPr lang="it-IT" b="1" dirty="0"/>
              <a:t>di ore di CIG e Fondi di solidarietà: </a:t>
            </a:r>
            <a:r>
              <a:rPr lang="it-IT" dirty="0"/>
              <a:t>53,8 milioni di ore di Cassa integrazione (63,3%) e 31,2 milioni di ore di Fondi di solidarietà (36,7%), di cui la quasi totalità collegate alla causale </a:t>
            </a:r>
            <a:r>
              <a:rPr lang="it-IT" dirty="0" smtClean="0"/>
              <a:t>Covid-19</a:t>
            </a:r>
          </a:p>
          <a:p>
            <a:pPr>
              <a:lnSpc>
                <a:spcPct val="114000"/>
              </a:lnSpc>
              <a:spcBef>
                <a:spcPts val="300"/>
              </a:spcBef>
              <a:spcAft>
                <a:spcPts val="300"/>
              </a:spcAft>
            </a:pPr>
            <a:r>
              <a:rPr lang="it-IT" dirty="0" smtClean="0">
                <a:solidFill>
                  <a:srgbClr val="FF3300"/>
                </a:solidFill>
                <a:latin typeface="Wingdings" panose="05000000000000000000" pitchFamily="2" charset="2"/>
              </a:rPr>
              <a:t>¨ </a:t>
            </a:r>
            <a:r>
              <a:rPr lang="it-IT" b="1" dirty="0" smtClean="0"/>
              <a:t>Prosegue pertanto l’eccezionalità iniziata con lo scoppio dell’emergenza sanitaria</a:t>
            </a:r>
            <a:r>
              <a:rPr lang="it-IT" dirty="0" smtClean="0"/>
              <a:t>, che aveva </a:t>
            </a:r>
            <a:r>
              <a:rPr lang="it-IT" dirty="0"/>
              <a:t>portato nel 2020 </a:t>
            </a:r>
            <a:r>
              <a:rPr lang="it-IT" dirty="0" smtClean="0"/>
              <a:t>ben 417,8 </a:t>
            </a:r>
            <a:r>
              <a:rPr lang="it-IT" dirty="0"/>
              <a:t>milioni di </a:t>
            </a:r>
            <a:r>
              <a:rPr lang="it-IT" dirty="0" smtClean="0"/>
              <a:t>ore autorizzate </a:t>
            </a:r>
            <a:r>
              <a:rPr lang="it-IT" dirty="0"/>
              <a:t>di CIG e Fondi di </a:t>
            </a:r>
            <a:r>
              <a:rPr lang="it-IT" dirty="0" smtClean="0"/>
              <a:t>solidarietà a livello regionale (volume mai rilevato prima). </a:t>
            </a:r>
            <a:r>
              <a:rPr lang="it-IT" dirty="0"/>
              <a:t>Nel primo </a:t>
            </a:r>
            <a:r>
              <a:rPr lang="it-IT" dirty="0" smtClean="0"/>
              <a:t>trimestre </a:t>
            </a:r>
            <a:r>
              <a:rPr lang="it-IT" dirty="0"/>
              <a:t>2020 (pre-Covid), le ore autorizzate di CIG e Fondi di solidarietà erano state 5,9 milioni, mentre sono salite fino </a:t>
            </a:r>
            <a:r>
              <a:rPr lang="it-IT" dirty="0" smtClean="0"/>
              <a:t>quasi 85,0 </a:t>
            </a:r>
            <a:r>
              <a:rPr lang="it-IT" dirty="0" smtClean="0"/>
              <a:t>milioni </a:t>
            </a:r>
            <a:r>
              <a:rPr lang="it-IT" dirty="0"/>
              <a:t>nel 2021. </a:t>
            </a:r>
          </a:p>
        </p:txBody>
      </p:sp>
      <p:sp>
        <p:nvSpPr>
          <p:cNvPr id="13" name="CasellaDiTesto 12"/>
          <p:cNvSpPr txBox="1"/>
          <p:nvPr/>
        </p:nvSpPr>
        <p:spPr>
          <a:xfrm>
            <a:off x="6138249" y="1061305"/>
            <a:ext cx="5766879" cy="3958776"/>
          </a:xfrm>
          <a:prstGeom prst="rect">
            <a:avLst/>
          </a:prstGeom>
          <a:solidFill>
            <a:schemeClr val="bg1"/>
          </a:solidFill>
        </p:spPr>
        <p:txBody>
          <a:bodyPr wrap="square" rtlCol="0">
            <a:spAutoFit/>
          </a:bodyPr>
          <a:lstStyle/>
          <a:p>
            <a:pPr>
              <a:lnSpc>
                <a:spcPct val="114000"/>
              </a:lnSpc>
              <a:spcBef>
                <a:spcPts val="300"/>
              </a:spcBef>
              <a:spcAft>
                <a:spcPts val="300"/>
              </a:spcAft>
            </a:pPr>
            <a:r>
              <a:rPr lang="it-IT" dirty="0" smtClean="0">
                <a:solidFill>
                  <a:srgbClr val="FF3300"/>
                </a:solidFill>
                <a:latin typeface="Wingdings" panose="05000000000000000000" pitchFamily="2" charset="2"/>
              </a:rPr>
              <a:t>¨ </a:t>
            </a:r>
            <a:r>
              <a:rPr lang="it-IT" b="1" dirty="0" smtClean="0"/>
              <a:t>A </a:t>
            </a:r>
            <a:r>
              <a:rPr lang="it-IT" b="1" dirty="0"/>
              <a:t>marzo c’è stato un nuovo rimbalzo</a:t>
            </a:r>
            <a:r>
              <a:rPr lang="it-IT" dirty="0"/>
              <a:t>, che ha fatto aumentare il numero di richieste di ammortizzatori sociali, come conseguenza delle nuove misure restrittive adottate per il contenimento dei contagi che hanno portato la regione prima in zona arancione e poi in zona </a:t>
            </a:r>
            <a:r>
              <a:rPr lang="it-IT" dirty="0" smtClean="0"/>
              <a:t>rossa: le ore autorizzate nel mese sono state 55,8 milioni, quasi due terzi del totale del trimestre.</a:t>
            </a:r>
            <a:endParaRPr lang="it-IT" dirty="0" smtClean="0">
              <a:solidFill>
                <a:srgbClr val="FF3300"/>
              </a:solidFill>
              <a:latin typeface="Wingdings" panose="05000000000000000000" pitchFamily="2" charset="2"/>
            </a:endParaRPr>
          </a:p>
          <a:p>
            <a:pPr>
              <a:lnSpc>
                <a:spcPct val="114000"/>
              </a:lnSpc>
              <a:spcBef>
                <a:spcPts val="300"/>
              </a:spcBef>
              <a:spcAft>
                <a:spcPts val="300"/>
              </a:spcAft>
            </a:pPr>
            <a:r>
              <a:rPr lang="it-IT" dirty="0">
                <a:solidFill>
                  <a:srgbClr val="FF3300"/>
                </a:solidFill>
                <a:latin typeface="Wingdings" panose="05000000000000000000" pitchFamily="2" charset="2"/>
              </a:rPr>
              <a:t>¨ </a:t>
            </a:r>
            <a:r>
              <a:rPr lang="it-IT" b="1" dirty="0" smtClean="0"/>
              <a:t>Il 56,8% delle ore </a:t>
            </a:r>
            <a:r>
              <a:rPr lang="it-IT" b="1" dirty="0"/>
              <a:t>autorizzate </a:t>
            </a:r>
            <a:r>
              <a:rPr lang="it-IT" b="1" dirty="0" smtClean="0"/>
              <a:t>nel trimestre ha </a:t>
            </a:r>
            <a:r>
              <a:rPr lang="it-IT" b="1" dirty="0"/>
              <a:t>coinvolto </a:t>
            </a:r>
            <a:r>
              <a:rPr lang="it-IT" b="1" dirty="0" smtClean="0"/>
              <a:t>le imprese </a:t>
            </a:r>
            <a:r>
              <a:rPr lang="it-IT" b="1" dirty="0"/>
              <a:t>dei servizi </a:t>
            </a:r>
            <a:r>
              <a:rPr lang="it-IT" dirty="0" smtClean="0"/>
              <a:t>(48,3 </a:t>
            </a:r>
            <a:r>
              <a:rPr lang="it-IT" dirty="0"/>
              <a:t>milioni di ore). Sono state 34,0 milioni le ore autorizzate nell’</a:t>
            </a:r>
            <a:r>
              <a:rPr lang="it-IT" b="1" dirty="0"/>
              <a:t>industria in senso stretto</a:t>
            </a:r>
            <a:r>
              <a:rPr lang="it-IT" dirty="0"/>
              <a:t> (40,0</a:t>
            </a:r>
            <a:r>
              <a:rPr lang="it-IT" dirty="0" smtClean="0"/>
              <a:t>%), </a:t>
            </a:r>
            <a:r>
              <a:rPr lang="it-IT" dirty="0"/>
              <a:t>mentre la parte restante ha riguardato il settore delle </a:t>
            </a:r>
            <a:r>
              <a:rPr lang="it-IT" b="1" dirty="0"/>
              <a:t>Costruzioni </a:t>
            </a:r>
            <a:r>
              <a:rPr lang="it-IT" dirty="0"/>
              <a:t>(3,0%) e l’</a:t>
            </a:r>
            <a:r>
              <a:rPr lang="it-IT" b="1" dirty="0"/>
              <a:t>Agricoltura</a:t>
            </a:r>
            <a:r>
              <a:rPr lang="it-IT" dirty="0"/>
              <a:t> (0,1%). </a:t>
            </a:r>
          </a:p>
        </p:txBody>
      </p:sp>
    </p:spTree>
    <p:extLst>
      <p:ext uri="{BB962C8B-B14F-4D97-AF65-F5344CB8AC3E}">
        <p14:creationId xmlns:p14="http://schemas.microsoft.com/office/powerpoint/2010/main" val="2430646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Agenzia slide1 ppt.jpg"/>
          <p:cNvPicPr>
            <a:picLocks noChangeAspect="1"/>
          </p:cNvPicPr>
          <p:nvPr/>
        </p:nvPicPr>
        <p:blipFill rotWithShape="1">
          <a:blip r:embed="rId2">
            <a:extLst>
              <a:ext uri="{28A0092B-C50C-407E-A947-70E740481C1C}">
                <a14:useLocalDpi xmlns:a14="http://schemas.microsoft.com/office/drawing/2010/main" val="0"/>
              </a:ext>
            </a:extLst>
          </a:blip>
          <a:srcRect l="57478" t="44874"/>
          <a:stretch/>
        </p:blipFill>
        <p:spPr>
          <a:xfrm>
            <a:off x="8005575" y="2183642"/>
            <a:ext cx="3792725" cy="3687691"/>
          </a:xfrm>
          <a:prstGeom prst="rect">
            <a:avLst/>
          </a:prstGeom>
        </p:spPr>
      </p:pic>
      <p:sp>
        <p:nvSpPr>
          <p:cNvPr id="2" name="Segnaposto numero diapositiva 1"/>
          <p:cNvSpPr>
            <a:spLocks noGrp="1"/>
          </p:cNvSpPr>
          <p:nvPr>
            <p:ph type="sldNum" sz="quarter" idx="12"/>
          </p:nvPr>
        </p:nvSpPr>
        <p:spPr/>
        <p:txBody>
          <a:bodyPr/>
          <a:lstStyle/>
          <a:p>
            <a:fld id="{05B08833-B407-3E4C-BDEA-955ACE8F1EA8}" type="slidenum">
              <a:rPr lang="en-US" smtClean="0"/>
              <a:pPr/>
              <a:t>6</a:t>
            </a:fld>
            <a:endParaRPr lang="en-US"/>
          </a:p>
        </p:txBody>
      </p:sp>
      <p:sp>
        <p:nvSpPr>
          <p:cNvPr id="3" name="CasellaDiTesto 2"/>
          <p:cNvSpPr txBox="1"/>
          <p:nvPr/>
        </p:nvSpPr>
        <p:spPr>
          <a:xfrm>
            <a:off x="436728" y="1187355"/>
            <a:ext cx="8743486" cy="2123658"/>
          </a:xfrm>
          <a:prstGeom prst="rect">
            <a:avLst/>
          </a:prstGeom>
          <a:noFill/>
        </p:spPr>
        <p:txBody>
          <a:bodyPr wrap="square" rtlCol="0">
            <a:spAutoFit/>
          </a:bodyPr>
          <a:lstStyle/>
          <a:p>
            <a:r>
              <a:rPr lang="it-IT" sz="4400" b="1" dirty="0" smtClean="0"/>
              <a:t>1. </a:t>
            </a:r>
            <a:r>
              <a:rPr lang="it-IT" sz="4400" b="1" dirty="0"/>
              <a:t>Attivazioni, cessazioni e saldo </a:t>
            </a:r>
          </a:p>
          <a:p>
            <a:r>
              <a:rPr lang="it-IT" sz="4400" b="1" dirty="0"/>
              <a:t>delle posizioni di lavoro </a:t>
            </a:r>
            <a:r>
              <a:rPr lang="it-IT" sz="4400" b="1" dirty="0" smtClean="0"/>
              <a:t>dipendente </a:t>
            </a:r>
          </a:p>
          <a:p>
            <a:r>
              <a:rPr lang="it-IT" sz="4400" b="1" dirty="0" smtClean="0"/>
              <a:t>nel primo trimestre 2021</a:t>
            </a:r>
            <a:endParaRPr lang="it-IT" sz="4400" b="1" dirty="0"/>
          </a:p>
        </p:txBody>
      </p:sp>
      <p:cxnSp>
        <p:nvCxnSpPr>
          <p:cNvPr id="9" name="Connettore diritto 8"/>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891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7</a:t>
            </a:fld>
            <a:endParaRPr lang="en-US" dirty="0"/>
          </a:p>
        </p:txBody>
      </p:sp>
      <p:sp>
        <p:nvSpPr>
          <p:cNvPr id="3" name="CasellaDiTesto 2"/>
          <p:cNvSpPr txBox="1"/>
          <p:nvPr/>
        </p:nvSpPr>
        <p:spPr>
          <a:xfrm>
            <a:off x="522000" y="-72000"/>
            <a:ext cx="11053795" cy="1077218"/>
          </a:xfrm>
          <a:prstGeom prst="rect">
            <a:avLst/>
          </a:prstGeom>
          <a:noFill/>
        </p:spPr>
        <p:txBody>
          <a:bodyPr wrap="none" rtlCol="0">
            <a:spAutoFit/>
          </a:bodyPr>
          <a:lstStyle/>
          <a:p>
            <a:r>
              <a:rPr lang="it-IT" sz="3200" b="1" dirty="0">
                <a:latin typeface="Calibri" panose="020F0502020204030204" pitchFamily="34" charset="0"/>
                <a:cs typeface="Times New Roman" panose="02020603050405020304" pitchFamily="18" charset="0"/>
              </a:rPr>
              <a:t>La perdita di posizioni dipendenti prodotta dal «primo impatto»</a:t>
            </a:r>
            <a:br>
              <a:rPr lang="it-IT" sz="3200" b="1" dirty="0">
                <a:latin typeface="Calibri" panose="020F0502020204030204" pitchFamily="34" charset="0"/>
                <a:cs typeface="Times New Roman" panose="02020603050405020304" pitchFamily="18" charset="0"/>
              </a:rPr>
            </a:br>
            <a:r>
              <a:rPr lang="it-IT" sz="3200" b="1" dirty="0">
                <a:latin typeface="Calibri" panose="020F0502020204030204" pitchFamily="34" charset="0"/>
                <a:cs typeface="Times New Roman" panose="02020603050405020304" pitchFamily="18" charset="0"/>
              </a:rPr>
              <a:t>della pandemia (-33 mila unità) è stata recuperata già ad ottobre</a:t>
            </a:r>
            <a:endParaRPr lang="it-IT" sz="3200" b="1" dirty="0"/>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5" name="Rettangolo 4"/>
          <p:cNvSpPr/>
          <p:nvPr/>
        </p:nvSpPr>
        <p:spPr>
          <a:xfrm>
            <a:off x="7332955" y="1125846"/>
            <a:ext cx="4465345" cy="4601581"/>
          </a:xfrm>
          <a:prstGeom prst="rect">
            <a:avLst/>
          </a:prstGeom>
        </p:spPr>
        <p:txBody>
          <a:bodyPr wrap="square">
            <a:spAutoFit/>
          </a:bodyPr>
          <a:lstStyle/>
          <a:p>
            <a:pPr marL="285750" indent="-285750">
              <a:lnSpc>
                <a:spcPct val="107000"/>
              </a:lnSpc>
              <a:spcBef>
                <a:spcPts val="300"/>
              </a:spcBef>
              <a:spcAft>
                <a:spcPts val="300"/>
              </a:spcAft>
              <a:buFont typeface="Wingdings" panose="05000000000000000000" pitchFamily="2" charset="2"/>
              <a:buChar char="§"/>
            </a:pPr>
            <a:r>
              <a:rPr lang="it-IT" sz="1800" b="1" dirty="0">
                <a:latin typeface="Calibri" panose="020F0502020204030204" pitchFamily="34" charset="0"/>
                <a:ea typeface="Calibri" panose="020F0502020204030204" pitchFamily="34" charset="0"/>
                <a:cs typeface="Times New Roman" panose="02020603050405020304" pitchFamily="18" charset="0"/>
              </a:rPr>
              <a:t>La variazione negativa </a:t>
            </a:r>
            <a:r>
              <a:rPr lang="it-IT" sz="1800" dirty="0">
                <a:latin typeface="Calibri" panose="020F0502020204030204" pitchFamily="34" charset="0"/>
                <a:ea typeface="Calibri" panose="020F0502020204030204" pitchFamily="34" charset="0"/>
                <a:cs typeface="Times New Roman" panose="02020603050405020304" pitchFamily="18" charset="0"/>
              </a:rPr>
              <a:t>(misurata dal saldo destagionalizzato attivazioni-cessazioni)</a:t>
            </a:r>
            <a:br>
              <a:rPr lang="it-IT" sz="1800" dirty="0">
                <a:latin typeface="Calibri" panose="020F0502020204030204" pitchFamily="34" charset="0"/>
                <a:ea typeface="Calibri" panose="020F0502020204030204" pitchFamily="34" charset="0"/>
                <a:cs typeface="Times New Roman" panose="02020603050405020304" pitchFamily="18" charset="0"/>
              </a:rPr>
            </a:br>
            <a:r>
              <a:rPr lang="it-IT" sz="1800" b="1" dirty="0">
                <a:latin typeface="Calibri" panose="020F0502020204030204" pitchFamily="34" charset="0"/>
                <a:ea typeface="Calibri" panose="020F0502020204030204" pitchFamily="34" charset="0"/>
                <a:cs typeface="Times New Roman" panose="02020603050405020304" pitchFamily="18" charset="0"/>
              </a:rPr>
              <a:t>si è concentrata nei mesi del «lockdown» </a:t>
            </a:r>
            <a:r>
              <a:rPr lang="it-IT" dirty="0">
                <a:latin typeface="Calibri" panose="020F0502020204030204" pitchFamily="34" charset="0"/>
                <a:cs typeface="Times New Roman" panose="02020603050405020304" pitchFamily="18" charset="0"/>
              </a:rPr>
              <a:t>(-32.638 unità fra marzo e maggio 2020)</a:t>
            </a:r>
          </a:p>
          <a:p>
            <a:pPr marL="285750" indent="-285750">
              <a:lnSpc>
                <a:spcPct val="107000"/>
              </a:lnSpc>
              <a:spcBef>
                <a:spcPts val="300"/>
              </a:spcBef>
              <a:spcAft>
                <a:spcPts val="300"/>
              </a:spcAft>
              <a:buFont typeface="Wingdings" panose="05000000000000000000" pitchFamily="2" charset="2"/>
              <a:buChar char="§"/>
            </a:pPr>
            <a:r>
              <a:rPr lang="it-IT" sz="1800" b="1" dirty="0">
                <a:latin typeface="Calibri" panose="020F0502020204030204" pitchFamily="34" charset="0"/>
                <a:ea typeface="Calibri" panose="020F0502020204030204" pitchFamily="34" charset="0"/>
                <a:cs typeface="Times New Roman" panose="02020603050405020304" pitchFamily="18" charset="0"/>
              </a:rPr>
              <a:t>Il «rimbalzo» delle assunzioni prodottosi alla «riapertura» </a:t>
            </a:r>
            <a:r>
              <a:rPr lang="it-IT" sz="1800" dirty="0">
                <a:latin typeface="Calibri" panose="020F0502020204030204" pitchFamily="34" charset="0"/>
                <a:ea typeface="Calibri" panose="020F0502020204030204" pitchFamily="34" charset="0"/>
                <a:cs typeface="Times New Roman" panose="02020603050405020304" pitchFamily="18" charset="0"/>
              </a:rPr>
              <a:t>(42,2% a maggio, 25,8% a giugno e 26,8% a luglio) </a:t>
            </a:r>
            <a:r>
              <a:rPr lang="it-IT" sz="1800" b="1" dirty="0">
                <a:latin typeface="Calibri" panose="020F0502020204030204" pitchFamily="34" charset="0"/>
                <a:ea typeface="Calibri" panose="020F0502020204030204" pitchFamily="34" charset="0"/>
                <a:cs typeface="Times New Roman" panose="02020603050405020304" pitchFamily="18" charset="0"/>
              </a:rPr>
              <a:t>ha portato al completo recupero (quantitativo) delle posizioni perdute in precedenza già ad ottobre </a:t>
            </a:r>
            <a:r>
              <a:rPr lang="it-IT" sz="1800" dirty="0">
                <a:latin typeface="Calibri" panose="020F0502020204030204" pitchFamily="34" charset="0"/>
                <a:ea typeface="Calibri" panose="020F0502020204030204" pitchFamily="34" charset="0"/>
                <a:cs typeface="Times New Roman" panose="02020603050405020304" pitchFamily="18" charset="0"/>
              </a:rPr>
              <a:t>(36.657 posizioni incrementali da giugno a ottobre 2020), </a:t>
            </a:r>
            <a:r>
              <a:rPr lang="it-IT" sz="1800" b="1" dirty="0">
                <a:latin typeface="Calibri" panose="020F0502020204030204" pitchFamily="34" charset="0"/>
                <a:ea typeface="Calibri" panose="020F0502020204030204" pitchFamily="34" charset="0"/>
                <a:cs typeface="Times New Roman" panose="02020603050405020304" pitchFamily="18" charset="0"/>
              </a:rPr>
              <a:t>una rimonta peraltro proseguita fino alla fine dell’anno e nei primi tre mesi del 2021</a:t>
            </a:r>
            <a:r>
              <a:rPr lang="it-IT" sz="1800" dirty="0">
                <a:latin typeface="Calibri" panose="020F0502020204030204" pitchFamily="34" charset="0"/>
                <a:ea typeface="Calibri" panose="020F0502020204030204" pitchFamily="34" charset="0"/>
                <a:cs typeface="Times New Roman" panose="02020603050405020304" pitchFamily="18" charset="0"/>
              </a:rPr>
              <a:t>, nonostante </a:t>
            </a:r>
            <a:r>
              <a:rPr lang="it-IT" dirty="0">
                <a:latin typeface="Calibri" panose="020F0502020204030204" pitchFamily="34" charset="0"/>
                <a:ea typeface="Calibri" panose="020F0502020204030204" pitchFamily="34" charset="0"/>
                <a:cs typeface="Times New Roman" panose="02020603050405020304" pitchFamily="18" charset="0"/>
              </a:rPr>
              <a:t>le nuove </a:t>
            </a:r>
            <a:r>
              <a:rPr lang="it-IT" sz="1800" dirty="0">
                <a:latin typeface="Calibri" panose="020F0502020204030204" pitchFamily="34" charset="0"/>
                <a:ea typeface="Calibri" panose="020F0502020204030204" pitchFamily="34" charset="0"/>
                <a:cs typeface="Times New Roman" panose="02020603050405020304" pitchFamily="18" charset="0"/>
              </a:rPr>
              <a:t>misure di confinamento imposte dalla «seconda ondata» pandemica </a:t>
            </a:r>
          </a:p>
        </p:txBody>
      </p:sp>
      <p:sp>
        <p:nvSpPr>
          <p:cNvPr id="9" name="Rettangolo 8"/>
          <p:cNvSpPr/>
          <p:nvPr/>
        </p:nvSpPr>
        <p:spPr>
          <a:xfrm>
            <a:off x="8522440" y="5923740"/>
            <a:ext cx="3275860" cy="307777"/>
          </a:xfrm>
          <a:prstGeom prst="rect">
            <a:avLst/>
          </a:prstGeom>
        </p:spPr>
        <p:txBody>
          <a:bodyPr wrap="square">
            <a:spAutoFit/>
          </a:bodyPr>
          <a:lstStyle/>
          <a:p>
            <a:r>
              <a:rPr lang="it-IT" sz="1400" i="1" dirty="0"/>
              <a:t>Elaborazioni su dati SILER, marzo 2021</a:t>
            </a:r>
          </a:p>
        </p:txBody>
      </p:sp>
      <p:pic>
        <p:nvPicPr>
          <p:cNvPr id="4" name="Immagine 3">
            <a:extLst>
              <a:ext uri="{FF2B5EF4-FFF2-40B4-BE49-F238E27FC236}">
                <a16:creationId xmlns:a16="http://schemas.microsoft.com/office/drawing/2014/main" id="{B1F29D1B-B2DF-419C-8470-92F52938AE4A}"/>
              </a:ext>
            </a:extLst>
          </p:cNvPr>
          <p:cNvPicPr>
            <a:picLocks noChangeAspect="1"/>
          </p:cNvPicPr>
          <p:nvPr/>
        </p:nvPicPr>
        <p:blipFill>
          <a:blip r:embed="rId2"/>
          <a:stretch>
            <a:fillRect/>
          </a:stretch>
        </p:blipFill>
        <p:spPr>
          <a:xfrm>
            <a:off x="511200" y="1152000"/>
            <a:ext cx="6424803" cy="5074234"/>
          </a:xfrm>
          <a:prstGeom prst="rect">
            <a:avLst/>
          </a:prstGeom>
        </p:spPr>
      </p:pic>
    </p:spTree>
    <p:extLst>
      <p:ext uri="{BB962C8B-B14F-4D97-AF65-F5344CB8AC3E}">
        <p14:creationId xmlns:p14="http://schemas.microsoft.com/office/powerpoint/2010/main" val="727699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8</a:t>
            </a:fld>
            <a:endParaRPr lang="en-US" dirty="0"/>
          </a:p>
        </p:txBody>
      </p:sp>
      <p:sp>
        <p:nvSpPr>
          <p:cNvPr id="3" name="CasellaDiTesto 2"/>
          <p:cNvSpPr txBox="1"/>
          <p:nvPr/>
        </p:nvSpPr>
        <p:spPr>
          <a:xfrm>
            <a:off x="520700" y="-72000"/>
            <a:ext cx="11370229" cy="1569660"/>
          </a:xfrm>
          <a:prstGeom prst="rect">
            <a:avLst/>
          </a:prstGeom>
          <a:noFill/>
        </p:spPr>
        <p:txBody>
          <a:bodyPr wrap="none" rtlCol="0">
            <a:spAutoFit/>
          </a:bodyPr>
          <a:lstStyle/>
          <a:p>
            <a:r>
              <a:rPr lang="it-IT" sz="3200" b="1" dirty="0"/>
              <a:t>Nel mese di marzo 2021 le assunzioni si attestano ancora all’85,7%</a:t>
            </a:r>
            <a:br>
              <a:rPr lang="it-IT" sz="3200" b="1" dirty="0"/>
            </a:br>
            <a:r>
              <a:rPr lang="it-IT" sz="3200" b="1" dirty="0"/>
              <a:t>del livello anteriore allo scoppio della pandemia (febbraio 2020)</a:t>
            </a:r>
          </a:p>
          <a:p>
            <a:r>
              <a:rPr lang="it-IT" sz="3200" b="1" dirty="0"/>
              <a:t> </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567111" y="1097756"/>
            <a:ext cx="7560564" cy="646331"/>
          </a:xfrm>
          <a:prstGeom prst="rect">
            <a:avLst/>
          </a:prstGeom>
        </p:spPr>
        <p:txBody>
          <a:bodyPr wrap="square">
            <a:spAutoFit/>
          </a:bodyPr>
          <a:lstStyle/>
          <a:p>
            <a:pPr algn="ctr"/>
            <a:r>
              <a:rPr lang="it-IT" i="1" dirty="0"/>
              <a:t>Attivazioni e cessazioni dei rapporti di lavoro dipendente in Emilia-Romagna </a:t>
            </a:r>
            <a:r>
              <a:rPr lang="it-IT" baseline="30000" dirty="0"/>
              <a:t>(a)</a:t>
            </a:r>
          </a:p>
          <a:p>
            <a:pPr algn="ctr"/>
            <a:r>
              <a:rPr lang="it-IT" i="1" dirty="0"/>
              <a:t>(dati destagionalizzati, valori assoluti)</a:t>
            </a:r>
          </a:p>
        </p:txBody>
      </p:sp>
      <p:sp>
        <p:nvSpPr>
          <p:cNvPr id="5" name="Rettangolo 4"/>
          <p:cNvSpPr/>
          <p:nvPr/>
        </p:nvSpPr>
        <p:spPr>
          <a:xfrm>
            <a:off x="8489576" y="1116968"/>
            <a:ext cx="3308724" cy="4636077"/>
          </a:xfrm>
          <a:prstGeom prst="rect">
            <a:avLst/>
          </a:prstGeom>
        </p:spPr>
        <p:txBody>
          <a:bodyPr wrap="square">
            <a:spAutoFit/>
          </a:bodyPr>
          <a:lstStyle/>
          <a:p>
            <a:pPr marL="285750" indent="-285750">
              <a:lnSpc>
                <a:spcPct val="107000"/>
              </a:lnSpc>
              <a:spcBef>
                <a:spcPts val="300"/>
              </a:spcBef>
              <a:spcAft>
                <a:spcPts val="300"/>
              </a:spcAft>
              <a:buFont typeface="Wingdings" panose="05000000000000000000" pitchFamily="2" charset="2"/>
              <a:buChar char="§"/>
            </a:pPr>
            <a:r>
              <a:rPr lang="it-IT" sz="1700" dirty="0">
                <a:latin typeface="Calibri" panose="020F0502020204030204" pitchFamily="34" charset="0"/>
                <a:ea typeface="Calibri" panose="020F0502020204030204" pitchFamily="34" charset="0"/>
                <a:cs typeface="Times New Roman" panose="02020603050405020304" pitchFamily="18" charset="0"/>
              </a:rPr>
              <a:t>Il «lockdown» ha comportato una </a:t>
            </a:r>
            <a:r>
              <a:rPr lang="it-IT" sz="1700" b="1" dirty="0">
                <a:latin typeface="Calibri" panose="020F0502020204030204" pitchFamily="34" charset="0"/>
                <a:ea typeface="Calibri" panose="020F0502020204030204" pitchFamily="34" charset="0"/>
                <a:cs typeface="Times New Roman" panose="02020603050405020304" pitchFamily="18" charset="0"/>
              </a:rPr>
              <a:t>caduta delle assunzioni nei mesi di marzo e aprile 2020 </a:t>
            </a:r>
            <a:r>
              <a:rPr lang="it-IT" sz="1700" dirty="0">
                <a:latin typeface="Calibri" panose="020F0502020204030204" pitchFamily="34" charset="0"/>
                <a:ea typeface="Calibri" panose="020F0502020204030204" pitchFamily="34" charset="0"/>
                <a:cs typeface="Times New Roman" panose="02020603050405020304" pitchFamily="18" charset="0"/>
              </a:rPr>
              <a:t>e analoga anomalia si è registrata per le cessazioni dei rapporti di lavoro, anche per effetto della </a:t>
            </a:r>
            <a:r>
              <a:rPr lang="it-IT" sz="1700" b="1" dirty="0">
                <a:latin typeface="Calibri" panose="020F0502020204030204" pitchFamily="34" charset="0"/>
                <a:ea typeface="Calibri" panose="020F0502020204030204" pitchFamily="34" charset="0"/>
                <a:cs typeface="Times New Roman" panose="02020603050405020304" pitchFamily="18" charset="0"/>
              </a:rPr>
              <a:t>sospensione dei licenziamenti (D.L. 17 marzo 2020, n. 18)</a:t>
            </a:r>
          </a:p>
          <a:p>
            <a:pPr marL="285750" indent="-285750">
              <a:lnSpc>
                <a:spcPct val="107000"/>
              </a:lnSpc>
              <a:spcBef>
                <a:spcPts val="300"/>
              </a:spcBef>
              <a:spcAft>
                <a:spcPts val="300"/>
              </a:spcAft>
              <a:buFont typeface="Wingdings" panose="05000000000000000000" pitchFamily="2" charset="2"/>
              <a:buChar char="§"/>
            </a:pPr>
            <a:r>
              <a:rPr lang="it-IT" sz="1700" b="1" dirty="0">
                <a:latin typeface="Calibri" panose="020F0502020204030204" pitchFamily="34" charset="0"/>
                <a:ea typeface="Calibri" panose="020F0502020204030204" pitchFamily="34" charset="0"/>
                <a:cs typeface="Times New Roman" panose="02020603050405020304" pitchFamily="18" charset="0"/>
              </a:rPr>
              <a:t>La crescita congiunturale delle assunzioni, in atto dal maggio 2020,</a:t>
            </a:r>
            <a:r>
              <a:rPr lang="it-IT" sz="1700" dirty="0">
                <a:latin typeface="Calibri" panose="020F0502020204030204" pitchFamily="34" charset="0"/>
                <a:ea typeface="Calibri" panose="020F0502020204030204" pitchFamily="34" charset="0"/>
                <a:cs typeface="Times New Roman" panose="02020603050405020304" pitchFamily="18" charset="0"/>
              </a:rPr>
              <a:t> arrestatasi dal mese di agosto, </a:t>
            </a:r>
            <a:r>
              <a:rPr lang="it-IT" sz="1700" b="1" dirty="0">
                <a:latin typeface="Calibri" panose="020F0502020204030204" pitchFamily="34" charset="0"/>
                <a:ea typeface="Calibri" panose="020F0502020204030204" pitchFamily="34" charset="0"/>
                <a:cs typeface="Times New Roman" panose="02020603050405020304" pitchFamily="18" charset="0"/>
              </a:rPr>
              <a:t>è diventata negativa a novembre e a dicembre 2020 </a:t>
            </a:r>
            <a:r>
              <a:rPr lang="it-IT" sz="1700" dirty="0">
                <a:latin typeface="Calibri" panose="020F0502020204030204" pitchFamily="34" charset="0"/>
                <a:ea typeface="Calibri" panose="020F0502020204030204" pitchFamily="34" charset="0"/>
                <a:cs typeface="Times New Roman" panose="02020603050405020304" pitchFamily="18" charset="0"/>
              </a:rPr>
              <a:t>(rispettivamente -6,6% e -4,8%) </a:t>
            </a:r>
            <a:r>
              <a:rPr lang="it-IT" sz="1700" b="1" dirty="0">
                <a:latin typeface="Calibri" panose="020F0502020204030204" pitchFamily="34" charset="0"/>
                <a:ea typeface="Calibri" panose="020F0502020204030204" pitchFamily="34" charset="0"/>
                <a:cs typeface="Times New Roman" panose="02020603050405020304" pitchFamily="18" charset="0"/>
              </a:rPr>
              <a:t>ed è stata negativa anche nel primo trimestre 2021 </a:t>
            </a:r>
            <a:r>
              <a:rPr lang="it-IT" sz="1700" dirty="0">
                <a:latin typeface="Calibri" panose="020F0502020204030204" pitchFamily="34" charset="0"/>
                <a:ea typeface="Calibri" panose="020F0502020204030204" pitchFamily="34" charset="0"/>
                <a:cs typeface="Times New Roman" panose="02020603050405020304" pitchFamily="18" charset="0"/>
              </a:rPr>
              <a:t>(-4,6%)</a:t>
            </a:r>
          </a:p>
        </p:txBody>
      </p:sp>
      <p:sp>
        <p:nvSpPr>
          <p:cNvPr id="12" name="CasellaDiTesto 11">
            <a:extLst>
              <a:ext uri="{FF2B5EF4-FFF2-40B4-BE49-F238E27FC236}">
                <a16:creationId xmlns:a16="http://schemas.microsoft.com/office/drawing/2014/main" id="{5D6EA36F-6482-4614-9C3A-E23C7CB24155}"/>
              </a:ext>
            </a:extLst>
          </p:cNvPr>
          <p:cNvSpPr txBox="1"/>
          <p:nvPr/>
        </p:nvSpPr>
        <p:spPr>
          <a:xfrm>
            <a:off x="3047260" y="3246553"/>
            <a:ext cx="6094520" cy="369332"/>
          </a:xfrm>
          <a:prstGeom prst="rect">
            <a:avLst/>
          </a:prstGeom>
          <a:noFill/>
        </p:spPr>
        <p:txBody>
          <a:bodyPr wrap="square">
            <a:spAutoFit/>
          </a:bodyPr>
          <a:lstStyle/>
          <a:p>
            <a:endParaRPr lang="it-IT" dirty="0"/>
          </a:p>
        </p:txBody>
      </p:sp>
      <p:sp>
        <p:nvSpPr>
          <p:cNvPr id="18" name="CasellaDiTesto 17">
            <a:extLst>
              <a:ext uri="{FF2B5EF4-FFF2-40B4-BE49-F238E27FC236}">
                <a16:creationId xmlns:a16="http://schemas.microsoft.com/office/drawing/2014/main" id="{A5D05902-558E-4A55-83FE-51497C8359EB}"/>
              </a:ext>
            </a:extLst>
          </p:cNvPr>
          <p:cNvSpPr txBox="1"/>
          <p:nvPr/>
        </p:nvSpPr>
        <p:spPr>
          <a:xfrm>
            <a:off x="520700" y="5623355"/>
            <a:ext cx="6496236" cy="261610"/>
          </a:xfrm>
          <a:prstGeom prst="rect">
            <a:avLst/>
          </a:prstGeom>
          <a:noFill/>
        </p:spPr>
        <p:txBody>
          <a:bodyPr wrap="square">
            <a:spAutoFit/>
          </a:bodyPr>
          <a:lstStyle/>
          <a:p>
            <a:r>
              <a:rPr lang="it-IT" sz="1100" dirty="0"/>
              <a:t>(a) escluse le attività svolte da famiglie e convivenze (lavoro domestico) ed escluso il lavoro intermittente</a:t>
            </a:r>
          </a:p>
        </p:txBody>
      </p:sp>
      <p:sp>
        <p:nvSpPr>
          <p:cNvPr id="7" name="Rettangolo 6">
            <a:extLst>
              <a:ext uri="{FF2B5EF4-FFF2-40B4-BE49-F238E27FC236}">
                <a16:creationId xmlns:a16="http://schemas.microsoft.com/office/drawing/2014/main" id="{A44430DE-D7E5-4668-833C-DC370C1FD6FA}"/>
              </a:ext>
            </a:extLst>
          </p:cNvPr>
          <p:cNvSpPr/>
          <p:nvPr/>
        </p:nvSpPr>
        <p:spPr>
          <a:xfrm>
            <a:off x="8522440" y="5923740"/>
            <a:ext cx="3275860" cy="307777"/>
          </a:xfrm>
          <a:prstGeom prst="rect">
            <a:avLst/>
          </a:prstGeom>
        </p:spPr>
        <p:txBody>
          <a:bodyPr wrap="square">
            <a:spAutoFit/>
          </a:bodyPr>
          <a:lstStyle/>
          <a:p>
            <a:r>
              <a:rPr lang="it-IT" sz="1400" i="1" dirty="0"/>
              <a:t>Elaborazioni su dati SILER, marzo 2021</a:t>
            </a:r>
          </a:p>
        </p:txBody>
      </p:sp>
      <p:pic>
        <p:nvPicPr>
          <p:cNvPr id="8" name="Immagine 7">
            <a:extLst>
              <a:ext uri="{FF2B5EF4-FFF2-40B4-BE49-F238E27FC236}">
                <a16:creationId xmlns:a16="http://schemas.microsoft.com/office/drawing/2014/main" id="{F019ECCF-8E87-4A2D-975F-95EFEF79CB74}"/>
              </a:ext>
            </a:extLst>
          </p:cNvPr>
          <p:cNvPicPr>
            <a:picLocks noChangeAspect="1"/>
          </p:cNvPicPr>
          <p:nvPr/>
        </p:nvPicPr>
        <p:blipFill>
          <a:blip r:embed="rId2"/>
          <a:stretch>
            <a:fillRect/>
          </a:stretch>
        </p:blipFill>
        <p:spPr>
          <a:xfrm>
            <a:off x="511200" y="1735200"/>
            <a:ext cx="7560564" cy="3910584"/>
          </a:xfrm>
          <a:prstGeom prst="rect">
            <a:avLst/>
          </a:prstGeom>
        </p:spPr>
      </p:pic>
    </p:spTree>
    <p:extLst>
      <p:ext uri="{BB962C8B-B14F-4D97-AF65-F5344CB8AC3E}">
        <p14:creationId xmlns:p14="http://schemas.microsoft.com/office/powerpoint/2010/main" val="4245992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5B08833-B407-3E4C-BDEA-955ACE8F1EA8}" type="slidenum">
              <a:rPr lang="en-US" smtClean="0"/>
              <a:pPr/>
              <a:t>9</a:t>
            </a:fld>
            <a:endParaRPr lang="en-US" dirty="0"/>
          </a:p>
        </p:txBody>
      </p:sp>
      <p:sp>
        <p:nvSpPr>
          <p:cNvPr id="3" name="CasellaDiTesto 2"/>
          <p:cNvSpPr txBox="1"/>
          <p:nvPr/>
        </p:nvSpPr>
        <p:spPr>
          <a:xfrm>
            <a:off x="522000" y="-72000"/>
            <a:ext cx="11769056" cy="1077218"/>
          </a:xfrm>
          <a:prstGeom prst="rect">
            <a:avLst/>
          </a:prstGeom>
          <a:noFill/>
        </p:spPr>
        <p:txBody>
          <a:bodyPr wrap="none" rtlCol="0">
            <a:spAutoFit/>
          </a:bodyPr>
          <a:lstStyle/>
          <a:p>
            <a:r>
              <a:rPr lang="it-IT" sz="3200" b="1" dirty="0"/>
              <a:t>Nel quarto trimestre 2020 si era registrato il recupero totale delle</a:t>
            </a:r>
            <a:br>
              <a:rPr lang="it-IT" sz="3200" b="1" dirty="0"/>
            </a:br>
            <a:r>
              <a:rPr lang="it-IT" sz="3200" b="1" dirty="0"/>
              <a:t>posizioni dipendenti perdute tanto in Emilia-Romagna che in Italia</a:t>
            </a:r>
          </a:p>
        </p:txBody>
      </p:sp>
      <p:cxnSp>
        <p:nvCxnSpPr>
          <p:cNvPr id="10" name="Connettore diritto 9"/>
          <p:cNvCxnSpPr/>
          <p:nvPr/>
        </p:nvCxnSpPr>
        <p:spPr>
          <a:xfrm>
            <a:off x="520700" y="1005906"/>
            <a:ext cx="11277600" cy="0"/>
          </a:xfrm>
          <a:prstGeom prst="line">
            <a:avLst/>
          </a:prstGeom>
          <a:ln w="31750">
            <a:solidFill>
              <a:srgbClr val="EF372A"/>
            </a:solidFill>
          </a:ln>
        </p:spPr>
        <p:style>
          <a:lnRef idx="1">
            <a:schemeClr val="accent1"/>
          </a:lnRef>
          <a:fillRef idx="0">
            <a:schemeClr val="accent1"/>
          </a:fillRef>
          <a:effectRef idx="0">
            <a:schemeClr val="accent1"/>
          </a:effectRef>
          <a:fontRef idx="minor">
            <a:schemeClr val="tx1"/>
          </a:fontRef>
        </p:style>
      </p:cxnSp>
      <p:sp>
        <p:nvSpPr>
          <p:cNvPr id="6" name="Rettangolo 5"/>
          <p:cNvSpPr/>
          <p:nvPr/>
        </p:nvSpPr>
        <p:spPr>
          <a:xfrm>
            <a:off x="718036" y="1080000"/>
            <a:ext cx="7273439" cy="646331"/>
          </a:xfrm>
          <a:prstGeom prst="rect">
            <a:avLst/>
          </a:prstGeom>
        </p:spPr>
        <p:txBody>
          <a:bodyPr wrap="square">
            <a:spAutoFit/>
          </a:bodyPr>
          <a:lstStyle/>
          <a:p>
            <a:pPr algn="ctr"/>
            <a:r>
              <a:rPr lang="it-IT" i="1" dirty="0"/>
              <a:t>Posizioni dipendenti in Emilia-Romagna </a:t>
            </a:r>
            <a:r>
              <a:rPr lang="it-IT" baseline="30000" dirty="0"/>
              <a:t>(a) </a:t>
            </a:r>
            <a:r>
              <a:rPr lang="it-IT" i="1" dirty="0"/>
              <a:t>e posizioni dipendenti in Italia</a:t>
            </a:r>
            <a:br>
              <a:rPr lang="it-IT" i="1" dirty="0"/>
            </a:br>
            <a:r>
              <a:rPr lang="it-IT" i="1" dirty="0"/>
              <a:t>(dati destagionalizzati, numeri indici base 31 dicembre 2010 = 0)</a:t>
            </a:r>
          </a:p>
        </p:txBody>
      </p:sp>
      <p:sp>
        <p:nvSpPr>
          <p:cNvPr id="5" name="Rettangolo 4"/>
          <p:cNvSpPr/>
          <p:nvPr/>
        </p:nvSpPr>
        <p:spPr>
          <a:xfrm>
            <a:off x="8371643" y="1116968"/>
            <a:ext cx="3426657" cy="4992970"/>
          </a:xfrm>
          <a:prstGeom prst="rect">
            <a:avLst/>
          </a:prstGeom>
        </p:spPr>
        <p:txBody>
          <a:bodyPr wrap="square">
            <a:spAutoFit/>
          </a:bodyPr>
          <a:lstStyle/>
          <a:p>
            <a:pPr marL="285750" indent="-285750">
              <a:lnSpc>
                <a:spcPct val="107000"/>
              </a:lnSpc>
              <a:spcBef>
                <a:spcPts val="300"/>
              </a:spcBef>
              <a:spcAft>
                <a:spcPts val="300"/>
              </a:spcAft>
              <a:buFont typeface="Wingdings" panose="05000000000000000000" pitchFamily="2" charset="2"/>
              <a:buChar char="§"/>
            </a:pPr>
            <a:r>
              <a:rPr lang="it-IT" sz="1700" b="1" dirty="0">
                <a:latin typeface="Calibri" panose="020F0502020204030204" pitchFamily="34" charset="0"/>
                <a:ea typeface="Calibri" panose="020F0502020204030204" pitchFamily="34" charset="0"/>
                <a:cs typeface="Times New Roman" panose="02020603050405020304" pitchFamily="18" charset="0"/>
              </a:rPr>
              <a:t>Il trend regionale delle posizioni dipendenti è in linea con quello osservato a livello nazionale: la pesante contrazione prodottasi nei mesi segnati dal «lockdown» </a:t>
            </a:r>
            <a:r>
              <a:rPr lang="it-IT" sz="1700" dirty="0">
                <a:latin typeface="Calibri" panose="020F0502020204030204" pitchFamily="34" charset="0"/>
                <a:ea typeface="Calibri" panose="020F0502020204030204" pitchFamily="34" charset="0"/>
                <a:cs typeface="Times New Roman" panose="02020603050405020304" pitchFamily="18" charset="0"/>
              </a:rPr>
              <a:t>(-33 mila unità in Emilia-Romagna e -325 mila in Italia) </a:t>
            </a:r>
            <a:r>
              <a:rPr lang="it-IT" sz="1700" b="1" dirty="0">
                <a:latin typeface="Calibri" panose="020F0502020204030204" pitchFamily="34" charset="0"/>
                <a:ea typeface="Calibri" panose="020F0502020204030204" pitchFamily="34" charset="0"/>
                <a:cs typeface="Times New Roman" panose="02020603050405020304" pitchFamily="18" charset="0"/>
              </a:rPr>
              <a:t>è stata infatti integralmente riassorbita nella seconda metà dell’anno</a:t>
            </a:r>
          </a:p>
          <a:p>
            <a:pPr marL="285750" indent="-285750">
              <a:lnSpc>
                <a:spcPct val="107000"/>
              </a:lnSpc>
              <a:spcBef>
                <a:spcPts val="300"/>
              </a:spcBef>
              <a:spcAft>
                <a:spcPts val="300"/>
              </a:spcAft>
              <a:buFont typeface="Wingdings" panose="05000000000000000000" pitchFamily="2" charset="2"/>
              <a:buChar char="§"/>
            </a:pPr>
            <a:r>
              <a:rPr lang="it-IT" sz="1700" b="1" dirty="0">
                <a:latin typeface="Calibri" panose="020F0502020204030204" pitchFamily="34" charset="0"/>
                <a:ea typeface="Calibri" panose="020F0502020204030204" pitchFamily="34" charset="0"/>
                <a:cs typeface="Times New Roman" panose="02020603050405020304" pitchFamily="18" charset="0"/>
              </a:rPr>
              <a:t>Nel 2020 in Italia</a:t>
            </a:r>
            <a:r>
              <a:rPr lang="it-IT" sz="1700" dirty="0">
                <a:latin typeface="Calibri" panose="020F0502020204030204" pitchFamily="34" charset="0"/>
                <a:ea typeface="Calibri" panose="020F0502020204030204" pitchFamily="34" charset="0"/>
                <a:cs typeface="Times New Roman" panose="02020603050405020304" pitchFamily="18" charset="0"/>
              </a:rPr>
              <a:t>, secondo i dati delle CO elaborati dall’ISTAT,  </a:t>
            </a:r>
            <a:r>
              <a:rPr lang="it-IT" sz="1700" b="1" dirty="0">
                <a:latin typeface="Calibri" panose="020F0502020204030204" pitchFamily="34" charset="0"/>
                <a:ea typeface="Calibri" panose="020F0502020204030204" pitchFamily="34" charset="0"/>
                <a:cs typeface="Times New Roman" panose="02020603050405020304" pitchFamily="18" charset="0"/>
              </a:rPr>
              <a:t>le posizioni dipendenti sarebbero cresciute di 278 mila unità</a:t>
            </a:r>
            <a:r>
              <a:rPr lang="it-IT" sz="1700" dirty="0">
                <a:latin typeface="Calibri" panose="020F0502020204030204" pitchFamily="34" charset="0"/>
                <a:ea typeface="Calibri" panose="020F0502020204030204" pitchFamily="34" charset="0"/>
                <a:cs typeface="Times New Roman" panose="02020603050405020304" pitchFamily="18" charset="0"/>
              </a:rPr>
              <a:t>, come sintesi di 333 mila unità in più a tempo indeterminato e di 55 mila in meno a tempo determinato</a:t>
            </a:r>
          </a:p>
          <a:p>
            <a:pPr marL="285750" indent="-285750">
              <a:lnSpc>
                <a:spcPct val="107000"/>
              </a:lnSpc>
              <a:spcBef>
                <a:spcPts val="300"/>
              </a:spcBef>
              <a:spcAft>
                <a:spcPts val="300"/>
              </a:spcAft>
              <a:buFont typeface="Wingdings" panose="05000000000000000000" pitchFamily="2" charset="2"/>
              <a:buChar char="§"/>
            </a:pPr>
            <a:endParaRPr lang="it-IT" sz="1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CasellaDiTesto 11">
            <a:extLst>
              <a:ext uri="{FF2B5EF4-FFF2-40B4-BE49-F238E27FC236}">
                <a16:creationId xmlns:a16="http://schemas.microsoft.com/office/drawing/2014/main" id="{5D6EA36F-6482-4614-9C3A-E23C7CB24155}"/>
              </a:ext>
            </a:extLst>
          </p:cNvPr>
          <p:cNvSpPr txBox="1"/>
          <p:nvPr/>
        </p:nvSpPr>
        <p:spPr>
          <a:xfrm>
            <a:off x="3047260" y="3246553"/>
            <a:ext cx="6094520" cy="369332"/>
          </a:xfrm>
          <a:prstGeom prst="rect">
            <a:avLst/>
          </a:prstGeom>
          <a:noFill/>
        </p:spPr>
        <p:txBody>
          <a:bodyPr wrap="square">
            <a:spAutoFit/>
          </a:bodyPr>
          <a:lstStyle/>
          <a:p>
            <a:endParaRPr lang="it-IT" dirty="0"/>
          </a:p>
        </p:txBody>
      </p:sp>
      <p:sp>
        <p:nvSpPr>
          <p:cNvPr id="18" name="CasellaDiTesto 17">
            <a:extLst>
              <a:ext uri="{FF2B5EF4-FFF2-40B4-BE49-F238E27FC236}">
                <a16:creationId xmlns:a16="http://schemas.microsoft.com/office/drawing/2014/main" id="{A5D05902-558E-4A55-83FE-51497C8359EB}"/>
              </a:ext>
            </a:extLst>
          </p:cNvPr>
          <p:cNvSpPr txBox="1"/>
          <p:nvPr/>
        </p:nvSpPr>
        <p:spPr>
          <a:xfrm>
            <a:off x="520700" y="5623355"/>
            <a:ext cx="6496236" cy="261610"/>
          </a:xfrm>
          <a:prstGeom prst="rect">
            <a:avLst/>
          </a:prstGeom>
          <a:noFill/>
        </p:spPr>
        <p:txBody>
          <a:bodyPr wrap="square">
            <a:spAutoFit/>
          </a:bodyPr>
          <a:lstStyle/>
          <a:p>
            <a:r>
              <a:rPr lang="it-IT" sz="1100" dirty="0"/>
              <a:t>(a) escluse le attività svolte da famiglie e convivenze (lavoro domestico) ed escluso il lavoro intermittente</a:t>
            </a:r>
          </a:p>
        </p:txBody>
      </p:sp>
      <p:sp>
        <p:nvSpPr>
          <p:cNvPr id="7" name="Rettangolo 6">
            <a:extLst>
              <a:ext uri="{FF2B5EF4-FFF2-40B4-BE49-F238E27FC236}">
                <a16:creationId xmlns:a16="http://schemas.microsoft.com/office/drawing/2014/main" id="{4AA6F030-D139-4AF4-B503-41A603D1F4F2}"/>
              </a:ext>
            </a:extLst>
          </p:cNvPr>
          <p:cNvSpPr/>
          <p:nvPr/>
        </p:nvSpPr>
        <p:spPr>
          <a:xfrm>
            <a:off x="8304582" y="5923740"/>
            <a:ext cx="3560778" cy="307777"/>
          </a:xfrm>
          <a:prstGeom prst="rect">
            <a:avLst/>
          </a:prstGeom>
        </p:spPr>
        <p:txBody>
          <a:bodyPr wrap="square">
            <a:spAutoFit/>
          </a:bodyPr>
          <a:lstStyle/>
          <a:p>
            <a:r>
              <a:rPr lang="it-IT" sz="1400" i="1" spc="-40" dirty="0"/>
              <a:t>Elaborazioni su dati SILER e SISCO, marzo 2021</a:t>
            </a:r>
          </a:p>
        </p:txBody>
      </p:sp>
      <p:pic>
        <p:nvPicPr>
          <p:cNvPr id="4" name="Immagine 3">
            <a:extLst>
              <a:ext uri="{FF2B5EF4-FFF2-40B4-BE49-F238E27FC236}">
                <a16:creationId xmlns:a16="http://schemas.microsoft.com/office/drawing/2014/main" id="{018F762B-C669-4F1B-BC3C-66336749BF39}"/>
              </a:ext>
            </a:extLst>
          </p:cNvPr>
          <p:cNvPicPr>
            <a:picLocks noChangeAspect="1"/>
          </p:cNvPicPr>
          <p:nvPr/>
        </p:nvPicPr>
        <p:blipFill>
          <a:blip r:embed="rId2"/>
          <a:stretch>
            <a:fillRect/>
          </a:stretch>
        </p:blipFill>
        <p:spPr>
          <a:xfrm>
            <a:off x="511200" y="1735200"/>
            <a:ext cx="7652004" cy="3910584"/>
          </a:xfrm>
          <a:prstGeom prst="rect">
            <a:avLst/>
          </a:prstGeom>
        </p:spPr>
      </p:pic>
    </p:spTree>
    <p:extLst>
      <p:ext uri="{BB962C8B-B14F-4D97-AF65-F5344CB8AC3E}">
        <p14:creationId xmlns:p14="http://schemas.microsoft.com/office/powerpoint/2010/main" val="20326236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C66F9A7D754B040903C9F60AE0448C1" ma:contentTypeVersion="11" ma:contentTypeDescription="Creare un nuovo documento." ma:contentTypeScope="" ma:versionID="bc0821d6c0298cbec3261ba79d7c3b52">
  <xsd:schema xmlns:xsd="http://www.w3.org/2001/XMLSchema" xmlns:xs="http://www.w3.org/2001/XMLSchema" xmlns:p="http://schemas.microsoft.com/office/2006/metadata/properties" xmlns:ns3="a8b22163-a684-4d95-ac21-99b58d252318" xmlns:ns4="54235d7d-53ef-49f0-af50-945a336d4273" targetNamespace="http://schemas.microsoft.com/office/2006/metadata/properties" ma:root="true" ma:fieldsID="e906af7c62a60118327e17c65ef62df7" ns3:_="" ns4:_="">
    <xsd:import namespace="a8b22163-a684-4d95-ac21-99b58d252318"/>
    <xsd:import namespace="54235d7d-53ef-49f0-af50-945a336d427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b22163-a684-4d95-ac21-99b58d25231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235d7d-53ef-49f0-af50-945a336d4273" elementFormDefault="qualified">
    <xsd:import namespace="http://schemas.microsoft.com/office/2006/documentManagement/types"/>
    <xsd:import namespace="http://schemas.microsoft.com/office/infopath/2007/PartnerControls"/>
    <xsd:element name="SharedWithUsers" ma:index="10" nillable="true" ma:displayName="Condivis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Condiviso con dettagli" ma:description="" ma:internalName="SharedWithDetails" ma:readOnly="true">
      <xsd:simpleType>
        <xsd:restriction base="dms:Note">
          <xsd:maxLength value="255"/>
        </xsd:restriction>
      </xsd:simpleType>
    </xsd:element>
    <xsd:element name="SharingHintHash" ma:index="12" nillable="true" ma:displayName="Hash suggerimento condivisione"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98FB10-63D4-4653-BDE9-25D8CB7FA0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b22163-a684-4d95-ac21-99b58d252318"/>
    <ds:schemaRef ds:uri="54235d7d-53ef-49f0-af50-945a336d42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FCC36B-4DB5-498C-A15C-467A0213C0F5}">
  <ds:schemaRefs>
    <ds:schemaRef ds:uri="http://schemas.microsoft.com/sharepoint/v3/contenttype/forms"/>
  </ds:schemaRefs>
</ds:datastoreItem>
</file>

<file path=customXml/itemProps3.xml><?xml version="1.0" encoding="utf-8"?>
<ds:datastoreItem xmlns:ds="http://schemas.openxmlformats.org/officeDocument/2006/customXml" ds:itemID="{9C7FD531-3996-4D1B-8D0C-EE6BEB71BAAE}">
  <ds:schemaRefs>
    <ds:schemaRef ds:uri="54235d7d-53ef-49f0-af50-945a336d4273"/>
    <ds:schemaRef ds:uri="http://schemas.microsoft.com/office/2006/metadata/properties"/>
    <ds:schemaRef ds:uri="http://schemas.microsoft.com/office/2006/documentManagement/types"/>
    <ds:schemaRef ds:uri="http://purl.org/dc/terms/"/>
    <ds:schemaRef ds:uri="http://www.w3.org/XML/1998/namespace"/>
    <ds:schemaRef ds:uri="http://purl.org/dc/elements/1.1/"/>
    <ds:schemaRef ds:uri="http://purl.org/dc/dcmitype/"/>
    <ds:schemaRef ds:uri="http://schemas.openxmlformats.org/package/2006/metadata/core-properties"/>
    <ds:schemaRef ds:uri="http://schemas.microsoft.com/office/infopath/2007/PartnerControls"/>
    <ds:schemaRef ds:uri="a8b22163-a684-4d95-ac21-99b58d252318"/>
  </ds:schemaRefs>
</ds:datastoreItem>
</file>

<file path=docProps/app.xml><?xml version="1.0" encoding="utf-8"?>
<Properties xmlns="http://schemas.openxmlformats.org/officeDocument/2006/extended-properties" xmlns:vt="http://schemas.openxmlformats.org/officeDocument/2006/docPropsVTypes">
  <TotalTime>8</TotalTime>
  <Words>3109</Words>
  <Application>Microsoft Office PowerPoint</Application>
  <PresentationFormat>Widescreen</PresentationFormat>
  <Paragraphs>158</Paragraphs>
  <Slides>25</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25</vt:i4>
      </vt:variant>
    </vt:vector>
  </HeadingPairs>
  <TitlesOfParts>
    <vt:vector size="30" baseType="lpstr">
      <vt:lpstr>Arial</vt:lpstr>
      <vt:lpstr>Calibri</vt:lpstr>
      <vt:lpstr>Times New Roman</vt:lpstr>
      <vt:lpstr>Wingdings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pablo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marina palmieri</dc:creator>
  <cp:lastModifiedBy>claudio mura</cp:lastModifiedBy>
  <cp:revision>1026</cp:revision>
  <cp:lastPrinted>2020-09-11T15:55:49Z</cp:lastPrinted>
  <dcterms:created xsi:type="dcterms:W3CDTF">2017-02-03T11:46:48Z</dcterms:created>
  <dcterms:modified xsi:type="dcterms:W3CDTF">2021-05-18T14:00:06Z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0x010100FC66F9A7D754B040903C9F60AE0448C1</vt:lpwstr>
  </property>
</Properties>
</file>