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00" r:id="rId5"/>
    <p:sldId id="263" r:id="rId6"/>
    <p:sldId id="272" r:id="rId7"/>
    <p:sldId id="410" r:id="rId8"/>
    <p:sldId id="262" r:id="rId9"/>
    <p:sldId id="315" r:id="rId10"/>
    <p:sldId id="278" r:id="rId11"/>
    <p:sldId id="354" r:id="rId12"/>
    <p:sldId id="407" r:id="rId13"/>
    <p:sldId id="408" r:id="rId14"/>
    <p:sldId id="275" r:id="rId15"/>
    <p:sldId id="273" r:id="rId16"/>
    <p:sldId id="415" r:id="rId17"/>
    <p:sldId id="423" r:id="rId18"/>
    <p:sldId id="276" r:id="rId19"/>
    <p:sldId id="414" r:id="rId20"/>
    <p:sldId id="421" r:id="rId21"/>
    <p:sldId id="419" r:id="rId22"/>
  </p:sldIdLst>
  <p:sldSz cx="12192000" cy="6858000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08B"/>
    <a:srgbClr val="326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7658"/>
  </p:normalViewPr>
  <p:slideViewPr>
    <p:cSldViewPr snapToGrid="0" snapToObjects="1" showGuides="1">
      <p:cViewPr varScale="1">
        <p:scale>
          <a:sx n="82" d="100"/>
          <a:sy n="82" d="100"/>
        </p:scale>
        <p:origin x="91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9" d="100"/>
          <a:sy n="159" d="100"/>
        </p:scale>
        <p:origin x="4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0A210-7BAA-4B49-9108-96D979B333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2237288-45D1-45F3-AB62-9C5DEE158E74}">
      <dgm:prSet phldrT="[Testo]"/>
      <dgm:spPr>
        <a:solidFill>
          <a:srgbClr val="92D050"/>
        </a:solidFill>
      </dgm:spPr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Essere domiciliati/residenti nel territorio di competenza del Centro per l’Impiego</a:t>
          </a:r>
          <a:endParaRPr lang="it-IT" dirty="0"/>
        </a:p>
      </dgm:t>
    </dgm:pt>
    <dgm:pt modelId="{5DA28B33-8BC9-4BAA-B263-3EB2E0639DE6}" type="parTrans" cxnId="{78AEC464-B537-446D-AE99-D07038536931}">
      <dgm:prSet/>
      <dgm:spPr/>
      <dgm:t>
        <a:bodyPr/>
        <a:lstStyle/>
        <a:p>
          <a:endParaRPr lang="it-IT"/>
        </a:p>
      </dgm:t>
    </dgm:pt>
    <dgm:pt modelId="{CF294513-0BB9-4A5C-8B6D-9B0F26489F33}" type="sibTrans" cxnId="{78AEC464-B537-446D-AE99-D07038536931}">
      <dgm:prSet/>
      <dgm:spPr/>
      <dgm:t>
        <a:bodyPr/>
        <a:lstStyle/>
        <a:p>
          <a:endParaRPr lang="it-IT"/>
        </a:p>
      </dgm:t>
    </dgm:pt>
    <dgm:pt modelId="{89AC6FD3-76C4-4F26-9D61-54FB2012D5C7}">
      <dgm:prSet/>
      <dgm:spPr>
        <a:solidFill>
          <a:srgbClr val="00B0F0"/>
        </a:solidFill>
      </dgm:spPr>
      <dgm:t>
        <a:bodyPr/>
        <a:lstStyle/>
        <a:p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Essere immediatamente disponibile a cercare e svolgere lavoro</a:t>
          </a:r>
        </a:p>
      </dgm:t>
    </dgm:pt>
    <dgm:pt modelId="{03FAA3F8-EC3E-48CF-8F8B-F680709D8C33}" type="parTrans" cxnId="{B85A504A-9604-4D5B-B4B2-CA77D90E45C0}">
      <dgm:prSet/>
      <dgm:spPr/>
      <dgm:t>
        <a:bodyPr/>
        <a:lstStyle/>
        <a:p>
          <a:endParaRPr lang="it-IT"/>
        </a:p>
      </dgm:t>
    </dgm:pt>
    <dgm:pt modelId="{63348F9E-E2BB-4635-92C4-8C7D2BF74F57}" type="sibTrans" cxnId="{B85A504A-9604-4D5B-B4B2-CA77D90E45C0}">
      <dgm:prSet/>
      <dgm:spPr/>
      <dgm:t>
        <a:bodyPr/>
        <a:lstStyle/>
        <a:p>
          <a:endParaRPr lang="it-IT"/>
        </a:p>
      </dgm:t>
    </dgm:pt>
    <dgm:pt modelId="{ACCF9E22-7B9A-4E60-B156-B19C5F27CF0E}">
      <dgm:prSet/>
      <dgm:spPr>
        <a:solidFill>
          <a:srgbClr val="FFC000"/>
        </a:solidFill>
      </dgm:spPr>
      <dgm:t>
        <a:bodyPr/>
        <a:lstStyle/>
        <a:p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Aver assolto all’obbligo scolastico e aver compiuto 16 anni di età</a:t>
          </a:r>
        </a:p>
      </dgm:t>
    </dgm:pt>
    <dgm:pt modelId="{5CDBF64E-0D06-4BB5-AD93-561A10342F75}" type="parTrans" cxnId="{FC85E39C-75B2-4F3B-A7AD-0880887FA1CA}">
      <dgm:prSet/>
      <dgm:spPr/>
      <dgm:t>
        <a:bodyPr/>
        <a:lstStyle/>
        <a:p>
          <a:endParaRPr lang="it-IT"/>
        </a:p>
      </dgm:t>
    </dgm:pt>
    <dgm:pt modelId="{C0812A21-ACA7-459D-B776-693468378D8C}" type="sibTrans" cxnId="{FC85E39C-75B2-4F3B-A7AD-0880887FA1CA}">
      <dgm:prSet/>
      <dgm:spPr/>
      <dgm:t>
        <a:bodyPr/>
        <a:lstStyle/>
        <a:p>
          <a:endParaRPr lang="it-IT"/>
        </a:p>
      </dgm:t>
    </dgm:pt>
    <dgm:pt modelId="{CB2901CC-64BA-4D46-A5DB-24FBFE8EAD6E}">
      <dgm:prSet/>
      <dgm:spPr>
        <a:solidFill>
          <a:srgbClr val="3264AA"/>
        </a:solidFill>
      </dgm:spPr>
      <dgm:t>
        <a:bodyPr/>
        <a:lstStyle/>
        <a:p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Essere disoccupati oppure occupati con reddito annuale imponibile non superiore a € 8.500,00 se con contratto di lavoro dipendente, come socio di cooperativa o di lavoro a progetto, oppure non superiore € 5.500,00 se si ha un lavoro autonomo o una prestazione occasionale</a:t>
          </a:r>
        </a:p>
      </dgm:t>
    </dgm:pt>
    <dgm:pt modelId="{2CF11539-8FC4-467E-93FB-BAA1AC1B0306}" type="parTrans" cxnId="{D62E62A9-0EA9-40F1-9768-50ECCF1360C0}">
      <dgm:prSet/>
      <dgm:spPr/>
      <dgm:t>
        <a:bodyPr/>
        <a:lstStyle/>
        <a:p>
          <a:endParaRPr lang="it-IT"/>
        </a:p>
      </dgm:t>
    </dgm:pt>
    <dgm:pt modelId="{9FD8979C-9CB6-42FA-B5FA-AA27F32F29ED}" type="sibTrans" cxnId="{D62E62A9-0EA9-40F1-9768-50ECCF1360C0}">
      <dgm:prSet/>
      <dgm:spPr/>
      <dgm:t>
        <a:bodyPr/>
        <a:lstStyle/>
        <a:p>
          <a:endParaRPr lang="it-IT"/>
        </a:p>
      </dgm:t>
    </dgm:pt>
    <dgm:pt modelId="{D968A506-5609-4A7C-AECD-657AA5BF40CC}">
      <dgm:prSet/>
      <dgm:spPr>
        <a:solidFill>
          <a:srgbClr val="FF0000"/>
        </a:solidFill>
      </dgm:spPr>
      <dgm:t>
        <a:bodyPr/>
        <a:lstStyle/>
        <a:p>
          <a:r>
            <a: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Avere una percentuale di invalidità maggiore del 45% se invalidi civili, maggiore del 33% se invalidi per lavoro</a:t>
          </a:r>
        </a:p>
      </dgm:t>
    </dgm:pt>
    <dgm:pt modelId="{ED2C9577-2793-4B25-B808-335DBB652B37}" type="parTrans" cxnId="{DCE87CD5-C2A7-443C-8B00-ED4F5099FED0}">
      <dgm:prSet/>
      <dgm:spPr/>
      <dgm:t>
        <a:bodyPr/>
        <a:lstStyle/>
        <a:p>
          <a:endParaRPr lang="it-IT"/>
        </a:p>
      </dgm:t>
    </dgm:pt>
    <dgm:pt modelId="{810ACD43-F18C-422D-9A3B-3310F6AA62EE}" type="sibTrans" cxnId="{DCE87CD5-C2A7-443C-8B00-ED4F5099FED0}">
      <dgm:prSet/>
      <dgm:spPr/>
      <dgm:t>
        <a:bodyPr/>
        <a:lstStyle/>
        <a:p>
          <a:endParaRPr lang="it-IT"/>
        </a:p>
      </dgm:t>
    </dgm:pt>
    <dgm:pt modelId="{6F9431C5-0BEE-4C75-A6D2-A6ADDAD87502}" type="pres">
      <dgm:prSet presAssocID="{1040A210-7BAA-4B49-9108-96D979B33379}" presName="diagram" presStyleCnt="0">
        <dgm:presLayoutVars>
          <dgm:dir/>
          <dgm:resizeHandles val="exact"/>
        </dgm:presLayoutVars>
      </dgm:prSet>
      <dgm:spPr/>
    </dgm:pt>
    <dgm:pt modelId="{68FF4001-8A5E-473E-9237-0C4BCBD11A54}" type="pres">
      <dgm:prSet presAssocID="{32237288-45D1-45F3-AB62-9C5DEE158E74}" presName="node" presStyleLbl="node1" presStyleIdx="0" presStyleCnt="5">
        <dgm:presLayoutVars>
          <dgm:bulletEnabled val="1"/>
        </dgm:presLayoutVars>
      </dgm:prSet>
      <dgm:spPr/>
    </dgm:pt>
    <dgm:pt modelId="{145E5BC3-FDB8-4360-BDF8-F5ADDA6F49D0}" type="pres">
      <dgm:prSet presAssocID="{CF294513-0BB9-4A5C-8B6D-9B0F26489F33}" presName="sibTrans" presStyleCnt="0"/>
      <dgm:spPr/>
    </dgm:pt>
    <dgm:pt modelId="{ADD60387-20F5-49C7-9635-6231D86B0827}" type="pres">
      <dgm:prSet presAssocID="{89AC6FD3-76C4-4F26-9D61-54FB2012D5C7}" presName="node" presStyleLbl="node1" presStyleIdx="1" presStyleCnt="5">
        <dgm:presLayoutVars>
          <dgm:bulletEnabled val="1"/>
        </dgm:presLayoutVars>
      </dgm:prSet>
      <dgm:spPr/>
    </dgm:pt>
    <dgm:pt modelId="{FD65477C-503C-4C38-898D-770D9091C8B9}" type="pres">
      <dgm:prSet presAssocID="{63348F9E-E2BB-4635-92C4-8C7D2BF74F57}" presName="sibTrans" presStyleCnt="0"/>
      <dgm:spPr/>
    </dgm:pt>
    <dgm:pt modelId="{515AE2E5-955A-41E0-94B0-6205403EAE8A}" type="pres">
      <dgm:prSet presAssocID="{ACCF9E22-7B9A-4E60-B156-B19C5F27CF0E}" presName="node" presStyleLbl="node1" presStyleIdx="2" presStyleCnt="5">
        <dgm:presLayoutVars>
          <dgm:bulletEnabled val="1"/>
        </dgm:presLayoutVars>
      </dgm:prSet>
      <dgm:spPr/>
    </dgm:pt>
    <dgm:pt modelId="{1783015B-884D-4030-A68B-0407E0CF57B1}" type="pres">
      <dgm:prSet presAssocID="{C0812A21-ACA7-459D-B776-693468378D8C}" presName="sibTrans" presStyleCnt="0"/>
      <dgm:spPr/>
    </dgm:pt>
    <dgm:pt modelId="{5E6B60CF-2354-439D-9978-45B4FF57EE3F}" type="pres">
      <dgm:prSet presAssocID="{CB2901CC-64BA-4D46-A5DB-24FBFE8EAD6E}" presName="node" presStyleLbl="node1" presStyleIdx="3" presStyleCnt="5" custScaleX="157648">
        <dgm:presLayoutVars>
          <dgm:bulletEnabled val="1"/>
        </dgm:presLayoutVars>
      </dgm:prSet>
      <dgm:spPr/>
    </dgm:pt>
    <dgm:pt modelId="{797D07D5-D5B3-45B6-9D02-C00855796E8E}" type="pres">
      <dgm:prSet presAssocID="{9FD8979C-9CB6-42FA-B5FA-AA27F32F29ED}" presName="sibTrans" presStyleCnt="0"/>
      <dgm:spPr/>
    </dgm:pt>
    <dgm:pt modelId="{CC3DF0B6-058C-42DC-B8E7-C95DA8FD32DA}" type="pres">
      <dgm:prSet presAssocID="{D968A506-5609-4A7C-AECD-657AA5BF40CC}" presName="node" presStyleLbl="node1" presStyleIdx="4" presStyleCnt="5">
        <dgm:presLayoutVars>
          <dgm:bulletEnabled val="1"/>
        </dgm:presLayoutVars>
      </dgm:prSet>
      <dgm:spPr/>
    </dgm:pt>
  </dgm:ptLst>
  <dgm:cxnLst>
    <dgm:cxn modelId="{3578D80D-C317-4BDC-9314-DA464DA981EF}" type="presOf" srcId="{89AC6FD3-76C4-4F26-9D61-54FB2012D5C7}" destId="{ADD60387-20F5-49C7-9635-6231D86B0827}" srcOrd="0" destOrd="0" presId="urn:microsoft.com/office/officeart/2005/8/layout/default"/>
    <dgm:cxn modelId="{1B13021A-156B-4EF3-BCA6-1768A43F5F9A}" type="presOf" srcId="{1040A210-7BAA-4B49-9108-96D979B33379}" destId="{6F9431C5-0BEE-4C75-A6D2-A6ADDAD87502}" srcOrd="0" destOrd="0" presId="urn:microsoft.com/office/officeart/2005/8/layout/default"/>
    <dgm:cxn modelId="{D520A52B-D8EE-407D-BEA9-032967B24CC1}" type="presOf" srcId="{CB2901CC-64BA-4D46-A5DB-24FBFE8EAD6E}" destId="{5E6B60CF-2354-439D-9978-45B4FF57EE3F}" srcOrd="0" destOrd="0" presId="urn:microsoft.com/office/officeart/2005/8/layout/default"/>
    <dgm:cxn modelId="{78AEC464-B537-446D-AE99-D07038536931}" srcId="{1040A210-7BAA-4B49-9108-96D979B33379}" destId="{32237288-45D1-45F3-AB62-9C5DEE158E74}" srcOrd="0" destOrd="0" parTransId="{5DA28B33-8BC9-4BAA-B263-3EB2E0639DE6}" sibTransId="{CF294513-0BB9-4A5C-8B6D-9B0F26489F33}"/>
    <dgm:cxn modelId="{B85A504A-9604-4D5B-B4B2-CA77D90E45C0}" srcId="{1040A210-7BAA-4B49-9108-96D979B33379}" destId="{89AC6FD3-76C4-4F26-9D61-54FB2012D5C7}" srcOrd="1" destOrd="0" parTransId="{03FAA3F8-EC3E-48CF-8F8B-F680709D8C33}" sibTransId="{63348F9E-E2BB-4635-92C4-8C7D2BF74F57}"/>
    <dgm:cxn modelId="{9A9CD78B-447D-43D4-A005-1C16BFDD042F}" type="presOf" srcId="{ACCF9E22-7B9A-4E60-B156-B19C5F27CF0E}" destId="{515AE2E5-955A-41E0-94B0-6205403EAE8A}" srcOrd="0" destOrd="0" presId="urn:microsoft.com/office/officeart/2005/8/layout/default"/>
    <dgm:cxn modelId="{7F20EE92-AF18-424F-97C7-11C2090A0552}" type="presOf" srcId="{D968A506-5609-4A7C-AECD-657AA5BF40CC}" destId="{CC3DF0B6-058C-42DC-B8E7-C95DA8FD32DA}" srcOrd="0" destOrd="0" presId="urn:microsoft.com/office/officeart/2005/8/layout/default"/>
    <dgm:cxn modelId="{E34F1499-3D9C-411E-B555-2D18FBB86E49}" type="presOf" srcId="{32237288-45D1-45F3-AB62-9C5DEE158E74}" destId="{68FF4001-8A5E-473E-9237-0C4BCBD11A54}" srcOrd="0" destOrd="0" presId="urn:microsoft.com/office/officeart/2005/8/layout/default"/>
    <dgm:cxn modelId="{FC85E39C-75B2-4F3B-A7AD-0880887FA1CA}" srcId="{1040A210-7BAA-4B49-9108-96D979B33379}" destId="{ACCF9E22-7B9A-4E60-B156-B19C5F27CF0E}" srcOrd="2" destOrd="0" parTransId="{5CDBF64E-0D06-4BB5-AD93-561A10342F75}" sibTransId="{C0812A21-ACA7-459D-B776-693468378D8C}"/>
    <dgm:cxn modelId="{D62E62A9-0EA9-40F1-9768-50ECCF1360C0}" srcId="{1040A210-7BAA-4B49-9108-96D979B33379}" destId="{CB2901CC-64BA-4D46-A5DB-24FBFE8EAD6E}" srcOrd="3" destOrd="0" parTransId="{2CF11539-8FC4-467E-93FB-BAA1AC1B0306}" sibTransId="{9FD8979C-9CB6-42FA-B5FA-AA27F32F29ED}"/>
    <dgm:cxn modelId="{DCE87CD5-C2A7-443C-8B00-ED4F5099FED0}" srcId="{1040A210-7BAA-4B49-9108-96D979B33379}" destId="{D968A506-5609-4A7C-AECD-657AA5BF40CC}" srcOrd="4" destOrd="0" parTransId="{ED2C9577-2793-4B25-B808-335DBB652B37}" sibTransId="{810ACD43-F18C-422D-9A3B-3310F6AA62EE}"/>
    <dgm:cxn modelId="{C1DF1034-5C3E-4E38-8869-C6D2DEA84773}" type="presParOf" srcId="{6F9431C5-0BEE-4C75-A6D2-A6ADDAD87502}" destId="{68FF4001-8A5E-473E-9237-0C4BCBD11A54}" srcOrd="0" destOrd="0" presId="urn:microsoft.com/office/officeart/2005/8/layout/default"/>
    <dgm:cxn modelId="{35A28630-A8F4-40DF-8D10-759EFB2367D9}" type="presParOf" srcId="{6F9431C5-0BEE-4C75-A6D2-A6ADDAD87502}" destId="{145E5BC3-FDB8-4360-BDF8-F5ADDA6F49D0}" srcOrd="1" destOrd="0" presId="urn:microsoft.com/office/officeart/2005/8/layout/default"/>
    <dgm:cxn modelId="{3836C210-DCEE-425B-8A32-B13530814D22}" type="presParOf" srcId="{6F9431C5-0BEE-4C75-A6D2-A6ADDAD87502}" destId="{ADD60387-20F5-49C7-9635-6231D86B0827}" srcOrd="2" destOrd="0" presId="urn:microsoft.com/office/officeart/2005/8/layout/default"/>
    <dgm:cxn modelId="{31DC706D-6D43-4286-B92B-BBE8A9443D86}" type="presParOf" srcId="{6F9431C5-0BEE-4C75-A6D2-A6ADDAD87502}" destId="{FD65477C-503C-4C38-898D-770D9091C8B9}" srcOrd="3" destOrd="0" presId="urn:microsoft.com/office/officeart/2005/8/layout/default"/>
    <dgm:cxn modelId="{1429C5CD-C9BD-4F22-87C5-B211B3CF61DF}" type="presParOf" srcId="{6F9431C5-0BEE-4C75-A6D2-A6ADDAD87502}" destId="{515AE2E5-955A-41E0-94B0-6205403EAE8A}" srcOrd="4" destOrd="0" presId="urn:microsoft.com/office/officeart/2005/8/layout/default"/>
    <dgm:cxn modelId="{AE00305B-8E3F-4521-AD56-421ED4980596}" type="presParOf" srcId="{6F9431C5-0BEE-4C75-A6D2-A6ADDAD87502}" destId="{1783015B-884D-4030-A68B-0407E0CF57B1}" srcOrd="5" destOrd="0" presId="urn:microsoft.com/office/officeart/2005/8/layout/default"/>
    <dgm:cxn modelId="{8D227259-2FE4-44DB-9359-1082089798A3}" type="presParOf" srcId="{6F9431C5-0BEE-4C75-A6D2-A6ADDAD87502}" destId="{5E6B60CF-2354-439D-9978-45B4FF57EE3F}" srcOrd="6" destOrd="0" presId="urn:microsoft.com/office/officeart/2005/8/layout/default"/>
    <dgm:cxn modelId="{DAF75934-F244-4E74-825D-F73A937A4F14}" type="presParOf" srcId="{6F9431C5-0BEE-4C75-A6D2-A6ADDAD87502}" destId="{797D07D5-D5B3-45B6-9D02-C00855796E8E}" srcOrd="7" destOrd="0" presId="urn:microsoft.com/office/officeart/2005/8/layout/default"/>
    <dgm:cxn modelId="{8B482513-F3D5-464A-BA7E-1F1D79918579}" type="presParOf" srcId="{6F9431C5-0BEE-4C75-A6D2-A6ADDAD87502}" destId="{CC3DF0B6-058C-42DC-B8E7-C95DA8FD32D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3BDDB4-9808-4073-93C6-717C38AA4DF6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45449798-039E-4909-A490-32A6949C43AB}">
      <dgm:prSet phldrT="[Testo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dirty="0"/>
            <a:t>Orientamento</a:t>
          </a:r>
        </a:p>
      </dgm:t>
    </dgm:pt>
    <dgm:pt modelId="{F912EA7B-6706-452C-B259-DF6C43DAB6F2}" type="parTrans" cxnId="{CF2C3B58-5CFE-4883-BAFB-4FF4109DBC1F}">
      <dgm:prSet/>
      <dgm:spPr/>
      <dgm:t>
        <a:bodyPr/>
        <a:lstStyle/>
        <a:p>
          <a:endParaRPr lang="it-IT"/>
        </a:p>
      </dgm:t>
    </dgm:pt>
    <dgm:pt modelId="{F0E1475B-9FB1-43C9-A8CF-7F025E608121}" type="sibTrans" cxnId="{CF2C3B58-5CFE-4883-BAFB-4FF4109DBC1F}">
      <dgm:prSet/>
      <dgm:spPr/>
      <dgm:t>
        <a:bodyPr/>
        <a:lstStyle/>
        <a:p>
          <a:endParaRPr lang="it-IT"/>
        </a:p>
      </dgm:t>
    </dgm:pt>
    <dgm:pt modelId="{0ADEC80E-8A93-4B45-9965-0A860BBD486F}">
      <dgm:prSet phldrT="[Testo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dirty="0"/>
            <a:t>Tirocini</a:t>
          </a:r>
        </a:p>
      </dgm:t>
    </dgm:pt>
    <dgm:pt modelId="{A9C1D0C6-D53D-48A6-8889-A46BE49D4AFE}" type="parTrans" cxnId="{B384B772-A255-4325-9DB9-07EA4A5A4186}">
      <dgm:prSet/>
      <dgm:spPr/>
      <dgm:t>
        <a:bodyPr/>
        <a:lstStyle/>
        <a:p>
          <a:endParaRPr lang="it-IT"/>
        </a:p>
      </dgm:t>
    </dgm:pt>
    <dgm:pt modelId="{0C95DA1F-D74F-4CF4-A92E-BF4EBAA96A0E}" type="sibTrans" cxnId="{B384B772-A255-4325-9DB9-07EA4A5A4186}">
      <dgm:prSet/>
      <dgm:spPr/>
      <dgm:t>
        <a:bodyPr/>
        <a:lstStyle/>
        <a:p>
          <a:endParaRPr lang="it-IT"/>
        </a:p>
      </dgm:t>
    </dgm:pt>
    <dgm:pt modelId="{D0FEBEF4-A991-419C-AA12-258D8B2A3B64}">
      <dgm:prSet phldrT="[Testo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it-IT" dirty="0"/>
            <a:t>Formazione</a:t>
          </a:r>
        </a:p>
      </dgm:t>
    </dgm:pt>
    <dgm:pt modelId="{167675E8-D280-4AB7-91B5-DB3FB4BE6814}" type="parTrans" cxnId="{9ADB5098-CA63-4F94-83A4-06501CF6FBA4}">
      <dgm:prSet/>
      <dgm:spPr/>
      <dgm:t>
        <a:bodyPr/>
        <a:lstStyle/>
        <a:p>
          <a:endParaRPr lang="it-IT"/>
        </a:p>
      </dgm:t>
    </dgm:pt>
    <dgm:pt modelId="{B5D10E19-A13B-436E-ACE1-E8188127E0D1}" type="sibTrans" cxnId="{9ADB5098-CA63-4F94-83A4-06501CF6FBA4}">
      <dgm:prSet/>
      <dgm:spPr/>
      <dgm:t>
        <a:bodyPr/>
        <a:lstStyle/>
        <a:p>
          <a:endParaRPr lang="it-IT"/>
        </a:p>
      </dgm:t>
    </dgm:pt>
    <dgm:pt modelId="{963B1D75-09FE-4C88-AA2B-7575D86E7BA9}">
      <dgm:prSet custT="1"/>
      <dgm:spPr/>
      <dgm:t>
        <a:bodyPr/>
        <a:lstStyle/>
        <a:p>
          <a:r>
            <a:rPr lang="it-IT" sz="1400" dirty="0"/>
            <a:t>Percorsi di orientamento specialistico</a:t>
          </a:r>
        </a:p>
      </dgm:t>
    </dgm:pt>
    <dgm:pt modelId="{85B57F8D-7B4F-4EC2-9ED3-5793FC516571}" type="parTrans" cxnId="{E2096A05-F5DD-4F45-B263-22B556F92C29}">
      <dgm:prSet/>
      <dgm:spPr/>
      <dgm:t>
        <a:bodyPr/>
        <a:lstStyle/>
        <a:p>
          <a:endParaRPr lang="it-IT"/>
        </a:p>
      </dgm:t>
    </dgm:pt>
    <dgm:pt modelId="{3FE09452-6339-40E1-97A8-D7C979576EA6}" type="sibTrans" cxnId="{E2096A05-F5DD-4F45-B263-22B556F92C29}">
      <dgm:prSet/>
      <dgm:spPr/>
      <dgm:t>
        <a:bodyPr/>
        <a:lstStyle/>
        <a:p>
          <a:endParaRPr lang="it-IT"/>
        </a:p>
      </dgm:t>
    </dgm:pt>
    <dgm:pt modelId="{C09A7962-D0D1-4E21-BE3D-FA75281E94AC}">
      <dgm:prSet custT="1"/>
      <dgm:spPr/>
      <dgm:t>
        <a:bodyPr/>
        <a:lstStyle/>
        <a:p>
          <a:r>
            <a:rPr lang="it-IT" sz="1400" dirty="0"/>
            <a:t>Accompagnamento individuale</a:t>
          </a:r>
        </a:p>
      </dgm:t>
    </dgm:pt>
    <dgm:pt modelId="{D8DB22D2-D467-44B5-96A3-EC30C29DEB54}" type="parTrans" cxnId="{B665E7BD-2550-4171-BC8F-6AE36FAE6096}">
      <dgm:prSet/>
      <dgm:spPr/>
      <dgm:t>
        <a:bodyPr/>
        <a:lstStyle/>
        <a:p>
          <a:endParaRPr lang="it-IT"/>
        </a:p>
      </dgm:t>
    </dgm:pt>
    <dgm:pt modelId="{88EBA95C-6E21-4FEA-BB6C-BE8581D03308}" type="sibTrans" cxnId="{B665E7BD-2550-4171-BC8F-6AE36FAE6096}">
      <dgm:prSet/>
      <dgm:spPr/>
      <dgm:t>
        <a:bodyPr/>
        <a:lstStyle/>
        <a:p>
          <a:endParaRPr lang="it-IT"/>
        </a:p>
      </dgm:t>
    </dgm:pt>
    <dgm:pt modelId="{6F0B622F-2809-4BBE-B4CD-5437EB0F9DB6}">
      <dgm:prSet custT="1"/>
      <dgm:spPr/>
      <dgm:t>
        <a:bodyPr/>
        <a:lstStyle/>
        <a:p>
          <a:r>
            <a:rPr lang="it-IT" sz="1400" dirty="0"/>
            <a:t>Corsi da 150 ore distinte tra formazione in aula e stage in azienda per l’acquisizione di Unità di competenze con rilascio dei relativi Certificati</a:t>
          </a:r>
          <a:endParaRPr lang="it-IT" sz="1200" dirty="0"/>
        </a:p>
      </dgm:t>
    </dgm:pt>
    <dgm:pt modelId="{3E12DF69-F6AA-4175-9D87-4076439277AF}" type="parTrans" cxnId="{A18EBE83-4A25-4839-9C7B-2E8BA50BD912}">
      <dgm:prSet/>
      <dgm:spPr/>
      <dgm:t>
        <a:bodyPr/>
        <a:lstStyle/>
        <a:p>
          <a:endParaRPr lang="it-IT"/>
        </a:p>
      </dgm:t>
    </dgm:pt>
    <dgm:pt modelId="{B2CE89D3-A81E-4266-B8AC-EC073F32A8A5}" type="sibTrans" cxnId="{A18EBE83-4A25-4839-9C7B-2E8BA50BD912}">
      <dgm:prSet/>
      <dgm:spPr/>
      <dgm:t>
        <a:bodyPr/>
        <a:lstStyle/>
        <a:p>
          <a:endParaRPr lang="it-IT"/>
        </a:p>
      </dgm:t>
    </dgm:pt>
    <dgm:pt modelId="{4DCED64E-7137-4451-9CBB-2FAA7B2A1709}">
      <dgm:prSet custT="1"/>
      <dgm:spPr/>
      <dgm:t>
        <a:bodyPr/>
        <a:lstStyle/>
        <a:p>
          <a:r>
            <a:rPr lang="it-IT" sz="1400" dirty="0"/>
            <a:t>Corsi da 16, 32, 40 o 64 ore su competenze tecniche con indennità di frequenza</a:t>
          </a:r>
        </a:p>
      </dgm:t>
    </dgm:pt>
    <dgm:pt modelId="{8F3C2E21-6297-496C-BABE-EBE38F6C73A0}" type="parTrans" cxnId="{F2E27DBA-8DB8-469B-AE25-A55D15F21BF1}">
      <dgm:prSet/>
      <dgm:spPr/>
      <dgm:t>
        <a:bodyPr/>
        <a:lstStyle/>
        <a:p>
          <a:endParaRPr lang="it-IT"/>
        </a:p>
      </dgm:t>
    </dgm:pt>
    <dgm:pt modelId="{9E09E7CB-5D65-42CE-AAB0-C3628317F38F}" type="sibTrans" cxnId="{F2E27DBA-8DB8-469B-AE25-A55D15F21BF1}">
      <dgm:prSet/>
      <dgm:spPr/>
      <dgm:t>
        <a:bodyPr/>
        <a:lstStyle/>
        <a:p>
          <a:endParaRPr lang="it-IT"/>
        </a:p>
      </dgm:t>
    </dgm:pt>
    <dgm:pt modelId="{3E70CD01-147D-464C-AD6A-8F5A49C29964}">
      <dgm:prSet custT="1"/>
      <dgm:spPr/>
      <dgm:t>
        <a:bodyPr/>
        <a:lstStyle/>
        <a:p>
          <a:r>
            <a:rPr lang="it-IT" sz="1400" dirty="0"/>
            <a:t>Corsi di  sicurezza sui luoghi di lavoro</a:t>
          </a:r>
        </a:p>
      </dgm:t>
    </dgm:pt>
    <dgm:pt modelId="{470CC514-E751-488F-AC11-E419A0F3FF9A}" type="parTrans" cxnId="{F3DEF90F-C5C0-43F2-9985-E40A7B056350}">
      <dgm:prSet/>
      <dgm:spPr/>
      <dgm:t>
        <a:bodyPr/>
        <a:lstStyle/>
        <a:p>
          <a:endParaRPr lang="it-IT"/>
        </a:p>
      </dgm:t>
    </dgm:pt>
    <dgm:pt modelId="{F3ADF9EE-6380-4321-9BE9-0EFE8D03B018}" type="sibTrans" cxnId="{F3DEF90F-C5C0-43F2-9985-E40A7B056350}">
      <dgm:prSet/>
      <dgm:spPr/>
      <dgm:t>
        <a:bodyPr/>
        <a:lstStyle/>
        <a:p>
          <a:endParaRPr lang="it-IT"/>
        </a:p>
      </dgm:t>
    </dgm:pt>
    <dgm:pt modelId="{BD054899-6F26-4EC1-80A6-E4601E8E863B}">
      <dgm:prSet custT="1"/>
      <dgm:spPr/>
      <dgm:t>
        <a:bodyPr/>
        <a:lstStyle/>
        <a:p>
          <a:r>
            <a:rPr lang="it-IT" sz="1400" dirty="0"/>
            <a:t>Corsi di alfabetizzazione informatica e di lingua inglese (base o avanzato)</a:t>
          </a:r>
        </a:p>
      </dgm:t>
    </dgm:pt>
    <dgm:pt modelId="{F09B180A-EF44-41A4-8140-865E482BE3F9}" type="parTrans" cxnId="{C5F964B9-37BD-4B16-A31C-F670DAA0C206}">
      <dgm:prSet/>
      <dgm:spPr/>
      <dgm:t>
        <a:bodyPr/>
        <a:lstStyle/>
        <a:p>
          <a:endParaRPr lang="it-IT"/>
        </a:p>
      </dgm:t>
    </dgm:pt>
    <dgm:pt modelId="{A308DD2C-ABB3-40AC-A737-FA6AA0020FEE}" type="sibTrans" cxnId="{C5F964B9-37BD-4B16-A31C-F670DAA0C206}">
      <dgm:prSet/>
      <dgm:spPr/>
      <dgm:t>
        <a:bodyPr/>
        <a:lstStyle/>
        <a:p>
          <a:endParaRPr lang="it-IT"/>
        </a:p>
      </dgm:t>
    </dgm:pt>
    <dgm:pt modelId="{AD8DD555-70D6-4F1E-98B2-3CB0496ED4D7}">
      <dgm:prSet phldrT="[Testo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it-IT" sz="1200" dirty="0"/>
        </a:p>
      </dgm:t>
    </dgm:pt>
    <dgm:pt modelId="{4967E384-BAEF-468F-A952-0F9B92C1B9FB}" type="parTrans" cxnId="{F6B03CCF-AFE8-4E7F-8E8D-BD543368F65E}">
      <dgm:prSet/>
      <dgm:spPr/>
      <dgm:t>
        <a:bodyPr/>
        <a:lstStyle/>
        <a:p>
          <a:endParaRPr lang="it-IT"/>
        </a:p>
      </dgm:t>
    </dgm:pt>
    <dgm:pt modelId="{99F655F9-8BA2-42DB-A9C9-EEEAD509810B}" type="sibTrans" cxnId="{F6B03CCF-AFE8-4E7F-8E8D-BD543368F65E}">
      <dgm:prSet/>
      <dgm:spPr/>
      <dgm:t>
        <a:bodyPr/>
        <a:lstStyle/>
        <a:p>
          <a:endParaRPr lang="it-IT"/>
        </a:p>
      </dgm:t>
    </dgm:pt>
    <dgm:pt modelId="{5D822591-88FD-4CAC-896D-E3481874C8A0}">
      <dgm:prSet phldrT="[Testo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it-IT" sz="1200" dirty="0"/>
        </a:p>
      </dgm:t>
    </dgm:pt>
    <dgm:pt modelId="{0CF98D9B-2843-493E-9C8B-6095F8F5A1B3}" type="parTrans" cxnId="{7C21BF20-39B5-4B8C-833A-2D921526342D}">
      <dgm:prSet/>
      <dgm:spPr/>
      <dgm:t>
        <a:bodyPr/>
        <a:lstStyle/>
        <a:p>
          <a:endParaRPr lang="it-IT"/>
        </a:p>
      </dgm:t>
    </dgm:pt>
    <dgm:pt modelId="{84F784A7-70D3-4DF6-A4FF-CF6F66F8263D}" type="sibTrans" cxnId="{7C21BF20-39B5-4B8C-833A-2D921526342D}">
      <dgm:prSet/>
      <dgm:spPr/>
      <dgm:t>
        <a:bodyPr/>
        <a:lstStyle/>
        <a:p>
          <a:endParaRPr lang="it-IT"/>
        </a:p>
      </dgm:t>
    </dgm:pt>
    <dgm:pt modelId="{FB4D9CCE-4279-4B88-9337-6EB9CF433F30}">
      <dgm:prSet phldrT="[Tes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1400" dirty="0"/>
            <a:t>Esperienze «on the job» di transizione al lavoro fino a 6 mesi, con indennità di partecipazione, tutoraggio e formalizzazione degli esiti</a:t>
          </a:r>
        </a:p>
      </dgm:t>
    </dgm:pt>
    <dgm:pt modelId="{C92F74E1-6487-4AF4-96EC-9172748A3BFC}" type="parTrans" cxnId="{240DEFB2-D7D8-42AD-8161-7E35FD8C0F9B}">
      <dgm:prSet/>
      <dgm:spPr/>
      <dgm:t>
        <a:bodyPr/>
        <a:lstStyle/>
        <a:p>
          <a:endParaRPr lang="it-IT"/>
        </a:p>
      </dgm:t>
    </dgm:pt>
    <dgm:pt modelId="{E84217ED-BC7A-47AB-871D-569F044B5F3D}" type="sibTrans" cxnId="{240DEFB2-D7D8-42AD-8161-7E35FD8C0F9B}">
      <dgm:prSet/>
      <dgm:spPr/>
      <dgm:t>
        <a:bodyPr/>
        <a:lstStyle/>
        <a:p>
          <a:endParaRPr lang="it-IT"/>
        </a:p>
      </dgm:t>
    </dgm:pt>
    <dgm:pt modelId="{53220BB3-E1D8-4827-BA41-78E5059EC607}">
      <dgm:prSet/>
      <dgm:spPr/>
      <dgm:t>
        <a:bodyPr/>
        <a:lstStyle/>
        <a:p>
          <a:endParaRPr lang="it-IT" sz="1100" dirty="0"/>
        </a:p>
      </dgm:t>
    </dgm:pt>
    <dgm:pt modelId="{31F86C4C-00DC-4539-A6F1-6C236F02458E}" type="parTrans" cxnId="{94E6C3B4-642A-4B33-8735-EE89F204D72B}">
      <dgm:prSet/>
      <dgm:spPr/>
      <dgm:t>
        <a:bodyPr/>
        <a:lstStyle/>
        <a:p>
          <a:endParaRPr lang="it-IT"/>
        </a:p>
      </dgm:t>
    </dgm:pt>
    <dgm:pt modelId="{EF56E35E-98A0-4E1B-B956-9D6B82DE7048}" type="sibTrans" cxnId="{94E6C3B4-642A-4B33-8735-EE89F204D72B}">
      <dgm:prSet/>
      <dgm:spPr/>
      <dgm:t>
        <a:bodyPr/>
        <a:lstStyle/>
        <a:p>
          <a:endParaRPr lang="it-IT"/>
        </a:p>
      </dgm:t>
    </dgm:pt>
    <dgm:pt modelId="{8DC23C78-4B14-47BF-A9FE-33301E8D125B}">
      <dgm:prSet custT="1"/>
      <dgm:spPr/>
      <dgm:t>
        <a:bodyPr/>
        <a:lstStyle/>
        <a:p>
          <a:r>
            <a:rPr lang="it-IT" sz="1400" dirty="0"/>
            <a:t>Attività di sostegno per neo-assunti</a:t>
          </a:r>
        </a:p>
      </dgm:t>
    </dgm:pt>
    <dgm:pt modelId="{91CA60B0-2274-47B3-8641-0FEA366057B0}" type="parTrans" cxnId="{7223B82D-A512-444F-AAFF-B8648513913B}">
      <dgm:prSet/>
      <dgm:spPr/>
      <dgm:t>
        <a:bodyPr/>
        <a:lstStyle/>
        <a:p>
          <a:endParaRPr lang="it-IT"/>
        </a:p>
      </dgm:t>
    </dgm:pt>
    <dgm:pt modelId="{951CA9B7-990C-4CE3-BF9A-3ADD428F5942}" type="sibTrans" cxnId="{7223B82D-A512-444F-AAFF-B8648513913B}">
      <dgm:prSet/>
      <dgm:spPr/>
      <dgm:t>
        <a:bodyPr/>
        <a:lstStyle/>
        <a:p>
          <a:endParaRPr lang="it-IT"/>
        </a:p>
      </dgm:t>
    </dgm:pt>
    <dgm:pt modelId="{C25EAB0E-E219-4E9F-B6B3-013127AC64FD}">
      <dgm:prSet custT="1"/>
      <dgm:spPr/>
      <dgm:t>
        <a:bodyPr/>
        <a:lstStyle/>
        <a:p>
          <a:r>
            <a:rPr lang="it-IT" sz="1400" dirty="0"/>
            <a:t>Laboratori di ricerca attiva e di supporto alle «competenze trasversali»</a:t>
          </a:r>
        </a:p>
      </dgm:t>
    </dgm:pt>
    <dgm:pt modelId="{564C80D0-422E-4D9F-9622-8BF0BB3C3D0B}" type="parTrans" cxnId="{79FE5680-2B2C-4288-98FD-AFB7F1BB7AEA}">
      <dgm:prSet/>
      <dgm:spPr/>
      <dgm:t>
        <a:bodyPr/>
        <a:lstStyle/>
        <a:p>
          <a:endParaRPr lang="it-IT"/>
        </a:p>
      </dgm:t>
    </dgm:pt>
    <dgm:pt modelId="{ED5AA929-0713-40E5-9FB8-C78679438190}" type="sibTrans" cxnId="{79FE5680-2B2C-4288-98FD-AFB7F1BB7AEA}">
      <dgm:prSet/>
      <dgm:spPr/>
      <dgm:t>
        <a:bodyPr/>
        <a:lstStyle/>
        <a:p>
          <a:endParaRPr lang="it-IT"/>
        </a:p>
      </dgm:t>
    </dgm:pt>
    <dgm:pt modelId="{DFD9DB8F-99D2-4A7B-9384-5C9632032119}" type="pres">
      <dgm:prSet presAssocID="{F33BDDB4-9808-4073-93C6-717C38AA4DF6}" presName="Name0" presStyleCnt="0">
        <dgm:presLayoutVars>
          <dgm:dir/>
          <dgm:animLvl val="lvl"/>
          <dgm:resizeHandles/>
        </dgm:presLayoutVars>
      </dgm:prSet>
      <dgm:spPr/>
    </dgm:pt>
    <dgm:pt modelId="{AA7FE5ED-DBFC-47C0-BCE5-BD6F783F1C93}" type="pres">
      <dgm:prSet presAssocID="{45449798-039E-4909-A490-32A6949C43AB}" presName="linNode" presStyleCnt="0"/>
      <dgm:spPr/>
    </dgm:pt>
    <dgm:pt modelId="{BB184794-84DD-4E40-BA31-91611B5DA29D}" type="pres">
      <dgm:prSet presAssocID="{45449798-039E-4909-A490-32A6949C43AB}" presName="parentShp" presStyleLbl="node1" presStyleIdx="0" presStyleCnt="3">
        <dgm:presLayoutVars>
          <dgm:bulletEnabled val="1"/>
        </dgm:presLayoutVars>
      </dgm:prSet>
      <dgm:spPr/>
    </dgm:pt>
    <dgm:pt modelId="{594920F2-D892-4CFE-81FC-A885209603EF}" type="pres">
      <dgm:prSet presAssocID="{45449798-039E-4909-A490-32A6949C43AB}" presName="childShp" presStyleLbl="bgAccFollowNode1" presStyleIdx="0" presStyleCnt="3">
        <dgm:presLayoutVars>
          <dgm:bulletEnabled val="1"/>
        </dgm:presLayoutVars>
      </dgm:prSet>
      <dgm:spPr/>
    </dgm:pt>
    <dgm:pt modelId="{7FF86490-5202-496D-805E-568EA17B4B99}" type="pres">
      <dgm:prSet presAssocID="{F0E1475B-9FB1-43C9-A8CF-7F025E608121}" presName="spacing" presStyleCnt="0"/>
      <dgm:spPr/>
    </dgm:pt>
    <dgm:pt modelId="{6BBD0693-37F9-4E28-8E28-0AE80795B173}" type="pres">
      <dgm:prSet presAssocID="{0ADEC80E-8A93-4B45-9965-0A860BBD486F}" presName="linNode" presStyleCnt="0"/>
      <dgm:spPr/>
    </dgm:pt>
    <dgm:pt modelId="{0FAD23D2-C721-4379-9B17-81B89617149F}" type="pres">
      <dgm:prSet presAssocID="{0ADEC80E-8A93-4B45-9965-0A860BBD486F}" presName="parentShp" presStyleLbl="node1" presStyleIdx="1" presStyleCnt="3">
        <dgm:presLayoutVars>
          <dgm:bulletEnabled val="1"/>
        </dgm:presLayoutVars>
      </dgm:prSet>
      <dgm:spPr/>
    </dgm:pt>
    <dgm:pt modelId="{D65BD70F-D756-457B-AB3D-6693CD968398}" type="pres">
      <dgm:prSet presAssocID="{0ADEC80E-8A93-4B45-9965-0A860BBD486F}" presName="childShp" presStyleLbl="bgAccFollowNode1" presStyleIdx="1" presStyleCnt="3">
        <dgm:presLayoutVars>
          <dgm:bulletEnabled val="1"/>
        </dgm:presLayoutVars>
      </dgm:prSet>
      <dgm:spPr/>
    </dgm:pt>
    <dgm:pt modelId="{9B7BB89D-50BA-4434-AEC0-139B0816230E}" type="pres">
      <dgm:prSet presAssocID="{0C95DA1F-D74F-4CF4-A92E-BF4EBAA96A0E}" presName="spacing" presStyleCnt="0"/>
      <dgm:spPr/>
    </dgm:pt>
    <dgm:pt modelId="{AD1FDAAE-B1D5-40AE-808A-2EDFAB82E7A5}" type="pres">
      <dgm:prSet presAssocID="{D0FEBEF4-A991-419C-AA12-258D8B2A3B64}" presName="linNode" presStyleCnt="0"/>
      <dgm:spPr/>
    </dgm:pt>
    <dgm:pt modelId="{892F5CD6-51B3-4D9C-92BC-0BB9F0AE8DE5}" type="pres">
      <dgm:prSet presAssocID="{D0FEBEF4-A991-419C-AA12-258D8B2A3B64}" presName="parentShp" presStyleLbl="node1" presStyleIdx="2" presStyleCnt="3">
        <dgm:presLayoutVars>
          <dgm:bulletEnabled val="1"/>
        </dgm:presLayoutVars>
      </dgm:prSet>
      <dgm:spPr/>
    </dgm:pt>
    <dgm:pt modelId="{A27AA70D-C6F3-4F69-9F46-869B70BD9947}" type="pres">
      <dgm:prSet presAssocID="{D0FEBEF4-A991-419C-AA12-258D8B2A3B64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73290301-81A0-4655-91E1-C5F229645C99}" type="presOf" srcId="{FB4D9CCE-4279-4B88-9337-6EB9CF433F30}" destId="{D65BD70F-D756-457B-AB3D-6693CD968398}" srcOrd="0" destOrd="2" presId="urn:microsoft.com/office/officeart/2005/8/layout/vList6"/>
    <dgm:cxn modelId="{F5196301-4949-4A2A-A119-82046CA1EE96}" type="presOf" srcId="{53220BB3-E1D8-4827-BA41-78E5059EC607}" destId="{594920F2-D892-4CFE-81FC-A885209603EF}" srcOrd="0" destOrd="0" presId="urn:microsoft.com/office/officeart/2005/8/layout/vList6"/>
    <dgm:cxn modelId="{E2096A05-F5DD-4F45-B263-22B556F92C29}" srcId="{45449798-039E-4909-A490-32A6949C43AB}" destId="{963B1D75-09FE-4C88-AA2B-7575D86E7BA9}" srcOrd="1" destOrd="0" parTransId="{85B57F8D-7B4F-4EC2-9ED3-5793FC516571}" sibTransId="{3FE09452-6339-40E1-97A8-D7C979576EA6}"/>
    <dgm:cxn modelId="{F3DEF90F-C5C0-43F2-9985-E40A7B056350}" srcId="{D0FEBEF4-A991-419C-AA12-258D8B2A3B64}" destId="{3E70CD01-147D-464C-AD6A-8F5A49C29964}" srcOrd="2" destOrd="0" parTransId="{470CC514-E751-488F-AC11-E419A0F3FF9A}" sibTransId="{F3ADF9EE-6380-4321-9BE9-0EFE8D03B018}"/>
    <dgm:cxn modelId="{7C21BF20-39B5-4B8C-833A-2D921526342D}" srcId="{0ADEC80E-8A93-4B45-9965-0A860BBD486F}" destId="{5D822591-88FD-4CAC-896D-E3481874C8A0}" srcOrd="1" destOrd="0" parTransId="{0CF98D9B-2843-493E-9C8B-6095F8F5A1B3}" sibTransId="{84F784A7-70D3-4DF6-A4FF-CF6F66F8263D}"/>
    <dgm:cxn modelId="{FCA0CC23-8FB9-4125-BAD4-8B325B20B1AC}" type="presOf" srcId="{8DC23C78-4B14-47BF-A9FE-33301E8D125B}" destId="{594920F2-D892-4CFE-81FC-A885209603EF}" srcOrd="0" destOrd="4" presId="urn:microsoft.com/office/officeart/2005/8/layout/vList6"/>
    <dgm:cxn modelId="{7223B82D-A512-444F-AAFF-B8648513913B}" srcId="{45449798-039E-4909-A490-32A6949C43AB}" destId="{8DC23C78-4B14-47BF-A9FE-33301E8D125B}" srcOrd="4" destOrd="0" parTransId="{91CA60B0-2274-47B3-8641-0FEA366057B0}" sibTransId="{951CA9B7-990C-4CE3-BF9A-3ADD428F5942}"/>
    <dgm:cxn modelId="{39761338-C447-4868-9E59-D2D163E0567B}" type="presOf" srcId="{0ADEC80E-8A93-4B45-9965-0A860BBD486F}" destId="{0FAD23D2-C721-4379-9B17-81B89617149F}" srcOrd="0" destOrd="0" presId="urn:microsoft.com/office/officeart/2005/8/layout/vList6"/>
    <dgm:cxn modelId="{06B76D3F-F7F3-4B1F-B06F-B49CA11E5991}" type="presOf" srcId="{D0FEBEF4-A991-419C-AA12-258D8B2A3B64}" destId="{892F5CD6-51B3-4D9C-92BC-0BB9F0AE8DE5}" srcOrd="0" destOrd="0" presId="urn:microsoft.com/office/officeart/2005/8/layout/vList6"/>
    <dgm:cxn modelId="{CCD82765-C805-47FF-B616-318A14E2E911}" type="presOf" srcId="{3E70CD01-147D-464C-AD6A-8F5A49C29964}" destId="{A27AA70D-C6F3-4F69-9F46-869B70BD9947}" srcOrd="0" destOrd="2" presId="urn:microsoft.com/office/officeart/2005/8/layout/vList6"/>
    <dgm:cxn modelId="{610DAE4F-30D0-413E-9F56-107189C60BE2}" type="presOf" srcId="{C09A7962-D0D1-4E21-BE3D-FA75281E94AC}" destId="{594920F2-D892-4CFE-81FC-A885209603EF}" srcOrd="0" destOrd="2" presId="urn:microsoft.com/office/officeart/2005/8/layout/vList6"/>
    <dgm:cxn modelId="{B384B772-A255-4325-9DB9-07EA4A5A4186}" srcId="{F33BDDB4-9808-4073-93C6-717C38AA4DF6}" destId="{0ADEC80E-8A93-4B45-9965-0A860BBD486F}" srcOrd="1" destOrd="0" parTransId="{A9C1D0C6-D53D-48A6-8889-A46BE49D4AFE}" sibTransId="{0C95DA1F-D74F-4CF4-A92E-BF4EBAA96A0E}"/>
    <dgm:cxn modelId="{CF2C3B58-5CFE-4883-BAFB-4FF4109DBC1F}" srcId="{F33BDDB4-9808-4073-93C6-717C38AA4DF6}" destId="{45449798-039E-4909-A490-32A6949C43AB}" srcOrd="0" destOrd="0" parTransId="{F912EA7B-6706-452C-B259-DF6C43DAB6F2}" sibTransId="{F0E1475B-9FB1-43C9-A8CF-7F025E608121}"/>
    <dgm:cxn modelId="{79FE5680-2B2C-4288-98FD-AFB7F1BB7AEA}" srcId="{45449798-039E-4909-A490-32A6949C43AB}" destId="{C25EAB0E-E219-4E9F-B6B3-013127AC64FD}" srcOrd="3" destOrd="0" parTransId="{564C80D0-422E-4D9F-9622-8BF0BB3C3D0B}" sibTransId="{ED5AA929-0713-40E5-9FB8-C78679438190}"/>
    <dgm:cxn modelId="{D1440382-4EEF-47DD-A8C9-4A88AC1E1012}" type="presOf" srcId="{45449798-039E-4909-A490-32A6949C43AB}" destId="{BB184794-84DD-4E40-BA31-91611B5DA29D}" srcOrd="0" destOrd="0" presId="urn:microsoft.com/office/officeart/2005/8/layout/vList6"/>
    <dgm:cxn modelId="{A18EBE83-4A25-4839-9C7B-2E8BA50BD912}" srcId="{D0FEBEF4-A991-419C-AA12-258D8B2A3B64}" destId="{6F0B622F-2809-4BBE-B4CD-5437EB0F9DB6}" srcOrd="0" destOrd="0" parTransId="{3E12DF69-F6AA-4175-9D87-4076439277AF}" sibTransId="{B2CE89D3-A81E-4266-B8AC-EC073F32A8A5}"/>
    <dgm:cxn modelId="{9ADB5098-CA63-4F94-83A4-06501CF6FBA4}" srcId="{F33BDDB4-9808-4073-93C6-717C38AA4DF6}" destId="{D0FEBEF4-A991-419C-AA12-258D8B2A3B64}" srcOrd="2" destOrd="0" parTransId="{167675E8-D280-4AB7-91B5-DB3FB4BE6814}" sibTransId="{B5D10E19-A13B-436E-ACE1-E8188127E0D1}"/>
    <dgm:cxn modelId="{240DEFB2-D7D8-42AD-8161-7E35FD8C0F9B}" srcId="{0ADEC80E-8A93-4B45-9965-0A860BBD486F}" destId="{FB4D9CCE-4279-4B88-9337-6EB9CF433F30}" srcOrd="2" destOrd="0" parTransId="{C92F74E1-6487-4AF4-96EC-9172748A3BFC}" sibTransId="{E84217ED-BC7A-47AB-871D-569F044B5F3D}"/>
    <dgm:cxn modelId="{94E6C3B4-642A-4B33-8735-EE89F204D72B}" srcId="{45449798-039E-4909-A490-32A6949C43AB}" destId="{53220BB3-E1D8-4827-BA41-78E5059EC607}" srcOrd="0" destOrd="0" parTransId="{31F86C4C-00DC-4539-A6F1-6C236F02458E}" sibTransId="{EF56E35E-98A0-4E1B-B956-9D6B82DE7048}"/>
    <dgm:cxn modelId="{6FAA87B8-986A-4C06-92AB-F9C790400688}" type="presOf" srcId="{BD054899-6F26-4EC1-80A6-E4601E8E863B}" destId="{A27AA70D-C6F3-4F69-9F46-869B70BD9947}" srcOrd="0" destOrd="3" presId="urn:microsoft.com/office/officeart/2005/8/layout/vList6"/>
    <dgm:cxn modelId="{C5F964B9-37BD-4B16-A31C-F670DAA0C206}" srcId="{D0FEBEF4-A991-419C-AA12-258D8B2A3B64}" destId="{BD054899-6F26-4EC1-80A6-E4601E8E863B}" srcOrd="3" destOrd="0" parTransId="{F09B180A-EF44-41A4-8140-865E482BE3F9}" sibTransId="{A308DD2C-ABB3-40AC-A737-FA6AA0020FEE}"/>
    <dgm:cxn modelId="{F2E27DBA-8DB8-469B-AE25-A55D15F21BF1}" srcId="{D0FEBEF4-A991-419C-AA12-258D8B2A3B64}" destId="{4DCED64E-7137-4451-9CBB-2FAA7B2A1709}" srcOrd="1" destOrd="0" parTransId="{8F3C2E21-6297-496C-BABE-EBE38F6C73A0}" sibTransId="{9E09E7CB-5D65-42CE-AAB0-C3628317F38F}"/>
    <dgm:cxn modelId="{B665E7BD-2550-4171-BC8F-6AE36FAE6096}" srcId="{45449798-039E-4909-A490-32A6949C43AB}" destId="{C09A7962-D0D1-4E21-BE3D-FA75281E94AC}" srcOrd="2" destOrd="0" parTransId="{D8DB22D2-D467-44B5-96A3-EC30C29DEB54}" sibTransId="{88EBA95C-6E21-4FEA-BB6C-BE8581D03308}"/>
    <dgm:cxn modelId="{F0C506C5-9859-4DF9-942A-9F46B846E89A}" type="presOf" srcId="{C25EAB0E-E219-4E9F-B6B3-013127AC64FD}" destId="{594920F2-D892-4CFE-81FC-A885209603EF}" srcOrd="0" destOrd="3" presId="urn:microsoft.com/office/officeart/2005/8/layout/vList6"/>
    <dgm:cxn modelId="{E49EACCB-C85C-4CCC-AE90-06D317E80AAE}" type="presOf" srcId="{F33BDDB4-9808-4073-93C6-717C38AA4DF6}" destId="{DFD9DB8F-99D2-4A7B-9384-5C9632032119}" srcOrd="0" destOrd="0" presId="urn:microsoft.com/office/officeart/2005/8/layout/vList6"/>
    <dgm:cxn modelId="{F6B03CCF-AFE8-4E7F-8E8D-BD543368F65E}" srcId="{0ADEC80E-8A93-4B45-9965-0A860BBD486F}" destId="{AD8DD555-70D6-4F1E-98B2-3CB0496ED4D7}" srcOrd="0" destOrd="0" parTransId="{4967E384-BAEF-468F-A952-0F9B92C1B9FB}" sibTransId="{99F655F9-8BA2-42DB-A9C9-EEEAD509810B}"/>
    <dgm:cxn modelId="{EFEAC0E1-8A75-4B75-925A-290F2E2B82EC}" type="presOf" srcId="{5D822591-88FD-4CAC-896D-E3481874C8A0}" destId="{D65BD70F-D756-457B-AB3D-6693CD968398}" srcOrd="0" destOrd="1" presId="urn:microsoft.com/office/officeart/2005/8/layout/vList6"/>
    <dgm:cxn modelId="{5E9D8EEE-B3B2-4AF7-B975-975A991581EE}" type="presOf" srcId="{963B1D75-09FE-4C88-AA2B-7575D86E7BA9}" destId="{594920F2-D892-4CFE-81FC-A885209603EF}" srcOrd="0" destOrd="1" presId="urn:microsoft.com/office/officeart/2005/8/layout/vList6"/>
    <dgm:cxn modelId="{5BEAD2F9-7118-4004-BAFA-99F278CE67BA}" type="presOf" srcId="{4DCED64E-7137-4451-9CBB-2FAA7B2A1709}" destId="{A27AA70D-C6F3-4F69-9F46-869B70BD9947}" srcOrd="0" destOrd="1" presId="urn:microsoft.com/office/officeart/2005/8/layout/vList6"/>
    <dgm:cxn modelId="{0EDADBFB-6B9F-494D-BE2D-FF1783B251C3}" type="presOf" srcId="{AD8DD555-70D6-4F1E-98B2-3CB0496ED4D7}" destId="{D65BD70F-D756-457B-AB3D-6693CD968398}" srcOrd="0" destOrd="0" presId="urn:microsoft.com/office/officeart/2005/8/layout/vList6"/>
    <dgm:cxn modelId="{6B136EFD-A503-4BA7-926D-D0B78A96CB9C}" type="presOf" srcId="{6F0B622F-2809-4BBE-B4CD-5437EB0F9DB6}" destId="{A27AA70D-C6F3-4F69-9F46-869B70BD9947}" srcOrd="0" destOrd="0" presId="urn:microsoft.com/office/officeart/2005/8/layout/vList6"/>
    <dgm:cxn modelId="{FA6F13F5-2047-475F-9A4D-97B78A6685F8}" type="presParOf" srcId="{DFD9DB8F-99D2-4A7B-9384-5C9632032119}" destId="{AA7FE5ED-DBFC-47C0-BCE5-BD6F783F1C93}" srcOrd="0" destOrd="0" presId="urn:microsoft.com/office/officeart/2005/8/layout/vList6"/>
    <dgm:cxn modelId="{5C9B5F1D-9F18-4D0A-B0B2-6F6108B67FFB}" type="presParOf" srcId="{AA7FE5ED-DBFC-47C0-BCE5-BD6F783F1C93}" destId="{BB184794-84DD-4E40-BA31-91611B5DA29D}" srcOrd="0" destOrd="0" presId="urn:microsoft.com/office/officeart/2005/8/layout/vList6"/>
    <dgm:cxn modelId="{D818ABAF-F05D-4692-99E6-EDDC1F446FB3}" type="presParOf" srcId="{AA7FE5ED-DBFC-47C0-BCE5-BD6F783F1C93}" destId="{594920F2-D892-4CFE-81FC-A885209603EF}" srcOrd="1" destOrd="0" presId="urn:microsoft.com/office/officeart/2005/8/layout/vList6"/>
    <dgm:cxn modelId="{558E806E-C4E7-419D-AAD7-6992FBBFD65F}" type="presParOf" srcId="{DFD9DB8F-99D2-4A7B-9384-5C9632032119}" destId="{7FF86490-5202-496D-805E-568EA17B4B99}" srcOrd="1" destOrd="0" presId="urn:microsoft.com/office/officeart/2005/8/layout/vList6"/>
    <dgm:cxn modelId="{CEC58D0F-3CE7-4078-BE7B-ED154EE0AE4C}" type="presParOf" srcId="{DFD9DB8F-99D2-4A7B-9384-5C9632032119}" destId="{6BBD0693-37F9-4E28-8E28-0AE80795B173}" srcOrd="2" destOrd="0" presId="urn:microsoft.com/office/officeart/2005/8/layout/vList6"/>
    <dgm:cxn modelId="{9E8CBF48-50CF-498D-9A7E-7EA9E2D057CE}" type="presParOf" srcId="{6BBD0693-37F9-4E28-8E28-0AE80795B173}" destId="{0FAD23D2-C721-4379-9B17-81B89617149F}" srcOrd="0" destOrd="0" presId="urn:microsoft.com/office/officeart/2005/8/layout/vList6"/>
    <dgm:cxn modelId="{1EEA7532-C01A-4A93-BB92-D4D7530845DC}" type="presParOf" srcId="{6BBD0693-37F9-4E28-8E28-0AE80795B173}" destId="{D65BD70F-D756-457B-AB3D-6693CD968398}" srcOrd="1" destOrd="0" presId="urn:microsoft.com/office/officeart/2005/8/layout/vList6"/>
    <dgm:cxn modelId="{6357FA0B-8EC7-4068-AC3F-CC20C40A3E7F}" type="presParOf" srcId="{DFD9DB8F-99D2-4A7B-9384-5C9632032119}" destId="{9B7BB89D-50BA-4434-AEC0-139B0816230E}" srcOrd="3" destOrd="0" presId="urn:microsoft.com/office/officeart/2005/8/layout/vList6"/>
    <dgm:cxn modelId="{4E4FB5A1-4F52-4113-941D-33E82910F250}" type="presParOf" srcId="{DFD9DB8F-99D2-4A7B-9384-5C9632032119}" destId="{AD1FDAAE-B1D5-40AE-808A-2EDFAB82E7A5}" srcOrd="4" destOrd="0" presId="urn:microsoft.com/office/officeart/2005/8/layout/vList6"/>
    <dgm:cxn modelId="{3629685C-9FC0-4BB1-A72E-9D98CCA3B682}" type="presParOf" srcId="{AD1FDAAE-B1D5-40AE-808A-2EDFAB82E7A5}" destId="{892F5CD6-51B3-4D9C-92BC-0BB9F0AE8DE5}" srcOrd="0" destOrd="0" presId="urn:microsoft.com/office/officeart/2005/8/layout/vList6"/>
    <dgm:cxn modelId="{44669CAF-773A-436D-BA07-3DA7C38CA8BA}" type="presParOf" srcId="{AD1FDAAE-B1D5-40AE-808A-2EDFAB82E7A5}" destId="{A27AA70D-C6F3-4F69-9F46-869B70BD994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CD78F8-7793-438A-9381-E5130DCB85C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CE45BA-94EF-4B91-9739-6B82ECA121E6}">
      <dgm:prSet/>
      <dgm:spPr/>
      <dgm:t>
        <a:bodyPr/>
        <a:lstStyle/>
        <a:p>
          <a:r>
            <a:rPr lang="it-IT"/>
            <a:t>Datori di lavoro </a:t>
          </a:r>
          <a:r>
            <a:rPr lang="it-IT">
              <a:solidFill>
                <a:srgbClr val="FF0000"/>
              </a:solidFill>
            </a:rPr>
            <a:t>pubblici e privati </a:t>
          </a:r>
          <a:r>
            <a:rPr lang="it-IT"/>
            <a:t>con:</a:t>
          </a:r>
          <a:endParaRPr lang="en-US" dirty="0"/>
        </a:p>
      </dgm:t>
    </dgm:pt>
    <dgm:pt modelId="{212F082D-C278-4A62-8C0E-AD3F201BA9B7}" type="parTrans" cxnId="{88FE4B4A-9CED-45C3-B6A4-C77F33346820}">
      <dgm:prSet/>
      <dgm:spPr/>
      <dgm:t>
        <a:bodyPr/>
        <a:lstStyle/>
        <a:p>
          <a:endParaRPr lang="en-US"/>
        </a:p>
      </dgm:t>
    </dgm:pt>
    <dgm:pt modelId="{7249B91A-C330-4E61-98B7-EEC25BDDEDD8}" type="sibTrans" cxnId="{88FE4B4A-9CED-45C3-B6A4-C77F33346820}">
      <dgm:prSet/>
      <dgm:spPr/>
      <dgm:t>
        <a:bodyPr/>
        <a:lstStyle/>
        <a:p>
          <a:endParaRPr lang="en-US"/>
        </a:p>
      </dgm:t>
    </dgm:pt>
    <dgm:pt modelId="{CF91A2D9-AA37-472F-B7D5-90256E019252}">
      <dgm:prSet/>
      <dgm:spPr/>
      <dgm:t>
        <a:bodyPr/>
        <a:lstStyle/>
        <a:p>
          <a:r>
            <a:rPr lang="it-IT"/>
            <a:t>N. dipendenti tra 15-35 (1 disabile) </a:t>
          </a:r>
          <a:endParaRPr lang="en-US"/>
        </a:p>
      </dgm:t>
    </dgm:pt>
    <dgm:pt modelId="{6114BF5E-D6FE-479D-82D4-1B6E3288F7EE}" type="parTrans" cxnId="{4E831F15-B489-4620-90BC-BC1B231741D6}">
      <dgm:prSet/>
      <dgm:spPr/>
      <dgm:t>
        <a:bodyPr/>
        <a:lstStyle/>
        <a:p>
          <a:endParaRPr lang="en-US"/>
        </a:p>
      </dgm:t>
    </dgm:pt>
    <dgm:pt modelId="{EBE77246-454A-47C4-9009-D190E9B58A56}" type="sibTrans" cxnId="{4E831F15-B489-4620-90BC-BC1B231741D6}">
      <dgm:prSet/>
      <dgm:spPr/>
      <dgm:t>
        <a:bodyPr/>
        <a:lstStyle/>
        <a:p>
          <a:endParaRPr lang="en-US"/>
        </a:p>
      </dgm:t>
    </dgm:pt>
    <dgm:pt modelId="{3392FE9E-34B3-4726-87EB-3DA0B18F23D1}">
      <dgm:prSet/>
      <dgm:spPr/>
      <dgm:t>
        <a:bodyPr/>
        <a:lstStyle/>
        <a:p>
          <a:r>
            <a:rPr lang="it-IT" dirty="0"/>
            <a:t>N. dipendenti tra 36-50 (2 disabili) </a:t>
          </a:r>
          <a:endParaRPr lang="en-US" dirty="0"/>
        </a:p>
      </dgm:t>
    </dgm:pt>
    <dgm:pt modelId="{C96754E2-A530-45E4-8463-D9E0D470FBCD}" type="parTrans" cxnId="{AE720652-8538-441D-8A14-EF8D6782F655}">
      <dgm:prSet/>
      <dgm:spPr/>
      <dgm:t>
        <a:bodyPr/>
        <a:lstStyle/>
        <a:p>
          <a:endParaRPr lang="en-US"/>
        </a:p>
      </dgm:t>
    </dgm:pt>
    <dgm:pt modelId="{1EF3248E-47E4-432C-AA75-3777AF976782}" type="sibTrans" cxnId="{AE720652-8538-441D-8A14-EF8D6782F655}">
      <dgm:prSet/>
      <dgm:spPr/>
      <dgm:t>
        <a:bodyPr/>
        <a:lstStyle/>
        <a:p>
          <a:endParaRPr lang="en-US"/>
        </a:p>
      </dgm:t>
    </dgm:pt>
    <dgm:pt modelId="{3B97F4D0-4FC9-426B-9408-4B5DC564AECE}">
      <dgm:prSet/>
      <dgm:spPr/>
      <dgm:t>
        <a:bodyPr/>
        <a:lstStyle/>
        <a:p>
          <a:r>
            <a:rPr lang="it-IT"/>
            <a:t>N. dipendenti  superiore a 50 (7% del totale dei dipendenti)</a:t>
          </a:r>
          <a:endParaRPr lang="en-US"/>
        </a:p>
      </dgm:t>
    </dgm:pt>
    <dgm:pt modelId="{225475AB-7273-4784-A458-E9618A3246AF}" type="parTrans" cxnId="{5A7D4282-8E51-488E-8F12-B9B65BF7E68C}">
      <dgm:prSet/>
      <dgm:spPr/>
      <dgm:t>
        <a:bodyPr/>
        <a:lstStyle/>
        <a:p>
          <a:endParaRPr lang="en-US"/>
        </a:p>
      </dgm:t>
    </dgm:pt>
    <dgm:pt modelId="{14044863-F5C9-4F75-ACA9-D9B60AAE37EE}" type="sibTrans" cxnId="{5A7D4282-8E51-488E-8F12-B9B65BF7E68C}">
      <dgm:prSet/>
      <dgm:spPr/>
      <dgm:t>
        <a:bodyPr/>
        <a:lstStyle/>
        <a:p>
          <a:endParaRPr lang="en-US"/>
        </a:p>
      </dgm:t>
    </dgm:pt>
    <dgm:pt modelId="{2598A42F-54D9-476D-97D2-B14096148C3D}" type="pres">
      <dgm:prSet presAssocID="{EFCD78F8-7793-438A-9381-E5130DCB85C4}" presName="linear" presStyleCnt="0">
        <dgm:presLayoutVars>
          <dgm:animLvl val="lvl"/>
          <dgm:resizeHandles val="exact"/>
        </dgm:presLayoutVars>
      </dgm:prSet>
      <dgm:spPr/>
    </dgm:pt>
    <dgm:pt modelId="{16AF4653-BBD2-4456-934E-1AC10D45ED54}" type="pres">
      <dgm:prSet presAssocID="{A6CE45BA-94EF-4B91-9739-6B82ECA121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5D010E-9984-4680-80CA-54444D034300}" type="pres">
      <dgm:prSet presAssocID="{7249B91A-C330-4E61-98B7-EEC25BDDEDD8}" presName="spacer" presStyleCnt="0"/>
      <dgm:spPr/>
    </dgm:pt>
    <dgm:pt modelId="{5179C4C1-9AA2-4964-BD23-ABFE4A0F336E}" type="pres">
      <dgm:prSet presAssocID="{CF91A2D9-AA37-472F-B7D5-90256E01925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0E83D1-468C-477B-A3D6-D3CFF735B054}" type="pres">
      <dgm:prSet presAssocID="{EBE77246-454A-47C4-9009-D190E9B58A56}" presName="spacer" presStyleCnt="0"/>
      <dgm:spPr/>
    </dgm:pt>
    <dgm:pt modelId="{C609885C-2401-4C05-997B-2CD99D3C2752}" type="pres">
      <dgm:prSet presAssocID="{3392FE9E-34B3-4726-87EB-3DA0B18F23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1740DAB-1383-4AD4-AD63-3FAC40C8819E}" type="pres">
      <dgm:prSet presAssocID="{1EF3248E-47E4-432C-AA75-3777AF976782}" presName="spacer" presStyleCnt="0"/>
      <dgm:spPr/>
    </dgm:pt>
    <dgm:pt modelId="{429A24C2-F07C-46F8-A903-6A52501FAF2E}" type="pres">
      <dgm:prSet presAssocID="{3B97F4D0-4FC9-426B-9408-4B5DC564AEC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E831F15-B489-4620-90BC-BC1B231741D6}" srcId="{EFCD78F8-7793-438A-9381-E5130DCB85C4}" destId="{CF91A2D9-AA37-472F-B7D5-90256E019252}" srcOrd="1" destOrd="0" parTransId="{6114BF5E-D6FE-479D-82D4-1B6E3288F7EE}" sibTransId="{EBE77246-454A-47C4-9009-D190E9B58A56}"/>
    <dgm:cxn modelId="{17DA7027-7DC2-4CCF-A60C-E69414A00A35}" type="presOf" srcId="{EFCD78F8-7793-438A-9381-E5130DCB85C4}" destId="{2598A42F-54D9-476D-97D2-B14096148C3D}" srcOrd="0" destOrd="0" presId="urn:microsoft.com/office/officeart/2005/8/layout/vList2"/>
    <dgm:cxn modelId="{88FE4B4A-9CED-45C3-B6A4-C77F33346820}" srcId="{EFCD78F8-7793-438A-9381-E5130DCB85C4}" destId="{A6CE45BA-94EF-4B91-9739-6B82ECA121E6}" srcOrd="0" destOrd="0" parTransId="{212F082D-C278-4A62-8C0E-AD3F201BA9B7}" sibTransId="{7249B91A-C330-4E61-98B7-EEC25BDDEDD8}"/>
    <dgm:cxn modelId="{AE720652-8538-441D-8A14-EF8D6782F655}" srcId="{EFCD78F8-7793-438A-9381-E5130DCB85C4}" destId="{3392FE9E-34B3-4726-87EB-3DA0B18F23D1}" srcOrd="2" destOrd="0" parTransId="{C96754E2-A530-45E4-8463-D9E0D470FBCD}" sibTransId="{1EF3248E-47E4-432C-AA75-3777AF976782}"/>
    <dgm:cxn modelId="{5A7D4282-8E51-488E-8F12-B9B65BF7E68C}" srcId="{EFCD78F8-7793-438A-9381-E5130DCB85C4}" destId="{3B97F4D0-4FC9-426B-9408-4B5DC564AECE}" srcOrd="3" destOrd="0" parTransId="{225475AB-7273-4784-A458-E9618A3246AF}" sibTransId="{14044863-F5C9-4F75-ACA9-D9B60AAE37EE}"/>
    <dgm:cxn modelId="{6D774A8F-2E55-49FB-BEB6-F66D93AF361A}" type="presOf" srcId="{3392FE9E-34B3-4726-87EB-3DA0B18F23D1}" destId="{C609885C-2401-4C05-997B-2CD99D3C2752}" srcOrd="0" destOrd="0" presId="urn:microsoft.com/office/officeart/2005/8/layout/vList2"/>
    <dgm:cxn modelId="{E40D79B0-39AA-406E-A06E-617337AF4C07}" type="presOf" srcId="{3B97F4D0-4FC9-426B-9408-4B5DC564AECE}" destId="{429A24C2-F07C-46F8-A903-6A52501FAF2E}" srcOrd="0" destOrd="0" presId="urn:microsoft.com/office/officeart/2005/8/layout/vList2"/>
    <dgm:cxn modelId="{B9367DB5-5587-412E-AE43-09FBA5C94583}" type="presOf" srcId="{A6CE45BA-94EF-4B91-9739-6B82ECA121E6}" destId="{16AF4653-BBD2-4456-934E-1AC10D45ED54}" srcOrd="0" destOrd="0" presId="urn:microsoft.com/office/officeart/2005/8/layout/vList2"/>
    <dgm:cxn modelId="{5270E2DC-3239-4135-9C0C-0B2B38C22DEA}" type="presOf" srcId="{CF91A2D9-AA37-472F-B7D5-90256E019252}" destId="{5179C4C1-9AA2-4964-BD23-ABFE4A0F336E}" srcOrd="0" destOrd="0" presId="urn:microsoft.com/office/officeart/2005/8/layout/vList2"/>
    <dgm:cxn modelId="{0863F868-AF9D-4337-8BF1-678E46085102}" type="presParOf" srcId="{2598A42F-54D9-476D-97D2-B14096148C3D}" destId="{16AF4653-BBD2-4456-934E-1AC10D45ED54}" srcOrd="0" destOrd="0" presId="urn:microsoft.com/office/officeart/2005/8/layout/vList2"/>
    <dgm:cxn modelId="{09DC8A01-D567-47A5-AF94-AA39C14458DF}" type="presParOf" srcId="{2598A42F-54D9-476D-97D2-B14096148C3D}" destId="{7A5D010E-9984-4680-80CA-54444D034300}" srcOrd="1" destOrd="0" presId="urn:microsoft.com/office/officeart/2005/8/layout/vList2"/>
    <dgm:cxn modelId="{00DC4756-D614-4760-9EDA-6CD4C9165E0F}" type="presParOf" srcId="{2598A42F-54D9-476D-97D2-B14096148C3D}" destId="{5179C4C1-9AA2-4964-BD23-ABFE4A0F336E}" srcOrd="2" destOrd="0" presId="urn:microsoft.com/office/officeart/2005/8/layout/vList2"/>
    <dgm:cxn modelId="{A417AD82-2C88-4E1E-AD58-1DA17C2CFF97}" type="presParOf" srcId="{2598A42F-54D9-476D-97D2-B14096148C3D}" destId="{4B0E83D1-468C-477B-A3D6-D3CFF735B054}" srcOrd="3" destOrd="0" presId="urn:microsoft.com/office/officeart/2005/8/layout/vList2"/>
    <dgm:cxn modelId="{51E36524-6587-49CE-90B7-053283445B6E}" type="presParOf" srcId="{2598A42F-54D9-476D-97D2-B14096148C3D}" destId="{C609885C-2401-4C05-997B-2CD99D3C2752}" srcOrd="4" destOrd="0" presId="urn:microsoft.com/office/officeart/2005/8/layout/vList2"/>
    <dgm:cxn modelId="{2C1212C8-4DBE-43C8-808E-46760D87787F}" type="presParOf" srcId="{2598A42F-54D9-476D-97D2-B14096148C3D}" destId="{11740DAB-1383-4AD4-AD63-3FAC40C8819E}" srcOrd="5" destOrd="0" presId="urn:microsoft.com/office/officeart/2005/8/layout/vList2"/>
    <dgm:cxn modelId="{4C2CFB6B-4F1C-4465-A1A6-996757E9EAC1}" type="presParOf" srcId="{2598A42F-54D9-476D-97D2-B14096148C3D}" destId="{429A24C2-F07C-46F8-A903-6A52501FAF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04D47E-FD9F-4C33-AE06-BEF38927F5E3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2A9EFC-16BB-4DE8-A33A-4BA93D00706F}">
      <dgm:prSet custT="1"/>
      <dgm:spPr/>
      <dgm:t>
        <a:bodyPr/>
        <a:lstStyle/>
        <a:p>
          <a:r>
            <a:rPr lang="it-IT" sz="2000" dirty="0">
              <a:solidFill>
                <a:schemeClr val="tx1"/>
              </a:solidFill>
            </a:rPr>
            <a:t>Stipulano </a:t>
          </a:r>
          <a:r>
            <a:rPr lang="it-IT" sz="2000" b="1" dirty="0">
              <a:solidFill>
                <a:srgbClr val="02008B"/>
              </a:solidFill>
            </a:rPr>
            <a:t>CONVENZIONI </a:t>
          </a:r>
          <a:r>
            <a:rPr lang="it-IT" sz="2000" dirty="0">
              <a:solidFill>
                <a:schemeClr val="tx1"/>
              </a:solidFill>
            </a:rPr>
            <a:t>con gli Uffici per concordare  modalità e tempi con le quali effettuare le assunzioni;</a:t>
          </a:r>
          <a:endParaRPr lang="en-US" sz="2000" dirty="0">
            <a:solidFill>
              <a:schemeClr val="tx1"/>
            </a:solidFill>
          </a:endParaRPr>
        </a:p>
      </dgm:t>
    </dgm:pt>
    <dgm:pt modelId="{4AFB349A-382D-4EB2-848F-A387F3EEC613}" type="parTrans" cxnId="{88949D60-4FF3-40F1-9B3C-4EF572E2A341}">
      <dgm:prSet/>
      <dgm:spPr/>
      <dgm:t>
        <a:bodyPr/>
        <a:lstStyle/>
        <a:p>
          <a:endParaRPr lang="en-US"/>
        </a:p>
      </dgm:t>
    </dgm:pt>
    <dgm:pt modelId="{6FA02647-B359-4DB5-8303-8C81904B9683}" type="sibTrans" cxnId="{88949D60-4FF3-40F1-9B3C-4EF572E2A341}">
      <dgm:prSet/>
      <dgm:spPr/>
      <dgm:t>
        <a:bodyPr/>
        <a:lstStyle/>
        <a:p>
          <a:endParaRPr lang="en-US"/>
        </a:p>
      </dgm:t>
    </dgm:pt>
    <dgm:pt modelId="{EE0DC62D-5F90-4BFF-90C8-7B70A0F783DE}">
      <dgm:prSet custT="1"/>
      <dgm:spPr/>
      <dgm:t>
        <a:bodyPr/>
        <a:lstStyle/>
        <a:p>
          <a:r>
            <a:rPr lang="it-IT" sz="1800" b="0" i="0" baseline="0" dirty="0">
              <a:solidFill>
                <a:schemeClr val="tx1"/>
              </a:solidFill>
            </a:rPr>
            <a:t>Affidano commesse a cooperative sociali di tipo B, che in cambio assumano persone con disabilità iscritte negli elenchi </a:t>
          </a:r>
          <a:r>
            <a:rPr lang="it-IT" sz="1800" b="0" i="0" baseline="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per </a:t>
          </a:r>
          <a:r>
            <a:rPr lang="it-IT" sz="1800" b="1" i="0" baseline="0" dirty="0">
              <a:solidFill>
                <a:srgbClr val="02008B"/>
              </a:solidFill>
              <a:latin typeface="Calibri" panose="020F0502020204030204"/>
              <a:ea typeface="+mn-ea"/>
              <a:cs typeface="+mn-cs"/>
            </a:rPr>
            <a:t>le quali risulti particolarmente difficile il ricorso alle vie ordinarie </a:t>
          </a:r>
          <a:r>
            <a:rPr lang="it-IT" sz="1800" b="0" i="0" baseline="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del collocamento mirato</a:t>
          </a:r>
          <a:r>
            <a:rPr lang="it-IT" sz="1800" b="0" i="0" baseline="0" dirty="0">
              <a:solidFill>
                <a:schemeClr val="tx1"/>
              </a:solidFill>
            </a:rPr>
            <a:t> </a:t>
          </a:r>
          <a:endParaRPr lang="en-US" sz="1800" dirty="0">
            <a:solidFill>
              <a:schemeClr val="tx1"/>
            </a:solidFill>
          </a:endParaRPr>
        </a:p>
      </dgm:t>
    </dgm:pt>
    <dgm:pt modelId="{4032633E-ECB7-44F4-AC65-4621703BF832}" type="parTrans" cxnId="{A3B1AD7E-253A-44BB-9E71-130E177832A7}">
      <dgm:prSet/>
      <dgm:spPr/>
      <dgm:t>
        <a:bodyPr/>
        <a:lstStyle/>
        <a:p>
          <a:endParaRPr lang="en-US"/>
        </a:p>
      </dgm:t>
    </dgm:pt>
    <dgm:pt modelId="{34BD787B-3CFC-4FAD-BC98-DDA6D9A0C5D5}" type="sibTrans" cxnId="{A3B1AD7E-253A-44BB-9E71-130E177832A7}">
      <dgm:prSet/>
      <dgm:spPr/>
      <dgm:t>
        <a:bodyPr/>
        <a:lstStyle/>
        <a:p>
          <a:endParaRPr lang="en-US"/>
        </a:p>
      </dgm:t>
    </dgm:pt>
    <dgm:pt modelId="{8B9F6250-A1D5-49D2-88C1-F21D41437CE7}">
      <dgm:prSet/>
      <dgm:spPr>
        <a:solidFill>
          <a:schemeClr val="accent2"/>
        </a:solidFill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Richiedono, qualora ce ne siano le condizioni previste dalla legge (PERICOLOSITA’, FATICOSITA’, PARTICOLARI MODALITA’’) l’autorizzazione </a:t>
          </a:r>
          <a:r>
            <a:rPr lang="it-IT" b="0" dirty="0">
              <a:solidFill>
                <a:schemeClr val="tx1"/>
              </a:solidFill>
            </a:rPr>
            <a:t>all</a:t>
          </a:r>
          <a:r>
            <a:rPr lang="it-IT" b="1" dirty="0">
              <a:solidFill>
                <a:srgbClr val="02008B"/>
              </a:solidFill>
            </a:rPr>
            <a:t>’ESONERO PARZIALE </a:t>
          </a:r>
          <a:r>
            <a:rPr lang="it-IT" dirty="0">
              <a:solidFill>
                <a:schemeClr val="tx1"/>
              </a:solidFill>
            </a:rPr>
            <a:t>pagando un contributo per ogni lavoratore non assunto;</a:t>
          </a:r>
          <a:endParaRPr lang="en-US" dirty="0">
            <a:solidFill>
              <a:schemeClr val="tx1"/>
            </a:solidFill>
          </a:endParaRPr>
        </a:p>
      </dgm:t>
    </dgm:pt>
    <dgm:pt modelId="{668F51A9-4602-4650-88DE-A71A73973D39}" type="parTrans" cxnId="{973E4D53-774F-4127-9403-686FADB62BB1}">
      <dgm:prSet/>
      <dgm:spPr/>
      <dgm:t>
        <a:bodyPr/>
        <a:lstStyle/>
        <a:p>
          <a:endParaRPr lang="en-US"/>
        </a:p>
      </dgm:t>
    </dgm:pt>
    <dgm:pt modelId="{4053EF91-FC0C-40E3-9FE3-4F70A912501C}" type="sibTrans" cxnId="{973E4D53-774F-4127-9403-686FADB62BB1}">
      <dgm:prSet/>
      <dgm:spPr/>
      <dgm:t>
        <a:bodyPr/>
        <a:lstStyle/>
        <a:p>
          <a:endParaRPr lang="en-US"/>
        </a:p>
      </dgm:t>
    </dgm:pt>
    <dgm:pt modelId="{2E5F36CD-D8C0-4D48-A716-6AB29BF1A79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1800" b="0" i="0" baseline="0" dirty="0">
              <a:solidFill>
                <a:schemeClr val="tx1"/>
              </a:solidFill>
            </a:rPr>
            <a:t>Richiedono all’Ufficio un’attività di </a:t>
          </a:r>
          <a:r>
            <a:rPr lang="it-IT" sz="1800" b="1" i="0" baseline="0" dirty="0">
              <a:solidFill>
                <a:srgbClr val="02008B"/>
              </a:solidFill>
            </a:rPr>
            <a:t>PRESELEZIONE</a:t>
          </a:r>
          <a:r>
            <a:rPr lang="it-IT" sz="1800" b="1" i="0" baseline="0" dirty="0">
              <a:solidFill>
                <a:srgbClr val="3264AA"/>
              </a:solidFill>
            </a:rPr>
            <a:t> </a:t>
          </a:r>
          <a:r>
            <a:rPr lang="it-IT" sz="1800" b="0" i="0" baseline="0" dirty="0">
              <a:solidFill>
                <a:schemeClr val="tx1"/>
              </a:solidFill>
            </a:rPr>
            <a:t>dei nominativi da assumere, descrivendo in modo dettagliato le postazioni da ricoprire e  specificando caratteristiche professionali richieste alle persone con disabilità da inserire</a:t>
          </a:r>
          <a:endParaRPr lang="en-US" sz="1800" dirty="0">
            <a:solidFill>
              <a:schemeClr val="tx1"/>
            </a:solidFill>
          </a:endParaRPr>
        </a:p>
      </dgm:t>
    </dgm:pt>
    <dgm:pt modelId="{CF1D9F9D-F629-4480-B9E5-539F66E79A9A}" type="parTrans" cxnId="{65620E5D-E2AD-4323-8C5D-F858742A4677}">
      <dgm:prSet/>
      <dgm:spPr/>
      <dgm:t>
        <a:bodyPr/>
        <a:lstStyle/>
        <a:p>
          <a:endParaRPr lang="it-IT"/>
        </a:p>
      </dgm:t>
    </dgm:pt>
    <dgm:pt modelId="{BECFC2C3-9FF2-4CDD-BC9A-EA09B30F0B33}" type="sibTrans" cxnId="{65620E5D-E2AD-4323-8C5D-F858742A4677}">
      <dgm:prSet/>
      <dgm:spPr/>
      <dgm:t>
        <a:bodyPr/>
        <a:lstStyle/>
        <a:p>
          <a:endParaRPr lang="it-IT"/>
        </a:p>
      </dgm:t>
    </dgm:pt>
    <dgm:pt modelId="{B3763EA4-6D7C-48B7-91F0-6257FCA3FD6D}">
      <dgm:prSet/>
      <dgm:spPr>
        <a:solidFill>
          <a:srgbClr val="FFFF00"/>
        </a:solidFill>
      </dgm:spPr>
      <dgm:t>
        <a:bodyPr/>
        <a:lstStyle/>
        <a:p>
          <a:r>
            <a:rPr lang="it-IT" noProof="0" dirty="0">
              <a:solidFill>
                <a:schemeClr val="tx1"/>
              </a:solidFill>
            </a:rPr>
            <a:t>Richiedono l’avviamento </a:t>
          </a:r>
          <a:r>
            <a:rPr lang="it-IT" b="1" noProof="0" dirty="0">
              <a:solidFill>
                <a:srgbClr val="02008B"/>
              </a:solidFill>
            </a:rPr>
            <a:t>NUMERICO D’UFFICIO  </a:t>
          </a:r>
          <a:r>
            <a:rPr lang="it-IT" noProof="0" dirty="0">
              <a:solidFill>
                <a:schemeClr val="tx1"/>
              </a:solidFill>
            </a:rPr>
            <a:t>delle persone presenti in graduatoria che abbiano caratteristiche compatibili con le posizioni da ricoprire</a:t>
          </a:r>
        </a:p>
      </dgm:t>
    </dgm:pt>
    <dgm:pt modelId="{C2491388-32B7-41D9-8DC9-F98635878250}" type="parTrans" cxnId="{9328C0BE-9823-471E-95A3-05B88D10C761}">
      <dgm:prSet/>
      <dgm:spPr/>
      <dgm:t>
        <a:bodyPr/>
        <a:lstStyle/>
        <a:p>
          <a:endParaRPr lang="it-IT"/>
        </a:p>
      </dgm:t>
    </dgm:pt>
    <dgm:pt modelId="{361AFEC1-1E2D-4FFF-853E-A2B3BFD7053A}" type="sibTrans" cxnId="{9328C0BE-9823-471E-95A3-05B88D10C761}">
      <dgm:prSet/>
      <dgm:spPr/>
      <dgm:t>
        <a:bodyPr/>
        <a:lstStyle/>
        <a:p>
          <a:endParaRPr lang="it-IT"/>
        </a:p>
      </dgm:t>
    </dgm:pt>
    <dgm:pt modelId="{219504DF-FE70-40FD-9B00-5AA1C2658AE2}" type="pres">
      <dgm:prSet presAssocID="{5104D47E-FD9F-4C33-AE06-BEF38927F5E3}" presName="linear" presStyleCnt="0">
        <dgm:presLayoutVars>
          <dgm:animLvl val="lvl"/>
          <dgm:resizeHandles val="exact"/>
        </dgm:presLayoutVars>
      </dgm:prSet>
      <dgm:spPr/>
    </dgm:pt>
    <dgm:pt modelId="{FFE4B1B5-F7C6-4F6F-8F87-CF4061FC0825}" type="pres">
      <dgm:prSet presAssocID="{9E2A9EFC-16BB-4DE8-A33A-4BA93D00706F}" presName="parentText" presStyleLbl="node1" presStyleIdx="0" presStyleCnt="5" custScaleY="87665" custLinFactY="-34249" custLinFactNeighborY="-100000">
        <dgm:presLayoutVars>
          <dgm:chMax val="0"/>
          <dgm:bulletEnabled val="1"/>
        </dgm:presLayoutVars>
      </dgm:prSet>
      <dgm:spPr/>
    </dgm:pt>
    <dgm:pt modelId="{891E7F9B-4060-4998-9AE3-B7D61F8892E2}" type="pres">
      <dgm:prSet presAssocID="{6FA02647-B359-4DB5-8303-8C81904B9683}" presName="spacer" presStyleCnt="0"/>
      <dgm:spPr/>
    </dgm:pt>
    <dgm:pt modelId="{DC12BB85-D753-4D43-8DC4-9EE6639C1BDE}" type="pres">
      <dgm:prSet presAssocID="{EE0DC62D-5F90-4BFF-90C8-7B70A0F783DE}" presName="parentText" presStyleLbl="node1" presStyleIdx="1" presStyleCnt="5" custLinFactY="41833" custLinFactNeighborY="100000">
        <dgm:presLayoutVars>
          <dgm:chMax val="0"/>
          <dgm:bulletEnabled val="1"/>
        </dgm:presLayoutVars>
      </dgm:prSet>
      <dgm:spPr/>
    </dgm:pt>
    <dgm:pt modelId="{F43B58C9-58A9-451C-896A-7EE01F652609}" type="pres">
      <dgm:prSet presAssocID="{34BD787B-3CFC-4FAD-BC98-DDA6D9A0C5D5}" presName="spacer" presStyleCnt="0"/>
      <dgm:spPr/>
    </dgm:pt>
    <dgm:pt modelId="{B0247952-A23F-432E-B29A-C00029656C15}" type="pres">
      <dgm:prSet presAssocID="{8B9F6250-A1D5-49D2-88C1-F21D41437CE7}" presName="parentText" presStyleLbl="node1" presStyleIdx="2" presStyleCnt="5" custLinFactY="147810" custLinFactNeighborY="200000">
        <dgm:presLayoutVars>
          <dgm:chMax val="0"/>
          <dgm:bulletEnabled val="1"/>
        </dgm:presLayoutVars>
      </dgm:prSet>
      <dgm:spPr/>
    </dgm:pt>
    <dgm:pt modelId="{2FB39FD5-EFAF-4673-9968-D79D045F0356}" type="pres">
      <dgm:prSet presAssocID="{4053EF91-FC0C-40E3-9FE3-4F70A912501C}" presName="spacer" presStyleCnt="0"/>
      <dgm:spPr/>
    </dgm:pt>
    <dgm:pt modelId="{0401FEF9-12A8-4F79-BE60-9990B7CADED0}" type="pres">
      <dgm:prSet presAssocID="{2E5F36CD-D8C0-4D48-A716-6AB29BF1A799}" presName="parentText" presStyleLbl="node1" presStyleIdx="3" presStyleCnt="5" custLinFactY="-242727" custLinFactNeighborX="-317" custLinFactNeighborY="-300000">
        <dgm:presLayoutVars>
          <dgm:chMax val="0"/>
          <dgm:bulletEnabled val="1"/>
        </dgm:presLayoutVars>
      </dgm:prSet>
      <dgm:spPr/>
    </dgm:pt>
    <dgm:pt modelId="{A9EC8217-6DE0-487A-BEA9-FEE944D16741}" type="pres">
      <dgm:prSet presAssocID="{BECFC2C3-9FF2-4CDD-BC9A-EA09B30F0B33}" presName="spacer" presStyleCnt="0"/>
      <dgm:spPr/>
    </dgm:pt>
    <dgm:pt modelId="{0AD7AE2C-F630-46E6-9BA7-0E7445A04383}" type="pres">
      <dgm:prSet presAssocID="{B3763EA4-6D7C-48B7-91F0-6257FCA3FD6D}" presName="parentText" presStyleLbl="node1" presStyleIdx="4" presStyleCnt="5" custScaleY="100689" custLinFactY="48225" custLinFactNeighborY="100000">
        <dgm:presLayoutVars>
          <dgm:chMax val="0"/>
          <dgm:bulletEnabled val="1"/>
        </dgm:presLayoutVars>
      </dgm:prSet>
      <dgm:spPr/>
    </dgm:pt>
  </dgm:ptLst>
  <dgm:cxnLst>
    <dgm:cxn modelId="{7022B90A-ABA9-4D3E-B1F2-2C7BA9FBECF7}" type="presOf" srcId="{B3763EA4-6D7C-48B7-91F0-6257FCA3FD6D}" destId="{0AD7AE2C-F630-46E6-9BA7-0E7445A04383}" srcOrd="0" destOrd="0" presId="urn:microsoft.com/office/officeart/2005/8/layout/vList2"/>
    <dgm:cxn modelId="{5E9A5125-F492-4448-AAB9-61CA78093447}" type="presOf" srcId="{5104D47E-FD9F-4C33-AE06-BEF38927F5E3}" destId="{219504DF-FE70-40FD-9B00-5AA1C2658AE2}" srcOrd="0" destOrd="0" presId="urn:microsoft.com/office/officeart/2005/8/layout/vList2"/>
    <dgm:cxn modelId="{ABA2FC31-BF9C-402A-8BCC-58729D19ED7E}" type="presOf" srcId="{EE0DC62D-5F90-4BFF-90C8-7B70A0F783DE}" destId="{DC12BB85-D753-4D43-8DC4-9EE6639C1BDE}" srcOrd="0" destOrd="0" presId="urn:microsoft.com/office/officeart/2005/8/layout/vList2"/>
    <dgm:cxn modelId="{65620E5D-E2AD-4323-8C5D-F858742A4677}" srcId="{5104D47E-FD9F-4C33-AE06-BEF38927F5E3}" destId="{2E5F36CD-D8C0-4D48-A716-6AB29BF1A799}" srcOrd="3" destOrd="0" parTransId="{CF1D9F9D-F629-4480-B9E5-539F66E79A9A}" sibTransId="{BECFC2C3-9FF2-4CDD-BC9A-EA09B30F0B33}"/>
    <dgm:cxn modelId="{88949D60-4FF3-40F1-9B3C-4EF572E2A341}" srcId="{5104D47E-FD9F-4C33-AE06-BEF38927F5E3}" destId="{9E2A9EFC-16BB-4DE8-A33A-4BA93D00706F}" srcOrd="0" destOrd="0" parTransId="{4AFB349A-382D-4EB2-848F-A387F3EEC613}" sibTransId="{6FA02647-B359-4DB5-8303-8C81904B9683}"/>
    <dgm:cxn modelId="{80E2B062-DE4F-4302-8AD2-93A0F40F4073}" type="presOf" srcId="{9E2A9EFC-16BB-4DE8-A33A-4BA93D00706F}" destId="{FFE4B1B5-F7C6-4F6F-8F87-CF4061FC0825}" srcOrd="0" destOrd="0" presId="urn:microsoft.com/office/officeart/2005/8/layout/vList2"/>
    <dgm:cxn modelId="{B2082266-BBBC-4F90-A6A4-30079CA32A80}" type="presOf" srcId="{8B9F6250-A1D5-49D2-88C1-F21D41437CE7}" destId="{B0247952-A23F-432E-B29A-C00029656C15}" srcOrd="0" destOrd="0" presId="urn:microsoft.com/office/officeart/2005/8/layout/vList2"/>
    <dgm:cxn modelId="{973E4D53-774F-4127-9403-686FADB62BB1}" srcId="{5104D47E-FD9F-4C33-AE06-BEF38927F5E3}" destId="{8B9F6250-A1D5-49D2-88C1-F21D41437CE7}" srcOrd="2" destOrd="0" parTransId="{668F51A9-4602-4650-88DE-A71A73973D39}" sibTransId="{4053EF91-FC0C-40E3-9FE3-4F70A912501C}"/>
    <dgm:cxn modelId="{A3B1AD7E-253A-44BB-9E71-130E177832A7}" srcId="{5104D47E-FD9F-4C33-AE06-BEF38927F5E3}" destId="{EE0DC62D-5F90-4BFF-90C8-7B70A0F783DE}" srcOrd="1" destOrd="0" parTransId="{4032633E-ECB7-44F4-AC65-4621703BF832}" sibTransId="{34BD787B-3CFC-4FAD-BC98-DDA6D9A0C5D5}"/>
    <dgm:cxn modelId="{3E2A18A2-2641-4EF8-9371-C6C21785E12F}" type="presOf" srcId="{2E5F36CD-D8C0-4D48-A716-6AB29BF1A799}" destId="{0401FEF9-12A8-4F79-BE60-9990B7CADED0}" srcOrd="0" destOrd="0" presId="urn:microsoft.com/office/officeart/2005/8/layout/vList2"/>
    <dgm:cxn modelId="{9328C0BE-9823-471E-95A3-05B88D10C761}" srcId="{5104D47E-FD9F-4C33-AE06-BEF38927F5E3}" destId="{B3763EA4-6D7C-48B7-91F0-6257FCA3FD6D}" srcOrd="4" destOrd="0" parTransId="{C2491388-32B7-41D9-8DC9-F98635878250}" sibTransId="{361AFEC1-1E2D-4FFF-853E-A2B3BFD7053A}"/>
    <dgm:cxn modelId="{B7427578-5F1A-493F-9950-01B133A8D555}" type="presParOf" srcId="{219504DF-FE70-40FD-9B00-5AA1C2658AE2}" destId="{FFE4B1B5-F7C6-4F6F-8F87-CF4061FC0825}" srcOrd="0" destOrd="0" presId="urn:microsoft.com/office/officeart/2005/8/layout/vList2"/>
    <dgm:cxn modelId="{5D7D522A-3A5E-416B-A6D4-E96C0B0A53F6}" type="presParOf" srcId="{219504DF-FE70-40FD-9B00-5AA1C2658AE2}" destId="{891E7F9B-4060-4998-9AE3-B7D61F8892E2}" srcOrd="1" destOrd="0" presId="urn:microsoft.com/office/officeart/2005/8/layout/vList2"/>
    <dgm:cxn modelId="{119F17E0-9B29-44CD-B8A3-1B4F88A6269A}" type="presParOf" srcId="{219504DF-FE70-40FD-9B00-5AA1C2658AE2}" destId="{DC12BB85-D753-4D43-8DC4-9EE6639C1BDE}" srcOrd="2" destOrd="0" presId="urn:microsoft.com/office/officeart/2005/8/layout/vList2"/>
    <dgm:cxn modelId="{10EB7AD3-A619-47D5-AC54-35106C022E14}" type="presParOf" srcId="{219504DF-FE70-40FD-9B00-5AA1C2658AE2}" destId="{F43B58C9-58A9-451C-896A-7EE01F652609}" srcOrd="3" destOrd="0" presId="urn:microsoft.com/office/officeart/2005/8/layout/vList2"/>
    <dgm:cxn modelId="{EA5DC37D-F959-4A0C-ADA2-A58D04E59230}" type="presParOf" srcId="{219504DF-FE70-40FD-9B00-5AA1C2658AE2}" destId="{B0247952-A23F-432E-B29A-C00029656C15}" srcOrd="4" destOrd="0" presId="urn:microsoft.com/office/officeart/2005/8/layout/vList2"/>
    <dgm:cxn modelId="{75503039-802A-464A-ACC6-646B9AFA6439}" type="presParOf" srcId="{219504DF-FE70-40FD-9B00-5AA1C2658AE2}" destId="{2FB39FD5-EFAF-4673-9968-D79D045F0356}" srcOrd="5" destOrd="0" presId="urn:microsoft.com/office/officeart/2005/8/layout/vList2"/>
    <dgm:cxn modelId="{1ADFB84D-4357-49E9-9719-2B6D2A2AE7CA}" type="presParOf" srcId="{219504DF-FE70-40FD-9B00-5AA1C2658AE2}" destId="{0401FEF9-12A8-4F79-BE60-9990B7CADED0}" srcOrd="6" destOrd="0" presId="urn:microsoft.com/office/officeart/2005/8/layout/vList2"/>
    <dgm:cxn modelId="{82674D64-0141-4759-B6A3-77C511C54615}" type="presParOf" srcId="{219504DF-FE70-40FD-9B00-5AA1C2658AE2}" destId="{A9EC8217-6DE0-487A-BEA9-FEE944D16741}" srcOrd="7" destOrd="0" presId="urn:microsoft.com/office/officeart/2005/8/layout/vList2"/>
    <dgm:cxn modelId="{3111FE06-2919-4E57-90E7-FCFE4EDDA27C}" type="presParOf" srcId="{219504DF-FE70-40FD-9B00-5AA1C2658AE2}" destId="{0AD7AE2C-F630-46E6-9BA7-0E7445A0438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4527FF-4803-416E-8095-9F91C887B8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EEDC23-34C9-4EE7-BE7E-E7CA5A4A5412}">
      <dgm:prSet/>
      <dgm:spPr/>
      <dgm:t>
        <a:bodyPr/>
        <a:lstStyle/>
        <a:p>
          <a:r>
            <a:rPr lang="it-IT" b="1" dirty="0">
              <a:solidFill>
                <a:schemeClr val="tx1"/>
              </a:solidFill>
            </a:rPr>
            <a:t>La Regione Emilia-Romagna </a:t>
          </a:r>
          <a:r>
            <a:rPr lang="it-IT" dirty="0">
              <a:solidFill>
                <a:schemeClr val="tx1"/>
              </a:solidFill>
            </a:rPr>
            <a:t>dal 2016 provvede a selezionare e finanziare sempre con risorse a carico del </a:t>
          </a:r>
          <a:r>
            <a:rPr lang="it-IT" b="1" dirty="0">
              <a:solidFill>
                <a:schemeClr val="tx1"/>
              </a:solidFill>
            </a:rPr>
            <a:t>FONDO REGIONALE DISABILI</a:t>
          </a:r>
          <a:r>
            <a:rPr lang="it-IT" dirty="0">
              <a:solidFill>
                <a:schemeClr val="tx1"/>
              </a:solidFill>
            </a:rPr>
            <a:t>, le attività a favore dei giovani disabili nella fase di transizione scuola–lavoro. </a:t>
          </a:r>
          <a:endParaRPr lang="en-US" dirty="0">
            <a:solidFill>
              <a:schemeClr val="tx1"/>
            </a:solidFill>
          </a:endParaRPr>
        </a:p>
      </dgm:t>
    </dgm:pt>
    <dgm:pt modelId="{726F3655-11C5-4697-84C6-C39DC7F807F8}" type="parTrans" cxnId="{3F900104-F506-433C-A613-30C73BE67E74}">
      <dgm:prSet/>
      <dgm:spPr/>
      <dgm:t>
        <a:bodyPr/>
        <a:lstStyle/>
        <a:p>
          <a:endParaRPr lang="en-US"/>
        </a:p>
      </dgm:t>
    </dgm:pt>
    <dgm:pt modelId="{BEE5492E-F03A-46BD-A934-D27901355C7D}" type="sibTrans" cxnId="{3F900104-F506-433C-A613-30C73BE67E74}">
      <dgm:prSet/>
      <dgm:spPr/>
      <dgm:t>
        <a:bodyPr/>
        <a:lstStyle/>
        <a:p>
          <a:endParaRPr lang="en-US"/>
        </a:p>
      </dgm:t>
    </dgm:pt>
    <dgm:pt modelId="{01D077CC-C59B-4AB1-A7FC-4AC925AFBFD6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L’obiettivo è quello di </a:t>
          </a:r>
          <a:r>
            <a:rPr lang="it-IT" b="1" dirty="0">
              <a:solidFill>
                <a:schemeClr val="tx1"/>
              </a:solidFill>
            </a:rPr>
            <a:t>favorire la transizione dei giovani certificati ai sensi della Legge 104/92 dai percorsi educativi e formativi verso il lavoro, </a:t>
          </a:r>
          <a:r>
            <a:rPr lang="it-IT" dirty="0">
              <a:solidFill>
                <a:schemeClr val="tx1"/>
              </a:solidFill>
            </a:rPr>
            <a:t>attraverso interventi di orientamento e/o professionalizzante, personalizzati e flessibili, in collaborazione e con il contributo dei servizi del collocamento mirato</a:t>
          </a:r>
          <a:endParaRPr lang="en-US" dirty="0">
            <a:solidFill>
              <a:schemeClr val="tx1"/>
            </a:solidFill>
          </a:endParaRPr>
        </a:p>
      </dgm:t>
    </dgm:pt>
    <dgm:pt modelId="{CEA0A443-2702-430D-92B2-C39D69C119ED}" type="parTrans" cxnId="{CAAEBC63-9003-4EEF-950D-A665F7669924}">
      <dgm:prSet/>
      <dgm:spPr/>
      <dgm:t>
        <a:bodyPr/>
        <a:lstStyle/>
        <a:p>
          <a:endParaRPr lang="en-US"/>
        </a:p>
      </dgm:t>
    </dgm:pt>
    <dgm:pt modelId="{D6E13B77-F718-4310-8871-B181FDB53F32}" type="sibTrans" cxnId="{CAAEBC63-9003-4EEF-950D-A665F7669924}">
      <dgm:prSet/>
      <dgm:spPr/>
      <dgm:t>
        <a:bodyPr/>
        <a:lstStyle/>
        <a:p>
          <a:endParaRPr lang="en-US"/>
        </a:p>
      </dgm:t>
    </dgm:pt>
    <dgm:pt modelId="{15456F7C-3A25-4191-BB83-75039C95A1B3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Gli avvisi emanati dalla Regione nei diversi anni (2016-2020) hanno previsto due diverse Azioni rivolte ai seguenti destinatari: </a:t>
          </a:r>
          <a:endParaRPr lang="en-US" dirty="0">
            <a:solidFill>
              <a:schemeClr val="tx1"/>
            </a:solidFill>
          </a:endParaRPr>
        </a:p>
      </dgm:t>
    </dgm:pt>
    <dgm:pt modelId="{03EC4EF5-A6F2-4915-A9E6-660E3C4C3500}" type="parTrans" cxnId="{5672D98E-9B96-4634-BBC7-B4E3F8E0EDCD}">
      <dgm:prSet/>
      <dgm:spPr/>
      <dgm:t>
        <a:bodyPr/>
        <a:lstStyle/>
        <a:p>
          <a:endParaRPr lang="en-US"/>
        </a:p>
      </dgm:t>
    </dgm:pt>
    <dgm:pt modelId="{E419F6E6-2875-4AEF-84D5-8E09067E35ED}" type="sibTrans" cxnId="{5672D98E-9B96-4634-BBC7-B4E3F8E0EDCD}">
      <dgm:prSet/>
      <dgm:spPr/>
      <dgm:t>
        <a:bodyPr/>
        <a:lstStyle/>
        <a:p>
          <a:endParaRPr lang="en-US"/>
        </a:p>
      </dgm:t>
    </dgm:pt>
    <dgm:pt modelId="{9A933A73-A49C-4FC1-82AB-6A81B3A8F742}">
      <dgm:prSet/>
      <dgm:spPr/>
      <dgm:t>
        <a:bodyPr/>
        <a:lstStyle/>
        <a:p>
          <a:r>
            <a: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1 </a:t>
          </a:r>
          <a:r>
            <a:rPr lang="it-IT" b="0" dirty="0">
              <a:solidFill>
                <a:schemeClr val="tx1"/>
              </a:solidFill>
            </a:rPr>
            <a:t>: Studenti frequentanti gli ultimi anni del proprio percorso formativo e educativo, individuati dalle Istituzioni Scolastiche; </a:t>
          </a:r>
          <a:endParaRPr lang="en-US" b="0" dirty="0">
            <a:solidFill>
              <a:schemeClr val="tx1"/>
            </a:solidFill>
          </a:endParaRPr>
        </a:p>
      </dgm:t>
    </dgm:pt>
    <dgm:pt modelId="{D398A01F-1891-4385-801C-BFF6141368FE}" type="parTrans" cxnId="{2D1FEC4B-36BA-4775-B254-C9E4EB1ACE32}">
      <dgm:prSet/>
      <dgm:spPr/>
      <dgm:t>
        <a:bodyPr/>
        <a:lstStyle/>
        <a:p>
          <a:endParaRPr lang="en-US"/>
        </a:p>
      </dgm:t>
    </dgm:pt>
    <dgm:pt modelId="{F25BA951-5B63-4755-A664-AE43978AB02C}" type="sibTrans" cxnId="{2D1FEC4B-36BA-4775-B254-C9E4EB1ACE32}">
      <dgm:prSet/>
      <dgm:spPr/>
      <dgm:t>
        <a:bodyPr/>
        <a:lstStyle/>
        <a:p>
          <a:endParaRPr lang="en-US"/>
        </a:p>
      </dgm:t>
    </dgm:pt>
    <dgm:pt modelId="{F9A49238-9B57-439C-900C-180F5D7A86DB}">
      <dgm:prSet/>
      <dgm:spPr>
        <a:effectLst>
          <a:reflection blurRad="38100" stA="45000" endPos="63000" dist="50800" dir="5400000" sy="-100000" algn="bl" rotWithShape="0"/>
        </a:effectLst>
      </dgm:spPr>
      <dgm:t>
        <a:bodyPr/>
        <a:lstStyle/>
        <a:p>
          <a:r>
            <a: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2</a:t>
          </a:r>
          <a:r>
            <a:rPr lang="it-IT" b="1" dirty="0">
              <a:solidFill>
                <a:schemeClr val="tx1"/>
              </a:solidFill>
            </a:rPr>
            <a:t>:</a:t>
          </a:r>
          <a:r>
            <a:rPr lang="it-IT" dirty="0">
              <a:solidFill>
                <a:schemeClr val="tx1"/>
              </a:solidFill>
            </a:rPr>
            <a:t> Giovani che hanno da poco terminato il proprio percorso di istruzione o di istruzione/formazione professionale, individuati dai Servizi Socio-Sanitari cui sono in carico. </a:t>
          </a:r>
          <a:endParaRPr lang="en-US" dirty="0">
            <a:solidFill>
              <a:schemeClr val="tx1"/>
            </a:solidFill>
          </a:endParaRPr>
        </a:p>
      </dgm:t>
    </dgm:pt>
    <dgm:pt modelId="{10BC9048-5089-4D64-AA7E-23DF1B6FC964}" type="parTrans" cxnId="{D8EB7B22-37CE-43F9-95D2-1FA83C2E995C}">
      <dgm:prSet/>
      <dgm:spPr/>
      <dgm:t>
        <a:bodyPr/>
        <a:lstStyle/>
        <a:p>
          <a:endParaRPr lang="en-US"/>
        </a:p>
      </dgm:t>
    </dgm:pt>
    <dgm:pt modelId="{425960D7-C567-4BD3-887F-202547BE7517}" type="sibTrans" cxnId="{D8EB7B22-37CE-43F9-95D2-1FA83C2E995C}">
      <dgm:prSet/>
      <dgm:spPr/>
      <dgm:t>
        <a:bodyPr/>
        <a:lstStyle/>
        <a:p>
          <a:endParaRPr lang="en-US"/>
        </a:p>
      </dgm:t>
    </dgm:pt>
    <dgm:pt modelId="{F05BE68B-059C-4E3D-8235-51C6076062BB}" type="pres">
      <dgm:prSet presAssocID="{9A4527FF-4803-416E-8095-9F91C887B83D}" presName="linear" presStyleCnt="0">
        <dgm:presLayoutVars>
          <dgm:animLvl val="lvl"/>
          <dgm:resizeHandles val="exact"/>
        </dgm:presLayoutVars>
      </dgm:prSet>
      <dgm:spPr/>
    </dgm:pt>
    <dgm:pt modelId="{953D200F-CAFC-44DC-B05E-D46883EDC8E4}" type="pres">
      <dgm:prSet presAssocID="{3DEEDC23-34C9-4EE7-BE7E-E7CA5A4A5412}" presName="parentText" presStyleLbl="node1" presStyleIdx="0" presStyleCnt="5" custScaleY="149261">
        <dgm:presLayoutVars>
          <dgm:chMax val="0"/>
          <dgm:bulletEnabled val="1"/>
        </dgm:presLayoutVars>
      </dgm:prSet>
      <dgm:spPr/>
    </dgm:pt>
    <dgm:pt modelId="{C632F3CD-6DA0-4208-A75A-7429E9C8E655}" type="pres">
      <dgm:prSet presAssocID="{BEE5492E-F03A-46BD-A934-D27901355C7D}" presName="spacer" presStyleCnt="0"/>
      <dgm:spPr/>
    </dgm:pt>
    <dgm:pt modelId="{FCE58D95-8B4C-465A-A97A-7836BD0B469E}" type="pres">
      <dgm:prSet presAssocID="{01D077CC-C59B-4AB1-A7FC-4AC925AFBFD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AA5EE38-2C20-4BCB-A214-835AE48E94EC}" type="pres">
      <dgm:prSet presAssocID="{D6E13B77-F718-4310-8871-B181FDB53F32}" presName="spacer" presStyleCnt="0"/>
      <dgm:spPr/>
    </dgm:pt>
    <dgm:pt modelId="{CE109023-1177-447C-9A5A-E367314E10E5}" type="pres">
      <dgm:prSet presAssocID="{15456F7C-3A25-4191-BB83-75039C95A1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EB7F3D3-13E4-48F3-8592-87D9CC79CE1A}" type="pres">
      <dgm:prSet presAssocID="{E419F6E6-2875-4AEF-84D5-8E09067E35ED}" presName="spacer" presStyleCnt="0"/>
      <dgm:spPr/>
    </dgm:pt>
    <dgm:pt modelId="{65A171CC-B642-456C-B4F2-ECB72C157040}" type="pres">
      <dgm:prSet presAssocID="{9A933A73-A49C-4FC1-82AB-6A81B3A8F742}" presName="parentText" presStyleLbl="node1" presStyleIdx="3" presStyleCnt="5" custLinFactNeighborY="23710">
        <dgm:presLayoutVars>
          <dgm:chMax val="0"/>
          <dgm:bulletEnabled val="1"/>
        </dgm:presLayoutVars>
      </dgm:prSet>
      <dgm:spPr/>
    </dgm:pt>
    <dgm:pt modelId="{864DE312-37D9-4FBA-B6C5-1C61D50E97DA}" type="pres">
      <dgm:prSet presAssocID="{F25BA951-5B63-4755-A664-AE43978AB02C}" presName="spacer" presStyleCnt="0"/>
      <dgm:spPr/>
    </dgm:pt>
    <dgm:pt modelId="{A31140EC-33FF-405E-83B4-E9EAFFFBA7AD}" type="pres">
      <dgm:prSet presAssocID="{F9A49238-9B57-439C-900C-180F5D7A86D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F900104-F506-433C-A613-30C73BE67E74}" srcId="{9A4527FF-4803-416E-8095-9F91C887B83D}" destId="{3DEEDC23-34C9-4EE7-BE7E-E7CA5A4A5412}" srcOrd="0" destOrd="0" parTransId="{726F3655-11C5-4697-84C6-C39DC7F807F8}" sibTransId="{BEE5492E-F03A-46BD-A934-D27901355C7D}"/>
    <dgm:cxn modelId="{9AD73419-44C5-414F-A2C7-E6B9D47853EE}" type="presOf" srcId="{9A4527FF-4803-416E-8095-9F91C887B83D}" destId="{F05BE68B-059C-4E3D-8235-51C6076062BB}" srcOrd="0" destOrd="0" presId="urn:microsoft.com/office/officeart/2005/8/layout/vList2"/>
    <dgm:cxn modelId="{D8EB7B22-37CE-43F9-95D2-1FA83C2E995C}" srcId="{9A4527FF-4803-416E-8095-9F91C887B83D}" destId="{F9A49238-9B57-439C-900C-180F5D7A86DB}" srcOrd="4" destOrd="0" parTransId="{10BC9048-5089-4D64-AA7E-23DF1B6FC964}" sibTransId="{425960D7-C567-4BD3-887F-202547BE7517}"/>
    <dgm:cxn modelId="{7C51072A-CD68-4B86-B425-BC6B3A82F018}" type="presOf" srcId="{F9A49238-9B57-439C-900C-180F5D7A86DB}" destId="{A31140EC-33FF-405E-83B4-E9EAFFFBA7AD}" srcOrd="0" destOrd="0" presId="urn:microsoft.com/office/officeart/2005/8/layout/vList2"/>
    <dgm:cxn modelId="{CAAEBC63-9003-4EEF-950D-A665F7669924}" srcId="{9A4527FF-4803-416E-8095-9F91C887B83D}" destId="{01D077CC-C59B-4AB1-A7FC-4AC925AFBFD6}" srcOrd="1" destOrd="0" parTransId="{CEA0A443-2702-430D-92B2-C39D69C119ED}" sibTransId="{D6E13B77-F718-4310-8871-B181FDB53F32}"/>
    <dgm:cxn modelId="{2D1FEC4B-36BA-4775-B254-C9E4EB1ACE32}" srcId="{9A4527FF-4803-416E-8095-9F91C887B83D}" destId="{9A933A73-A49C-4FC1-82AB-6A81B3A8F742}" srcOrd="3" destOrd="0" parTransId="{D398A01F-1891-4385-801C-BFF6141368FE}" sibTransId="{F25BA951-5B63-4755-A664-AE43978AB02C}"/>
    <dgm:cxn modelId="{9B81C050-4B73-4FA7-884F-DCF04B7C08BB}" type="presOf" srcId="{01D077CC-C59B-4AB1-A7FC-4AC925AFBFD6}" destId="{FCE58D95-8B4C-465A-A97A-7836BD0B469E}" srcOrd="0" destOrd="0" presId="urn:microsoft.com/office/officeart/2005/8/layout/vList2"/>
    <dgm:cxn modelId="{5672D98E-9B96-4634-BBC7-B4E3F8E0EDCD}" srcId="{9A4527FF-4803-416E-8095-9F91C887B83D}" destId="{15456F7C-3A25-4191-BB83-75039C95A1B3}" srcOrd="2" destOrd="0" parTransId="{03EC4EF5-A6F2-4915-A9E6-660E3C4C3500}" sibTransId="{E419F6E6-2875-4AEF-84D5-8E09067E35ED}"/>
    <dgm:cxn modelId="{AF72069E-9D0C-42BB-B798-9ADB10EB150B}" type="presOf" srcId="{9A933A73-A49C-4FC1-82AB-6A81B3A8F742}" destId="{65A171CC-B642-456C-B4F2-ECB72C157040}" srcOrd="0" destOrd="0" presId="urn:microsoft.com/office/officeart/2005/8/layout/vList2"/>
    <dgm:cxn modelId="{950AFE9E-6AC0-4553-A672-FF77A5054306}" type="presOf" srcId="{15456F7C-3A25-4191-BB83-75039C95A1B3}" destId="{CE109023-1177-447C-9A5A-E367314E10E5}" srcOrd="0" destOrd="0" presId="urn:microsoft.com/office/officeart/2005/8/layout/vList2"/>
    <dgm:cxn modelId="{8292F3F9-AF11-4FFF-9A49-3EDCCD9CACED}" type="presOf" srcId="{3DEEDC23-34C9-4EE7-BE7E-E7CA5A4A5412}" destId="{953D200F-CAFC-44DC-B05E-D46883EDC8E4}" srcOrd="0" destOrd="0" presId="urn:microsoft.com/office/officeart/2005/8/layout/vList2"/>
    <dgm:cxn modelId="{BF683AD8-ACE4-4765-AB8D-8489EDBB385A}" type="presParOf" srcId="{F05BE68B-059C-4E3D-8235-51C6076062BB}" destId="{953D200F-CAFC-44DC-B05E-D46883EDC8E4}" srcOrd="0" destOrd="0" presId="urn:microsoft.com/office/officeart/2005/8/layout/vList2"/>
    <dgm:cxn modelId="{CB3C54C8-C481-4E18-8F70-1A7B96E1CE20}" type="presParOf" srcId="{F05BE68B-059C-4E3D-8235-51C6076062BB}" destId="{C632F3CD-6DA0-4208-A75A-7429E9C8E655}" srcOrd="1" destOrd="0" presId="urn:microsoft.com/office/officeart/2005/8/layout/vList2"/>
    <dgm:cxn modelId="{8613622B-F4A4-4D20-8D66-AC0234F1076C}" type="presParOf" srcId="{F05BE68B-059C-4E3D-8235-51C6076062BB}" destId="{FCE58D95-8B4C-465A-A97A-7836BD0B469E}" srcOrd="2" destOrd="0" presId="urn:microsoft.com/office/officeart/2005/8/layout/vList2"/>
    <dgm:cxn modelId="{3B53AEB3-F381-41E7-9560-F8D4D1EAABE6}" type="presParOf" srcId="{F05BE68B-059C-4E3D-8235-51C6076062BB}" destId="{2AA5EE38-2C20-4BCB-A214-835AE48E94EC}" srcOrd="3" destOrd="0" presId="urn:microsoft.com/office/officeart/2005/8/layout/vList2"/>
    <dgm:cxn modelId="{88DB231E-4EEB-40F6-BD0C-D8F20D2B11E7}" type="presParOf" srcId="{F05BE68B-059C-4E3D-8235-51C6076062BB}" destId="{CE109023-1177-447C-9A5A-E367314E10E5}" srcOrd="4" destOrd="0" presId="urn:microsoft.com/office/officeart/2005/8/layout/vList2"/>
    <dgm:cxn modelId="{712C1F5C-C5A5-48B5-9FD4-C1933E5D88D5}" type="presParOf" srcId="{F05BE68B-059C-4E3D-8235-51C6076062BB}" destId="{CEB7F3D3-13E4-48F3-8592-87D9CC79CE1A}" srcOrd="5" destOrd="0" presId="urn:microsoft.com/office/officeart/2005/8/layout/vList2"/>
    <dgm:cxn modelId="{0B25A5DA-5874-4197-9B26-1B9BCE1E576E}" type="presParOf" srcId="{F05BE68B-059C-4E3D-8235-51C6076062BB}" destId="{65A171CC-B642-456C-B4F2-ECB72C157040}" srcOrd="6" destOrd="0" presId="urn:microsoft.com/office/officeart/2005/8/layout/vList2"/>
    <dgm:cxn modelId="{3FBF1B42-C7BD-40C3-B825-C84F8528FE0A}" type="presParOf" srcId="{F05BE68B-059C-4E3D-8235-51C6076062BB}" destId="{864DE312-37D9-4FBA-B6C5-1C61D50E97DA}" srcOrd="7" destOrd="0" presId="urn:microsoft.com/office/officeart/2005/8/layout/vList2"/>
    <dgm:cxn modelId="{EDA5D7C8-5326-469D-B6D8-EE9135AAE640}" type="presParOf" srcId="{F05BE68B-059C-4E3D-8235-51C6076062BB}" destId="{A31140EC-33FF-405E-83B4-E9EAFFFBA7A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F4001-8A5E-473E-9237-0C4BCBD11A54}">
      <dsp:nvSpPr>
        <dsp:cNvPr id="0" name=""/>
        <dsp:cNvSpPr/>
      </dsp:nvSpPr>
      <dsp:spPr>
        <a:xfrm>
          <a:off x="62820" y="2799"/>
          <a:ext cx="3550471" cy="2130282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it-IT" sz="22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Essere domiciliati/residenti nel territorio di competenza del Centro per l’Impiego</a:t>
          </a:r>
          <a:endParaRPr lang="it-IT" sz="2200" kern="1200" dirty="0"/>
        </a:p>
      </dsp:txBody>
      <dsp:txXfrm>
        <a:off x="62820" y="2799"/>
        <a:ext cx="3550471" cy="2130282"/>
      </dsp:txXfrm>
    </dsp:sp>
    <dsp:sp modelId="{ADD60387-20F5-49C7-9635-6231D86B0827}">
      <dsp:nvSpPr>
        <dsp:cNvPr id="0" name=""/>
        <dsp:cNvSpPr/>
      </dsp:nvSpPr>
      <dsp:spPr>
        <a:xfrm>
          <a:off x="3968339" y="2799"/>
          <a:ext cx="3550471" cy="21302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Essere immediatamente disponibile a cercare e svolgere lavoro</a:t>
          </a:r>
        </a:p>
      </dsp:txBody>
      <dsp:txXfrm>
        <a:off x="3968339" y="2799"/>
        <a:ext cx="3550471" cy="2130282"/>
      </dsp:txXfrm>
    </dsp:sp>
    <dsp:sp modelId="{515AE2E5-955A-41E0-94B0-6205403EAE8A}">
      <dsp:nvSpPr>
        <dsp:cNvPr id="0" name=""/>
        <dsp:cNvSpPr/>
      </dsp:nvSpPr>
      <dsp:spPr>
        <a:xfrm>
          <a:off x="7873857" y="2799"/>
          <a:ext cx="3550471" cy="2130282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Aver assolto all’obbligo scolastico e aver compiuto 16 anni di età</a:t>
          </a:r>
        </a:p>
      </dsp:txBody>
      <dsp:txXfrm>
        <a:off x="7873857" y="2799"/>
        <a:ext cx="3550471" cy="2130282"/>
      </dsp:txXfrm>
    </dsp:sp>
    <dsp:sp modelId="{5E6B60CF-2354-439D-9978-45B4FF57EE3F}">
      <dsp:nvSpPr>
        <dsp:cNvPr id="0" name=""/>
        <dsp:cNvSpPr/>
      </dsp:nvSpPr>
      <dsp:spPr>
        <a:xfrm>
          <a:off x="992191" y="2488129"/>
          <a:ext cx="5597247" cy="2130282"/>
        </a:xfrm>
        <a:prstGeom prst="rect">
          <a:avLst/>
        </a:prstGeom>
        <a:solidFill>
          <a:srgbClr val="326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Essere disoccupati oppure occupati con reddito annuale imponibile non superiore a € 8.500,00 se con contratto di lavoro dipendente, come socio di cooperativa o di lavoro a progetto, oppure non superiore € 5.500,00 se si ha un lavoro autonomo o una prestazione occasionale</a:t>
          </a:r>
        </a:p>
      </dsp:txBody>
      <dsp:txXfrm>
        <a:off x="992191" y="2488129"/>
        <a:ext cx="5597247" cy="2130282"/>
      </dsp:txXfrm>
    </dsp:sp>
    <dsp:sp modelId="{CC3DF0B6-058C-42DC-B8E7-C95DA8FD32DA}">
      <dsp:nvSpPr>
        <dsp:cNvPr id="0" name=""/>
        <dsp:cNvSpPr/>
      </dsp:nvSpPr>
      <dsp:spPr>
        <a:xfrm>
          <a:off x="6944486" y="2488129"/>
          <a:ext cx="3550471" cy="213028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Avere una percentuale di invalidità maggiore del 45% se invalidi civili, maggiore del 33% se invalidi per lavoro</a:t>
          </a:r>
        </a:p>
      </dsp:txBody>
      <dsp:txXfrm>
        <a:off x="6944486" y="2488129"/>
        <a:ext cx="3550471" cy="2130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920F2-D892-4CFE-81FC-A885209603EF}">
      <dsp:nvSpPr>
        <dsp:cNvPr id="0" name=""/>
        <dsp:cNvSpPr/>
      </dsp:nvSpPr>
      <dsp:spPr>
        <a:xfrm>
          <a:off x="4551923" y="0"/>
          <a:ext cx="6827885" cy="15367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Percorsi di orientamento specialistico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Accompagnamento individuale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Laboratori di ricerca attiva e di supporto alle «competenze trasversali»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Attività di sostegno per neo-assunti</a:t>
          </a:r>
        </a:p>
      </dsp:txBody>
      <dsp:txXfrm>
        <a:off x="4551923" y="192090"/>
        <a:ext cx="6251616" cy="1152538"/>
      </dsp:txXfrm>
    </dsp:sp>
    <dsp:sp modelId="{BB184794-84DD-4E40-BA31-91611B5DA29D}">
      <dsp:nvSpPr>
        <dsp:cNvPr id="0" name=""/>
        <dsp:cNvSpPr/>
      </dsp:nvSpPr>
      <dsp:spPr>
        <a:xfrm>
          <a:off x="0" y="0"/>
          <a:ext cx="4551923" cy="15367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100" kern="1200" dirty="0"/>
            <a:t>Orientamento</a:t>
          </a:r>
        </a:p>
      </dsp:txBody>
      <dsp:txXfrm>
        <a:off x="75016" y="75016"/>
        <a:ext cx="4401891" cy="1386686"/>
      </dsp:txXfrm>
    </dsp:sp>
    <dsp:sp modelId="{D65BD70F-D756-457B-AB3D-6693CD968398}">
      <dsp:nvSpPr>
        <dsp:cNvPr id="0" name=""/>
        <dsp:cNvSpPr/>
      </dsp:nvSpPr>
      <dsp:spPr>
        <a:xfrm>
          <a:off x="4551923" y="1690389"/>
          <a:ext cx="6827885" cy="15367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Esperienze «on the job» di transizione al lavoro fino a 6 mesi, con indennità di partecipazione, tutoraggio e formalizzazione degli esiti</a:t>
          </a:r>
        </a:p>
      </dsp:txBody>
      <dsp:txXfrm>
        <a:off x="4551923" y="1882479"/>
        <a:ext cx="6251616" cy="1152538"/>
      </dsp:txXfrm>
    </dsp:sp>
    <dsp:sp modelId="{0FAD23D2-C721-4379-9B17-81B89617149F}">
      <dsp:nvSpPr>
        <dsp:cNvPr id="0" name=""/>
        <dsp:cNvSpPr/>
      </dsp:nvSpPr>
      <dsp:spPr>
        <a:xfrm>
          <a:off x="0" y="1690389"/>
          <a:ext cx="4551923" cy="1536718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100" kern="1200" dirty="0"/>
            <a:t>Tirocini</a:t>
          </a:r>
        </a:p>
      </dsp:txBody>
      <dsp:txXfrm>
        <a:off x="75016" y="1765405"/>
        <a:ext cx="4401891" cy="1386686"/>
      </dsp:txXfrm>
    </dsp:sp>
    <dsp:sp modelId="{A27AA70D-C6F3-4F69-9F46-869B70BD9947}">
      <dsp:nvSpPr>
        <dsp:cNvPr id="0" name=""/>
        <dsp:cNvSpPr/>
      </dsp:nvSpPr>
      <dsp:spPr>
        <a:xfrm>
          <a:off x="4551923" y="3380779"/>
          <a:ext cx="6827885" cy="15367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Corsi da 150 ore distinte tra formazione in aula e stage in azienda per l’acquisizione di Unità di competenze con rilascio dei relativi Certificati</a:t>
          </a:r>
          <a:endParaRPr lang="it-IT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Corsi da 16, 32, 40 o 64 ore su competenze tecniche con indennità di frequenza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Corsi di  sicurezza sui luoghi di lavoro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Corsi di alfabetizzazione informatica e di lingua inglese (base o avanzato)</a:t>
          </a:r>
        </a:p>
      </dsp:txBody>
      <dsp:txXfrm>
        <a:off x="4551923" y="3572869"/>
        <a:ext cx="6251616" cy="1152538"/>
      </dsp:txXfrm>
    </dsp:sp>
    <dsp:sp modelId="{892F5CD6-51B3-4D9C-92BC-0BB9F0AE8DE5}">
      <dsp:nvSpPr>
        <dsp:cNvPr id="0" name=""/>
        <dsp:cNvSpPr/>
      </dsp:nvSpPr>
      <dsp:spPr>
        <a:xfrm>
          <a:off x="0" y="3380779"/>
          <a:ext cx="4551923" cy="1536718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100" kern="1200" dirty="0"/>
            <a:t>Formazione</a:t>
          </a:r>
        </a:p>
      </dsp:txBody>
      <dsp:txXfrm>
        <a:off x="75016" y="3455795"/>
        <a:ext cx="4401891" cy="1386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F4653-BBD2-4456-934E-1AC10D45ED54}">
      <dsp:nvSpPr>
        <dsp:cNvPr id="0" name=""/>
        <dsp:cNvSpPr/>
      </dsp:nvSpPr>
      <dsp:spPr>
        <a:xfrm>
          <a:off x="0" y="46309"/>
          <a:ext cx="6666833" cy="12712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Datori di lavoro </a:t>
          </a:r>
          <a:r>
            <a:rPr lang="it-IT" sz="3200" kern="1200">
              <a:solidFill>
                <a:srgbClr val="FF0000"/>
              </a:solidFill>
            </a:rPr>
            <a:t>pubblici e privati </a:t>
          </a:r>
          <a:r>
            <a:rPr lang="it-IT" sz="3200" kern="1200"/>
            <a:t>con:</a:t>
          </a:r>
          <a:endParaRPr lang="en-US" sz="3200" kern="1200" dirty="0"/>
        </a:p>
      </dsp:txBody>
      <dsp:txXfrm>
        <a:off x="62055" y="108364"/>
        <a:ext cx="6542723" cy="1147095"/>
      </dsp:txXfrm>
    </dsp:sp>
    <dsp:sp modelId="{5179C4C1-9AA2-4964-BD23-ABFE4A0F336E}">
      <dsp:nvSpPr>
        <dsp:cNvPr id="0" name=""/>
        <dsp:cNvSpPr/>
      </dsp:nvSpPr>
      <dsp:spPr>
        <a:xfrm>
          <a:off x="0" y="1409674"/>
          <a:ext cx="6666833" cy="1271205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N. dipendenti tra 15-35 (1 disabile) </a:t>
          </a:r>
          <a:endParaRPr lang="en-US" sz="3200" kern="1200"/>
        </a:p>
      </dsp:txBody>
      <dsp:txXfrm>
        <a:off x="62055" y="1471729"/>
        <a:ext cx="6542723" cy="1147095"/>
      </dsp:txXfrm>
    </dsp:sp>
    <dsp:sp modelId="{C609885C-2401-4C05-997B-2CD99D3C2752}">
      <dsp:nvSpPr>
        <dsp:cNvPr id="0" name=""/>
        <dsp:cNvSpPr/>
      </dsp:nvSpPr>
      <dsp:spPr>
        <a:xfrm>
          <a:off x="0" y="2773040"/>
          <a:ext cx="6666833" cy="1271205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N. dipendenti tra 36-50 (2 disabili) </a:t>
          </a:r>
          <a:endParaRPr lang="en-US" sz="3200" kern="1200" dirty="0"/>
        </a:p>
      </dsp:txBody>
      <dsp:txXfrm>
        <a:off x="62055" y="2835095"/>
        <a:ext cx="6542723" cy="1147095"/>
      </dsp:txXfrm>
    </dsp:sp>
    <dsp:sp modelId="{429A24C2-F07C-46F8-A903-6A52501FAF2E}">
      <dsp:nvSpPr>
        <dsp:cNvPr id="0" name=""/>
        <dsp:cNvSpPr/>
      </dsp:nvSpPr>
      <dsp:spPr>
        <a:xfrm>
          <a:off x="0" y="4136405"/>
          <a:ext cx="6666833" cy="127120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N. dipendenti  superiore a 50 (7% del totale dei dipendenti)</a:t>
          </a:r>
          <a:endParaRPr lang="en-US" sz="3200" kern="1200"/>
        </a:p>
      </dsp:txBody>
      <dsp:txXfrm>
        <a:off x="62055" y="4198460"/>
        <a:ext cx="6542723" cy="1147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4B1B5-F7C6-4F6F-8F87-CF4061FC0825}">
      <dsp:nvSpPr>
        <dsp:cNvPr id="0" name=""/>
        <dsp:cNvSpPr/>
      </dsp:nvSpPr>
      <dsp:spPr>
        <a:xfrm>
          <a:off x="0" y="2602"/>
          <a:ext cx="10781231" cy="701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Stipulano </a:t>
          </a:r>
          <a:r>
            <a:rPr lang="it-IT" sz="2000" b="1" kern="1200" dirty="0">
              <a:solidFill>
                <a:srgbClr val="02008B"/>
              </a:solidFill>
            </a:rPr>
            <a:t>CONVENZIONI </a:t>
          </a:r>
          <a:r>
            <a:rPr lang="it-IT" sz="2000" kern="1200" dirty="0">
              <a:solidFill>
                <a:schemeClr val="tx1"/>
              </a:solidFill>
            </a:rPr>
            <a:t>con gli Uffici per concordare  modalità e tempi con le quali effettuare le assunzioni;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4248" y="36850"/>
        <a:ext cx="10712735" cy="633069"/>
      </dsp:txXfrm>
    </dsp:sp>
    <dsp:sp modelId="{DC12BB85-D753-4D43-8DC4-9EE6639C1BDE}">
      <dsp:nvSpPr>
        <dsp:cNvPr id="0" name=""/>
        <dsp:cNvSpPr/>
      </dsp:nvSpPr>
      <dsp:spPr>
        <a:xfrm>
          <a:off x="0" y="1468556"/>
          <a:ext cx="10781231" cy="800279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baseline="0" dirty="0">
              <a:solidFill>
                <a:schemeClr val="tx1"/>
              </a:solidFill>
            </a:rPr>
            <a:t>Affidano commesse a cooperative sociali di tipo B, che in cambio assumano persone con disabilità iscritte negli elenchi </a:t>
          </a:r>
          <a:r>
            <a:rPr lang="it-IT" sz="1800" b="0" i="0" kern="1200" baseline="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per </a:t>
          </a:r>
          <a:r>
            <a:rPr lang="it-IT" sz="1800" b="1" i="0" kern="1200" baseline="0" dirty="0">
              <a:solidFill>
                <a:srgbClr val="02008B"/>
              </a:solidFill>
              <a:latin typeface="Calibri" panose="020F0502020204030204"/>
              <a:ea typeface="+mn-ea"/>
              <a:cs typeface="+mn-cs"/>
            </a:rPr>
            <a:t>le quali risulti particolarmente difficile il ricorso alle vie ordinarie </a:t>
          </a:r>
          <a:r>
            <a:rPr lang="it-IT" sz="1800" b="0" i="0" kern="1200" baseline="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del collocamento mirato</a:t>
          </a:r>
          <a:r>
            <a:rPr lang="it-IT" sz="1800" b="0" i="0" kern="1200" baseline="0" dirty="0">
              <a:solidFill>
                <a:schemeClr val="tx1"/>
              </a:solidFill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066" y="1507622"/>
        <a:ext cx="10703099" cy="722147"/>
      </dsp:txXfrm>
    </dsp:sp>
    <dsp:sp modelId="{B0247952-A23F-432E-B29A-C00029656C15}">
      <dsp:nvSpPr>
        <dsp:cNvPr id="0" name=""/>
        <dsp:cNvSpPr/>
      </dsp:nvSpPr>
      <dsp:spPr>
        <a:xfrm>
          <a:off x="0" y="3220629"/>
          <a:ext cx="10781231" cy="800279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</a:rPr>
            <a:t>Richiedono, qualora ce ne siano le condizioni previste dalla legge (PERICOLOSITA’, FATICOSITA’, PARTICOLARI MODALITA’’) l’autorizzazione </a:t>
          </a:r>
          <a:r>
            <a:rPr lang="it-IT" sz="1700" b="0" kern="1200" dirty="0">
              <a:solidFill>
                <a:schemeClr val="tx1"/>
              </a:solidFill>
            </a:rPr>
            <a:t>all</a:t>
          </a:r>
          <a:r>
            <a:rPr lang="it-IT" sz="1700" b="1" kern="1200" dirty="0">
              <a:solidFill>
                <a:srgbClr val="02008B"/>
              </a:solidFill>
            </a:rPr>
            <a:t>’ESONERO PARZIALE </a:t>
          </a:r>
          <a:r>
            <a:rPr lang="it-IT" sz="1700" kern="1200" dirty="0">
              <a:solidFill>
                <a:schemeClr val="tx1"/>
              </a:solidFill>
            </a:rPr>
            <a:t>pagando un contributo per ogni lavoratore non assunto;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9066" y="3259695"/>
        <a:ext cx="10703099" cy="722147"/>
      </dsp:txXfrm>
    </dsp:sp>
    <dsp:sp modelId="{0401FEF9-12A8-4F79-BE60-9990B7CADED0}">
      <dsp:nvSpPr>
        <dsp:cNvPr id="0" name=""/>
        <dsp:cNvSpPr/>
      </dsp:nvSpPr>
      <dsp:spPr>
        <a:xfrm>
          <a:off x="0" y="688160"/>
          <a:ext cx="10781231" cy="80027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baseline="0" dirty="0">
              <a:solidFill>
                <a:schemeClr val="tx1"/>
              </a:solidFill>
            </a:rPr>
            <a:t>Richiedono all’Ufficio un’attività di </a:t>
          </a:r>
          <a:r>
            <a:rPr lang="it-IT" sz="1800" b="1" i="0" kern="1200" baseline="0" dirty="0">
              <a:solidFill>
                <a:srgbClr val="02008B"/>
              </a:solidFill>
            </a:rPr>
            <a:t>PRESELEZIONE</a:t>
          </a:r>
          <a:r>
            <a:rPr lang="it-IT" sz="1800" b="1" i="0" kern="1200" baseline="0" dirty="0">
              <a:solidFill>
                <a:srgbClr val="3264AA"/>
              </a:solidFill>
            </a:rPr>
            <a:t> </a:t>
          </a:r>
          <a:r>
            <a:rPr lang="it-IT" sz="1800" b="0" i="0" kern="1200" baseline="0" dirty="0">
              <a:solidFill>
                <a:schemeClr val="tx1"/>
              </a:solidFill>
            </a:rPr>
            <a:t>dei nominativi da assumere, descrivendo in modo dettagliato le postazioni da ricoprire e  specificando caratteristiche professionali richieste alle persone con disabilità da inserire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066" y="727226"/>
        <a:ext cx="10703099" cy="722147"/>
      </dsp:txXfrm>
    </dsp:sp>
    <dsp:sp modelId="{0AD7AE2C-F630-46E6-9BA7-0E7445A04383}">
      <dsp:nvSpPr>
        <dsp:cNvPr id="0" name=""/>
        <dsp:cNvSpPr/>
      </dsp:nvSpPr>
      <dsp:spPr>
        <a:xfrm>
          <a:off x="0" y="3966826"/>
          <a:ext cx="10781231" cy="805793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noProof="0" dirty="0">
              <a:solidFill>
                <a:schemeClr val="tx1"/>
              </a:solidFill>
            </a:rPr>
            <a:t>Richiedono l’avviamento </a:t>
          </a:r>
          <a:r>
            <a:rPr lang="it-IT" sz="1700" b="1" kern="1200" noProof="0" dirty="0">
              <a:solidFill>
                <a:srgbClr val="02008B"/>
              </a:solidFill>
            </a:rPr>
            <a:t>NUMERICO D’UFFICIO  </a:t>
          </a:r>
          <a:r>
            <a:rPr lang="it-IT" sz="1700" kern="1200" noProof="0" dirty="0">
              <a:solidFill>
                <a:schemeClr val="tx1"/>
              </a:solidFill>
            </a:rPr>
            <a:t>delle persone presenti in graduatoria che abbiano caratteristiche compatibili con le posizioni da ricoprire</a:t>
          </a:r>
        </a:p>
      </dsp:txBody>
      <dsp:txXfrm>
        <a:off x="39336" y="4006162"/>
        <a:ext cx="10702559" cy="727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D200F-CAFC-44DC-B05E-D46883EDC8E4}">
      <dsp:nvSpPr>
        <dsp:cNvPr id="0" name=""/>
        <dsp:cNvSpPr/>
      </dsp:nvSpPr>
      <dsp:spPr>
        <a:xfrm>
          <a:off x="0" y="61739"/>
          <a:ext cx="6629687" cy="15774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solidFill>
                <a:schemeClr val="tx1"/>
              </a:solidFill>
            </a:rPr>
            <a:t>La Regione Emilia-Romagna </a:t>
          </a:r>
          <a:r>
            <a:rPr lang="it-IT" sz="1500" kern="1200" dirty="0">
              <a:solidFill>
                <a:schemeClr val="tx1"/>
              </a:solidFill>
            </a:rPr>
            <a:t>dal 2016 provvede a selezionare e finanziare sempre con risorse a carico del </a:t>
          </a:r>
          <a:r>
            <a:rPr lang="it-IT" sz="1500" b="1" kern="1200" dirty="0">
              <a:solidFill>
                <a:schemeClr val="tx1"/>
              </a:solidFill>
            </a:rPr>
            <a:t>FONDO REGIONALE DISABILI</a:t>
          </a:r>
          <a:r>
            <a:rPr lang="it-IT" sz="1500" kern="1200" dirty="0">
              <a:solidFill>
                <a:schemeClr val="tx1"/>
              </a:solidFill>
            </a:rPr>
            <a:t>, le attività a favore dei giovani disabili nella fase di transizione scuola–lavoro.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77005" y="138744"/>
        <a:ext cx="6475677" cy="1423438"/>
      </dsp:txXfrm>
    </dsp:sp>
    <dsp:sp modelId="{FCE58D95-8B4C-465A-A97A-7836BD0B469E}">
      <dsp:nvSpPr>
        <dsp:cNvPr id="0" name=""/>
        <dsp:cNvSpPr/>
      </dsp:nvSpPr>
      <dsp:spPr>
        <a:xfrm>
          <a:off x="0" y="1682387"/>
          <a:ext cx="6629687" cy="1056839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chemeClr val="tx1"/>
              </a:solidFill>
            </a:rPr>
            <a:t>L’obiettivo è quello di </a:t>
          </a:r>
          <a:r>
            <a:rPr lang="it-IT" sz="1500" b="1" kern="1200" dirty="0">
              <a:solidFill>
                <a:schemeClr val="tx1"/>
              </a:solidFill>
            </a:rPr>
            <a:t>favorire la transizione dei giovani certificati ai sensi della Legge 104/92 dai percorsi educativi e formativi verso il lavoro, </a:t>
          </a:r>
          <a:r>
            <a:rPr lang="it-IT" sz="1500" kern="1200" dirty="0">
              <a:solidFill>
                <a:schemeClr val="tx1"/>
              </a:solidFill>
            </a:rPr>
            <a:t>attraverso interventi di orientamento e/o professionalizzante, personalizzati e flessibili, in collaborazione e con il contributo dei servizi del collocamento mirato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1591" y="1733978"/>
        <a:ext cx="6526505" cy="953657"/>
      </dsp:txXfrm>
    </dsp:sp>
    <dsp:sp modelId="{CE109023-1177-447C-9A5A-E367314E10E5}">
      <dsp:nvSpPr>
        <dsp:cNvPr id="0" name=""/>
        <dsp:cNvSpPr/>
      </dsp:nvSpPr>
      <dsp:spPr>
        <a:xfrm>
          <a:off x="0" y="2782426"/>
          <a:ext cx="6629687" cy="105683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chemeClr val="tx1"/>
              </a:solidFill>
            </a:rPr>
            <a:t>Gli avvisi emanati dalla Regione nei diversi anni (2016-2020) hanno previsto due diverse Azioni rivolte ai seguenti destinatari: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1591" y="2834017"/>
        <a:ext cx="6526505" cy="953657"/>
      </dsp:txXfrm>
    </dsp:sp>
    <dsp:sp modelId="{65A171CC-B642-456C-B4F2-ECB72C157040}">
      <dsp:nvSpPr>
        <dsp:cNvPr id="0" name=""/>
        <dsp:cNvSpPr/>
      </dsp:nvSpPr>
      <dsp:spPr>
        <a:xfrm>
          <a:off x="0" y="3892708"/>
          <a:ext cx="6629687" cy="1056839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1 </a:t>
          </a:r>
          <a:r>
            <a:rPr lang="it-IT" sz="1500" b="0" kern="1200" dirty="0">
              <a:solidFill>
                <a:schemeClr val="tx1"/>
              </a:solidFill>
            </a:rPr>
            <a:t>: Studenti frequentanti gli ultimi anni del proprio percorso formativo e educativo, individuati dalle Istituzioni Scolastiche; </a:t>
          </a:r>
          <a:endParaRPr lang="en-US" sz="1500" b="0" kern="1200" dirty="0">
            <a:solidFill>
              <a:schemeClr val="tx1"/>
            </a:solidFill>
          </a:endParaRPr>
        </a:p>
      </dsp:txBody>
      <dsp:txXfrm>
        <a:off x="51591" y="3944299"/>
        <a:ext cx="6526505" cy="953657"/>
      </dsp:txXfrm>
    </dsp:sp>
    <dsp:sp modelId="{A31140EC-33FF-405E-83B4-E9EAFFFBA7AD}">
      <dsp:nvSpPr>
        <dsp:cNvPr id="0" name=""/>
        <dsp:cNvSpPr/>
      </dsp:nvSpPr>
      <dsp:spPr>
        <a:xfrm>
          <a:off x="0" y="4982504"/>
          <a:ext cx="6629687" cy="105683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38100" stA="45000" endPos="630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2</a:t>
          </a:r>
          <a:r>
            <a:rPr lang="it-IT" sz="1500" b="1" kern="1200" dirty="0">
              <a:solidFill>
                <a:schemeClr val="tx1"/>
              </a:solidFill>
            </a:rPr>
            <a:t>:</a:t>
          </a:r>
          <a:r>
            <a:rPr lang="it-IT" sz="1500" kern="1200" dirty="0">
              <a:solidFill>
                <a:schemeClr val="tx1"/>
              </a:solidFill>
            </a:rPr>
            <a:t> Giovani che hanno da poco terminato il proprio percorso di istruzione o di istruzione/formazione professionale, individuati dai Servizi Socio-Sanitari cui sono in carico.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1591" y="5034095"/>
        <a:ext cx="6526505" cy="953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3DADB85-A0F0-174B-8D78-B9523CFC2A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B43396-25B8-954B-9892-5E9640C6C1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E77BE-B3A4-5B4D-A01B-A54215D93D60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0EE306-8029-2043-A7A9-F3EF246EA7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9F31A5-2E54-A54C-864D-FDF9F15917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D9F87-CC96-B643-95BC-C774C65218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608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51560-3487-814E-8C89-43D8ECD3A774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5344D-972A-7240-AF09-B7441F5CC2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0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A631FB0-FF32-AB47-8F79-3307C874F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8907" y="306522"/>
            <a:ext cx="6252408" cy="6252408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EB77D5-5716-2241-B41C-F1C58C0C08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063" y="5945201"/>
            <a:ext cx="3496204" cy="48946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it-IT" dirty="0"/>
              <a:t>Versione 1 | 01.01.2022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131487D-DE34-EE47-B2F0-09A7044849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252" y="306521"/>
            <a:ext cx="3113943" cy="1353410"/>
          </a:xfrm>
          <a:prstGeom prst="rect">
            <a:avLst/>
          </a:prstGeom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47B2477-B8C3-0C4F-ACD5-C170ED423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3302" y="1986291"/>
            <a:ext cx="6236579" cy="784830"/>
          </a:xfrm>
          <a:solidFill>
            <a:srgbClr val="3264AA"/>
          </a:solidFill>
        </p:spPr>
        <p:txBody>
          <a:bodyPr wrap="none">
            <a:spAutoFit/>
          </a:bodyPr>
          <a:lstStyle>
            <a:lvl1pPr marL="0" indent="0">
              <a:buNone/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A2ADC6C7-79A0-8B47-A7E3-5B14CFFCC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3302" y="2908574"/>
            <a:ext cx="6236579" cy="784830"/>
          </a:xfrm>
          <a:solidFill>
            <a:srgbClr val="3264AA"/>
          </a:solidFill>
        </p:spPr>
        <p:txBody>
          <a:bodyPr wrap="none">
            <a:spAutoFit/>
          </a:bodyPr>
          <a:lstStyle>
            <a:lvl1pPr marL="0" indent="0">
              <a:buNone/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29DAE82C-0208-4443-942E-2FD5FCDFF8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302" y="3854505"/>
            <a:ext cx="6236579" cy="784830"/>
          </a:xfrm>
          <a:solidFill>
            <a:srgbClr val="3264AA"/>
          </a:solidFill>
        </p:spPr>
        <p:txBody>
          <a:bodyPr wrap="none">
            <a:spAutoFit/>
          </a:bodyPr>
          <a:lstStyle>
            <a:lvl1pPr marL="0" indent="0">
              <a:buNone/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269773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1AD86-8224-8E4A-B3A4-E222B6DE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48056A-A4AD-AC4B-9AFA-3EEE5A213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397C6A-19FA-1E42-85F8-01AE6179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827-8504-4045-930D-4E64D86AC7BB}" type="datetime1">
              <a:rPr lang="it-IT" smtClean="0"/>
              <a:t>06/05/2024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493BB5-5E57-FB45-BB84-A227F6AF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B38DB6-CFF2-5F41-979C-1391A1C6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88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CDF8A09-C448-7244-80B2-11E11BE04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915E88B-BA71-5146-9C92-487CD3F59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82DF14-3D2E-1240-8F98-37FB860D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1339-6DDD-0B46-A8B5-216BB7A083F1}" type="datetime1">
              <a:rPr lang="it-IT" smtClean="0"/>
              <a:t>06/05/2024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7B8EF6-BFC2-3640-9B66-0F2BADBA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4753A3-0C89-434B-AD71-A6041DFA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60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0DB0F3-561B-5441-AFF6-E733FE38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3" y="307975"/>
            <a:ext cx="11487149" cy="59826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264AA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C81124-F589-6F49-81C3-A530E7A58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93" y="1396093"/>
            <a:ext cx="11487149" cy="4620986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3B3E2A3-45E0-9F4B-AABA-3465515A8811}"/>
              </a:ext>
            </a:extLst>
          </p:cNvPr>
          <p:cNvSpPr/>
          <p:nvPr userDrawn="1"/>
        </p:nvSpPr>
        <p:spPr>
          <a:xfrm>
            <a:off x="367393" y="6185127"/>
            <a:ext cx="11487150" cy="395287"/>
          </a:xfrm>
          <a:prstGeom prst="rect">
            <a:avLst/>
          </a:prstGeom>
          <a:solidFill>
            <a:srgbClr val="326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numero diapositiva 9">
            <a:extLst>
              <a:ext uri="{FF2B5EF4-FFF2-40B4-BE49-F238E27FC236}">
                <a16:creationId xmlns:a16="http://schemas.microsoft.com/office/drawing/2014/main" id="{7091A8B7-D404-5D4E-9BB8-755029E2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2794" y="6215289"/>
            <a:ext cx="1101748" cy="365125"/>
          </a:xfrm>
        </p:spPr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‹N›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Segnaposto piè di pagina 10">
            <a:extLst>
              <a:ext uri="{FF2B5EF4-FFF2-40B4-BE49-F238E27FC236}">
                <a16:creationId xmlns:a16="http://schemas.microsoft.com/office/drawing/2014/main" id="{05F9FBCF-B4B7-5745-967F-0887F22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0242" y="6208371"/>
            <a:ext cx="6529424" cy="365125"/>
          </a:xfrm>
        </p:spPr>
        <p:txBody>
          <a:bodyPr/>
          <a:lstStyle/>
          <a:p>
            <a:pPr algn="r"/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C31A36DD-0883-A64D-BD3A-E7327755969C}"/>
              </a:ext>
            </a:extLst>
          </p:cNvPr>
          <p:cNvCxnSpPr>
            <a:cxnSpLocks/>
          </p:cNvCxnSpPr>
          <p:nvPr userDrawn="1"/>
        </p:nvCxnSpPr>
        <p:spPr>
          <a:xfrm>
            <a:off x="367393" y="1038646"/>
            <a:ext cx="11487149" cy="0"/>
          </a:xfrm>
          <a:prstGeom prst="line">
            <a:avLst/>
          </a:prstGeom>
          <a:ln w="12700">
            <a:solidFill>
              <a:srgbClr val="02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C4BBF406-7512-5F4E-8CA9-00A49ED38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267" y="6144615"/>
            <a:ext cx="1158900" cy="5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882CBB-ED9F-5D46-8900-B648988E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0003F8-8EF8-CF40-8A06-05D521611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D33C9F-4E1C-D84A-9310-43989A16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BFE2-14D3-0E46-9D2B-5DB46E8FA9A2}" type="datetime1">
              <a:rPr lang="it-IT" smtClean="0"/>
              <a:t>06/05/2024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2E771E-D8D9-4141-9804-885CED86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DABBDF-2F44-6740-9372-861CCF46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79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BD44A1-8658-CD41-AD22-1DAF0FBE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45A231-6E7A-7047-A72B-800CC421F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12C41B-4885-6648-9661-5441958F8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A85AE3-D060-8642-A721-25C70519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7598-ECD9-AC4E-BA7F-704E821A67C3}" type="datetime1">
              <a:rPr lang="it-IT" smtClean="0"/>
              <a:t>06/05/2024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F16A96-8F0E-FC49-91E2-6D0DF64C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0DF24E-CEFD-704D-B692-349BCFF3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9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BB4F03-5A29-9847-A0BF-DA22C939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E050F6-DA07-1C44-913D-93CCCEFC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79FFD0-48C1-C74A-8314-F6D18C316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1285F92-3FFD-4449-8157-996387676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1029EAC-D3E6-C540-8636-0A588A9D3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2080B0D-25A5-FA47-B790-5E8344AD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914D-D8FE-6747-92D3-28A19DC8F534}" type="datetime1">
              <a:rPr lang="it-IT" smtClean="0"/>
              <a:t>06/05/2024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BAE80DB-1704-A74F-B1CB-F11970AF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CF0128-2F47-6548-93FC-CAD0EACB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04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199F5-CF6C-564C-92AC-BE94F0297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D86F6B5-ED87-CA48-AAC8-2F5ECFA7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EE11-E1A5-2F40-97C8-95D47DA08073}" type="datetime1">
              <a:rPr lang="it-IT" smtClean="0"/>
              <a:t>06/05/2024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31468A-9775-8041-B5E2-CA5BC653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A1B171-7FBC-5448-8301-955B42BD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0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77EBDE-9FBB-AC4C-AA79-36AECCDC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BD1B-11D4-564C-8445-94ECA89BCB1C}" type="datetime1">
              <a:rPr lang="it-IT" smtClean="0"/>
              <a:t>06/05/2024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4737F4-55F5-714C-B7AA-0F8838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B1609E-74E1-F743-B769-37D3BA82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16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EE864E-9656-F141-BDD6-4CAA7011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7592F3-D025-C34F-8F69-B40A15C62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7F7EA0-7CFE-3748-A02F-52F46125A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6F33E2-481E-9A41-A583-292601D6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83C6-D3E7-5D4A-A929-39105EF5137D}" type="datetime1">
              <a:rPr lang="it-IT" smtClean="0"/>
              <a:t>06/05/2024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92CAF1-2BA1-EB49-B0F8-9B56B861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081B30-0523-504F-823D-38DA7562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23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CAEF5B-6AF0-FB4C-88DB-4F7FCEB0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DC40EA6-B4C6-2849-95AE-C0862B095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183C4E-582A-874A-8980-83D064241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EEB123-214F-5348-8B83-6D546EE1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4C-F6B5-7144-B1BC-C7D223FBD36C}" type="datetime1">
              <a:rPr lang="it-IT" smtClean="0"/>
              <a:t>06/05/2024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F3B543-DB6F-6F4B-800D-5CE67759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8A6976-A8CD-CE4D-A721-DCC4430F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88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FD6C29A-5C23-5049-A456-7E1C6E4D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FC5ED8-2B44-7F48-82E8-45E4CBD05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658660-BD07-5645-9220-BDDDAEB29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F255-7BA2-524E-B4E9-B5417EBF7185}" type="datetime1">
              <a:rPr lang="it-IT" smtClean="0"/>
              <a:t>06/05/2024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821CF5-E2E6-2F4C-A5B6-50AFD0606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6CBCE6-383F-5A4F-8080-3D4B49661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68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mpiego.lugo@regione.emilia-romagna.it" TargetMode="External"/><Relationship Id="rId2" Type="http://schemas.openxmlformats.org/officeDocument/2006/relationships/hyperlink" Target="mailto:impiego.rimini@regione.emilia-romagna.i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hyperlink" Target="https://sicurezza626.blogspot.com/2015/09/la-riunione-periodica.html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F1543F-2D1F-9A4A-8A63-1587A04DE2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136" y="2854296"/>
            <a:ext cx="9696466" cy="1467068"/>
          </a:xfrm>
        </p:spPr>
        <p:txBody>
          <a:bodyPr/>
          <a:lstStyle/>
          <a:p>
            <a:r>
              <a:rPr lang="it-IT" sz="3600" dirty="0">
                <a:solidFill>
                  <a:schemeClr val="bg1"/>
                </a:solidFill>
              </a:rPr>
              <a:t>I servizi del Collocamento Mirato dei disabili</a:t>
            </a:r>
          </a:p>
          <a:p>
            <a:r>
              <a:rPr lang="it-IT" alt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L.68/99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E9DD4A-7A20-27FB-CBF7-BD4A5938DB17}"/>
              </a:ext>
            </a:extLst>
          </p:cNvPr>
          <p:cNvSpPr txBox="1"/>
          <p:nvPr/>
        </p:nvSpPr>
        <p:spPr>
          <a:xfrm>
            <a:off x="960581" y="5661891"/>
            <a:ext cx="36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Collocamento Mirato RIMINI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85249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D3A99-902E-4B7A-ABC0-CD506732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 sono gli strumenti di «politica attiva» del COLLOCAMENTO MIRATO?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AF1E7052-6E0A-484F-AC91-053BB00F1C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978222"/>
              </p:ext>
            </p:extLst>
          </p:nvPr>
        </p:nvGraphicFramePr>
        <p:xfrm>
          <a:off x="406095" y="1155397"/>
          <a:ext cx="11379809" cy="4917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D9C4A3-4DE1-4831-91AB-DF539F17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82156-9445-CA41-89E8-99C6AA80F86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ADE3BA-9431-47D0-86B5-DCC8F492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0242" y="6315959"/>
            <a:ext cx="6529424" cy="2575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servizi del Collocamento Mirato dei disabili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89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1BF243-A5A3-DC45-BCCE-47CC6A3E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8" y="1703960"/>
            <a:ext cx="3655706" cy="2396359"/>
          </a:xfrm>
        </p:spPr>
        <p:txBody>
          <a:bodyPr anchor="b">
            <a:normAutofit/>
          </a:bodyPr>
          <a:lstStyle/>
          <a:p>
            <a:pPr algn="r"/>
            <a:r>
              <a:rPr lang="it-IT" altLang="it-IT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 sono i </a:t>
            </a:r>
            <a:br>
              <a:rPr lang="it-IT" altLang="it-IT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«SOGGETTI OBBLIGATI» </a:t>
            </a:r>
            <a:br>
              <a:rPr lang="it-IT" alt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COLLOCAMENTO MIRATO?</a:t>
            </a:r>
            <a:endParaRPr lang="it-IT" sz="2400" dirty="0">
              <a:solidFill>
                <a:srgbClr val="FFFFFF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20399E-E849-2E4E-82AD-46A61497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0800000" flipV="1">
            <a:off x="-918506" y="6350433"/>
            <a:ext cx="4640365" cy="635413"/>
          </a:xfrm>
        </p:spPr>
        <p:txBody>
          <a:bodyPr>
            <a:norm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I servizi del Collocamento Mirato dei disabili</a:t>
            </a:r>
            <a:endParaRPr lang="it-IT" sz="4800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0FE44F-BBE3-EB4A-96C7-879154CD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it-IT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0" name="Segnaposto contenuto 2">
            <a:extLst>
              <a:ext uri="{FF2B5EF4-FFF2-40B4-BE49-F238E27FC236}">
                <a16:creationId xmlns:a16="http://schemas.microsoft.com/office/drawing/2014/main" id="{B62BBE5E-391F-186A-AF5A-3E989D3F9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28680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2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1BF243-A5A3-DC45-BCCE-47CC6A3E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69" y="365126"/>
            <a:ext cx="11186444" cy="574911"/>
          </a:xfrm>
        </p:spPr>
        <p:txBody>
          <a:bodyPr>
            <a:noAutofit/>
          </a:bodyPr>
          <a:lstStyle/>
          <a:p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FANNO LE AZIENDE A TROVARE LE PERSONE DISABILI DA ASSUMERE?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20399E-E849-2E4E-82AD-46A61497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6289705"/>
            <a:ext cx="4323460" cy="282012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servizi del Collocamento Mirato dei disabili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0FE44F-BBE3-EB4A-96C7-879154CD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9706"/>
            <a:ext cx="2743200" cy="43177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graphicFrame>
        <p:nvGraphicFramePr>
          <p:cNvPr id="8" name="Segnaposto contenuto 5">
            <a:extLst>
              <a:ext uri="{FF2B5EF4-FFF2-40B4-BE49-F238E27FC236}">
                <a16:creationId xmlns:a16="http://schemas.microsoft.com/office/drawing/2014/main" id="{25BBAECE-84C3-09C0-08F0-AA2AB7B03F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552503"/>
              </p:ext>
            </p:extLst>
          </p:nvPr>
        </p:nvGraphicFramePr>
        <p:xfrm>
          <a:off x="572569" y="1367327"/>
          <a:ext cx="10781231" cy="4772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3C6C9F-8A43-7F4B-08B2-A1830A414848}"/>
              </a:ext>
            </a:extLst>
          </p:cNvPr>
          <p:cNvSpPr txBox="1"/>
          <p:nvPr/>
        </p:nvSpPr>
        <p:spPr>
          <a:xfrm>
            <a:off x="572569" y="4015799"/>
            <a:ext cx="840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OPPURE, IN ALTERNATIVA ALLE ASSUNZIONI DIRETTE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6DD981CB-469D-00B5-5539-F2C6AEB0D181}"/>
              </a:ext>
            </a:extLst>
          </p:cNvPr>
          <p:cNvSpPr/>
          <p:nvPr/>
        </p:nvSpPr>
        <p:spPr>
          <a:xfrm>
            <a:off x="639157" y="3993504"/>
            <a:ext cx="5289845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674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47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706852-19CC-4FE3-AF97-299D90CA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6" y="1521150"/>
            <a:ext cx="4862557" cy="3922521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sono attività di accompagnamento dei ragazzi con disabilità </a:t>
            </a:r>
            <a:b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passaggio dalla scuola al lavoro?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D03BF4-7647-4BDD-8074-8806C17E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5080"/>
            <a:ext cx="6263640" cy="5963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700" dirty="0"/>
          </a:p>
          <a:p>
            <a:pPr>
              <a:lnSpc>
                <a:spcPct val="90000"/>
              </a:lnSpc>
            </a:pPr>
            <a:r>
              <a:rPr lang="it-IT" b="1" dirty="0">
                <a:solidFill>
                  <a:schemeClr val="bg1"/>
                </a:solidFill>
              </a:rPr>
              <a:t>I servizi del Collocamento Mirato dei disabili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7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C06D5E1-D04A-4F29-85CC-73398180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636" y="6255392"/>
            <a:ext cx="1727200" cy="4660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13</a:t>
            </a:fld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66" name="Segnaposto contenuto 2">
            <a:extLst>
              <a:ext uri="{FF2B5EF4-FFF2-40B4-BE49-F238E27FC236}">
                <a16:creationId xmlns:a16="http://schemas.microsoft.com/office/drawing/2014/main" id="{8C8B7F77-6564-74E8-8375-68FF1EA6D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297074"/>
              </p:ext>
            </p:extLst>
          </p:nvPr>
        </p:nvGraphicFramePr>
        <p:xfrm>
          <a:off x="5093208" y="77154"/>
          <a:ext cx="6629688" cy="6101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5762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65C477-7C1F-1A22-8547-A9564A55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 SCUOLE ED ENTI HANNO ADERITO ALLE AZIONI 1 e 2?</a:t>
            </a:r>
            <a:br>
              <a:rPr lang="en-US" sz="2400" b="0" dirty="0">
                <a:solidFill>
                  <a:schemeClr val="tx1"/>
                </a:solidFill>
              </a:rPr>
            </a:b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5EAEF-A6C4-96ED-E7CE-CF8D0191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14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8A0BC9-FE5C-862F-E570-37D15EF5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 b="1" dirty="0">
              <a:solidFill>
                <a:schemeClr val="bg1"/>
              </a:solidFill>
            </a:endParaRPr>
          </a:p>
          <a:p>
            <a:pPr algn="r"/>
            <a:r>
              <a:rPr lang="it-IT" b="1" dirty="0">
                <a:solidFill>
                  <a:schemeClr val="bg1"/>
                </a:solidFill>
              </a:rPr>
              <a:t>I servizi del Collocamento Mirato dei disabili</a:t>
            </a:r>
          </a:p>
          <a:p>
            <a:pPr algn="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551CDD8-2B86-79BE-E83C-14DE2D961A24}"/>
              </a:ext>
            </a:extLst>
          </p:cNvPr>
          <p:cNvSpPr/>
          <p:nvPr/>
        </p:nvSpPr>
        <p:spPr>
          <a:xfrm>
            <a:off x="430546" y="1202800"/>
            <a:ext cx="11330908" cy="582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AZIONE 1 </a:t>
            </a:r>
            <a:r>
              <a:rPr lang="it-IT" sz="1600" b="0" dirty="0">
                <a:solidFill>
                  <a:schemeClr val="tx1"/>
                </a:solidFill>
              </a:rPr>
              <a:t>: Studenti frequentanti gli ultimi anni del proprio percorso formativo e educativo, individuati dalle Istituzioni Scolastiche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B97ECCAF-78C6-402D-8253-21EC2299457D}"/>
              </a:ext>
            </a:extLst>
          </p:cNvPr>
          <p:cNvSpPr/>
          <p:nvPr/>
        </p:nvSpPr>
        <p:spPr>
          <a:xfrm>
            <a:off x="452580" y="1836000"/>
            <a:ext cx="11351491" cy="2382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it-IT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Attualmente sono 5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6 gli allievi approvati e 57 i partecipanti effettivi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inseriti nel progetto su tutta la provincia di Rimini. </a:t>
            </a:r>
          </a:p>
          <a:p>
            <a:pPr marL="0" indent="0">
              <a:buNone/>
            </a:pPr>
            <a:endParaRPr lang="it-IT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Ente attuatore: Fondazione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En.A.I.P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. 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S.Zavatta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Rimini.</a:t>
            </a:r>
          </a:p>
          <a:p>
            <a:pPr marL="0" indent="0">
              <a:buNone/>
            </a:pPr>
            <a:endParaRPr lang="it-IT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Scuole: Istituto Scolastico I.P.S.S.E.O.A. «</a:t>
            </a:r>
            <a:r>
              <a:rPr lang="it-IT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S.Savioli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» Riccione; Liceo Statale «A. Serpieri» Rimini; Istituto Scolastico ISISS «P. Gobetti-A. De Gasperi» Morciano di Romagna; Liceo «A. Volta-F. Fellini» Riccione; Istituto Professionale dell’Industria e dell’Artigianato I.P.S.I.A. «L. Alberti» Rimini ; Istituto Scolastico I.T.T.S. «O. Belluzzi-L. Da Vinci» Rimini ; Istituto Scolastico «L. Einaudi-R. Molari» Santarcangelo di Romagna ; Istituto Scolastico I.T.T. Marco Polo Rimini; Liceo «G. Cesare-M. Valgimigli» Rimini ; Istituto Scolastico I.P.S.S.E.O.A. «S.P. Malatesta» Rimini ; Istituto Scolastico I.S.I.S.S. «Tonino Guerra» Novafeltria; Istituto Tecnico I.T.E.S. «R. </a:t>
            </a:r>
            <a:r>
              <a:rPr lang="it-IT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Valturio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» Rimini</a:t>
            </a:r>
            <a:endParaRPr lang="it-IT" sz="1600" dirty="0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AD4B6FF-33E5-1BBC-81B0-B3E3CE718F33}"/>
              </a:ext>
            </a:extLst>
          </p:cNvPr>
          <p:cNvSpPr/>
          <p:nvPr/>
        </p:nvSpPr>
        <p:spPr>
          <a:xfrm>
            <a:off x="452581" y="4320000"/>
            <a:ext cx="11351489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AZIONE 2</a:t>
            </a:r>
            <a:r>
              <a:rPr lang="it-IT" sz="1600" b="1" dirty="0">
                <a:solidFill>
                  <a:schemeClr val="tx1"/>
                </a:solidFill>
              </a:rPr>
              <a:t>:</a:t>
            </a:r>
            <a:r>
              <a:rPr lang="it-IT" sz="1600" dirty="0">
                <a:solidFill>
                  <a:schemeClr val="tx1"/>
                </a:solidFill>
              </a:rPr>
              <a:t> Giovani che hanno da poco terminato il proprio percorso di istruzione o di istruzione/formazione professionale, individuati dai Servizi Socio-Sanitari cui sono in carico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C0E03B30-7F49-D3D7-FB94-DD0D00DE43AD}"/>
              </a:ext>
            </a:extLst>
          </p:cNvPr>
          <p:cNvSpPr/>
          <p:nvPr/>
        </p:nvSpPr>
        <p:spPr>
          <a:xfrm>
            <a:off x="452582" y="5306909"/>
            <a:ext cx="11351489" cy="67866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Ente attuatore: Fondazione En.A.I.P. 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S.Zavatta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Rimini    con 6  allievi approvati, 1 partecipante effettivo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296967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1BF243-A5A3-DC45-BCCE-47CC6A3E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24" y="1575775"/>
            <a:ext cx="4815103" cy="3470216"/>
          </a:xfrm>
        </p:spPr>
        <p:txBody>
          <a:bodyPr anchor="ctr">
            <a:normAutofit/>
          </a:bodyPr>
          <a:lstStyle/>
          <a:p>
            <a:r>
              <a:rPr lang="it-IT" alt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SONO AGEVOLAZIONI ECONOMICHE </a:t>
            </a:r>
            <a:br>
              <a:rPr lang="it-IT" alt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L’ASSUNZIONE DELLE PERSONE DISABILI?</a:t>
            </a:r>
            <a:endParaRPr lang="it-IT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0FE44F-BBE3-EB4A-96C7-879154CD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" y="3379979"/>
            <a:ext cx="45720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it-IT" dirty="0">
                <a:solidFill>
                  <a:srgbClr val="FFFFFF"/>
                </a:solidFill>
              </a:rPr>
              <a:t>15</a:t>
            </a:r>
          </a:p>
          <a:p>
            <a:pPr algn="ctr">
              <a:spcAft>
                <a:spcPts val="600"/>
              </a:spcAft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20399E-E849-2E4E-82AD-46A61497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-5400000" flipV="1">
            <a:off x="-1076615" y="5293559"/>
            <a:ext cx="2495058" cy="341836"/>
          </a:xfrm>
        </p:spPr>
        <p:txBody>
          <a:bodyPr>
            <a:normAutofit/>
          </a:bodyPr>
          <a:lstStyle/>
          <a:p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servizi del Collocamento Mirato dei disabili</a:t>
            </a:r>
          </a:p>
          <a:p>
            <a:endParaRPr lang="it-IT" sz="3600" dirty="0"/>
          </a:p>
        </p:txBody>
      </p:sp>
      <p:sp>
        <p:nvSpPr>
          <p:cNvPr id="43" name="Segnaposto contenuto 2">
            <a:extLst>
              <a:ext uri="{FF2B5EF4-FFF2-40B4-BE49-F238E27FC236}">
                <a16:creationId xmlns:a16="http://schemas.microsoft.com/office/drawing/2014/main" id="{492829BD-2C12-E046-B42D-B4175A8E1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499832"/>
            <a:ext cx="5100320" cy="6212173"/>
          </a:xfrm>
        </p:spPr>
        <p:txBody>
          <a:bodyPr anchor="ctr">
            <a:norm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it-IT" altLang="it-IT" sz="2000" b="1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 aziende che assumono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it-IT" altLang="it-IT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TEMPO INDETERMINATO</a:t>
            </a:r>
            <a:r>
              <a:rPr lang="it-IT" altLang="it-IT" sz="2000" b="1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lavoratori disabili possono chiedere ed ottenere,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it-IT" altLang="it-IT" sz="2000" b="1" i="1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nei limiti della capienza del FONDO NAZIONALE DISABILI</a:t>
            </a:r>
            <a:r>
              <a:rPr lang="it-IT" altLang="it-IT" sz="2000" b="1" i="1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altLang="it-IT" sz="2000" b="1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degli incentivi pari al: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it-IT" alt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70% della retribuzione mensile lorda per un periodo di 36 mesi </a:t>
            </a:r>
            <a:r>
              <a:rPr lang="it-IT" altLang="it-IT" sz="2000" b="1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 lavoratori con più del 79% di invalidità;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35% della retribuzione mensile lorda per un periodo di 36 mesi </a:t>
            </a:r>
            <a:r>
              <a:rPr lang="it-IT" altLang="it-IT" sz="2000" b="1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 lavoratori con più del 66% di invalidità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70% della retribuzione mensile lorda per un periodo di 60 mesi </a:t>
            </a:r>
            <a:r>
              <a:rPr lang="it-IT" altLang="it-IT" sz="2000" b="1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 lavoratori con disabilità psichica, qualunque sia la percentuale di invalidità</a:t>
            </a:r>
          </a:p>
          <a:p>
            <a:pPr marL="0" indent="0" algn="just">
              <a:buNone/>
            </a:pPr>
            <a:endParaRPr lang="it-IT" sz="2000" dirty="0">
              <a:solidFill>
                <a:srgbClr val="0200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91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1BF243-A5A3-DC45-BCCE-47CC6A3E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" y="3021740"/>
            <a:ext cx="3854936" cy="2003106"/>
          </a:xfrm>
        </p:spPr>
        <p:txBody>
          <a:bodyPr anchor="b">
            <a:normAutofit/>
          </a:bodyPr>
          <a:lstStyle/>
          <a:p>
            <a:r>
              <a:rPr lang="it-IT" sz="2400" dirty="0">
                <a:solidFill>
                  <a:srgbClr val="FFFFFF"/>
                </a:solidFill>
              </a:rPr>
              <a:t>In Regione Emilia-Romagna ci sono </a:t>
            </a:r>
            <a:r>
              <a:rPr lang="it-IT" sz="2400">
                <a:solidFill>
                  <a:srgbClr val="FFFFFF"/>
                </a:solidFill>
              </a:rPr>
              <a:t>contributi economici </a:t>
            </a:r>
            <a:r>
              <a:rPr lang="it-IT" sz="2400" dirty="0">
                <a:solidFill>
                  <a:srgbClr val="FFFFFF"/>
                </a:solidFill>
              </a:rPr>
              <a:t>per l’assunzione delle persone disabili?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20399E-E849-2E4E-82AD-46A61497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340845" y="1496293"/>
            <a:ext cx="3138889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servizi del Collocamento Mirato dei disabili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Segnaposto contenuto 2">
            <a:extLst>
              <a:ext uri="{FF2B5EF4-FFF2-40B4-BE49-F238E27FC236}">
                <a16:creationId xmlns:a16="http://schemas.microsoft.com/office/drawing/2014/main" id="{492829BD-2C12-E046-B42D-B4175A8E1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5" y="649480"/>
            <a:ext cx="7185492" cy="5546047"/>
          </a:xfrm>
        </p:spPr>
        <p:txBody>
          <a:bodyPr anchor="ctr">
            <a:normAutofit/>
          </a:bodyPr>
          <a:lstStyle/>
          <a:p>
            <a:endParaRPr lang="it-IT" sz="2000" dirty="0"/>
          </a:p>
          <a:p>
            <a:endParaRPr lang="it-IT" sz="2000" dirty="0"/>
          </a:p>
          <a:p>
            <a:pPr marL="0" indent="0">
              <a:buNone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Regione Emilia-Romagna, nell’ambito del Fondo Regionale per l’occupazione delle persone con disabilità, l'Agenzia Regionale ha attivato 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avvisi pubblici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erogare 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per:</a:t>
            </a:r>
          </a:p>
          <a:p>
            <a:pPr marL="0" indent="0">
              <a:buNone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l’assunzione a TEMPO DETERMINATO;  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 TRASFORMAZIONE da TD  a tempo  indeterminato </a:t>
            </a:r>
          </a:p>
          <a:p>
            <a:pPr marL="0" indent="0">
              <a:buNone/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lavoratori  disabili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iscritti al collocamento mirato: </a:t>
            </a:r>
          </a:p>
          <a:p>
            <a:pPr marL="0" indent="0">
              <a:buNone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con 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disabilità di tipo psichico o intellettivo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it-IT" sz="2000" b="1" dirty="0">
                <a:solidFill>
                  <a:srgbClr val="32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l’assunzione è di almeno 6 mesi</a:t>
            </a:r>
            <a:r>
              <a:rPr lang="it-IT" sz="2000" dirty="0">
                <a:solidFill>
                  <a:srgbClr val="32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con disabilità di qualunque tipo e 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percentuale di invalidità superiore al 79%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</a:t>
            </a:r>
            <a:r>
              <a:rPr lang="it-IT" sz="2000" b="1" dirty="0">
                <a:solidFill>
                  <a:srgbClr val="32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l’assunzione è di almeno 12 mesi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endParaRPr lang="it-IT" sz="2000" dirty="0"/>
          </a:p>
          <a:p>
            <a:endParaRPr lang="it-IT" sz="2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0FE44F-BBE3-EB4A-96C7-879154CD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F82156-9445-CA41-89E8-99C6AA80F868}" type="slidenum"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429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90F60D-17E5-59D4-A682-9B6ADFC4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trovo le offerte di lavoro per disabili a Rimini?</a:t>
            </a: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90D8C9-05EA-155C-F009-0EE28EACA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84" y="1044000"/>
            <a:ext cx="5673189" cy="316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0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https://siler.regione.emilia-romagna.it/unicopub/servlet/fv/AdapterHTTP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367C90-D376-3C84-16F6-926EA87C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17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21C116-5459-D688-FBD3-3857746C9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 b="1">
              <a:solidFill>
                <a:schemeClr val="bg1"/>
              </a:solidFill>
            </a:endParaRPr>
          </a:p>
          <a:p>
            <a:pPr algn="r"/>
            <a:r>
              <a:rPr lang="it-IT" b="1">
                <a:solidFill>
                  <a:schemeClr val="bg1"/>
                </a:solidFill>
              </a:rPr>
              <a:t>I servizi del Collocamento Mirato dei disabili</a:t>
            </a:r>
          </a:p>
          <a:p>
            <a:pPr algn="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F028B7A-7B0A-8096-41ED-DEE98583FB29}"/>
              </a:ext>
            </a:extLst>
          </p:cNvPr>
          <p:cNvSpPr txBox="1"/>
          <p:nvPr/>
        </p:nvSpPr>
        <p:spPr>
          <a:xfrm>
            <a:off x="165463" y="1512000"/>
            <a:ext cx="116890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 dirty="0"/>
          </a:p>
        </p:txBody>
      </p:sp>
      <p:pic>
        <p:nvPicPr>
          <p:cNvPr id="7" name="Immagine 6" descr="Immagine che contiene testo, schermata, numero, Parallelo&#10;&#10;Descrizione generata automaticamente">
            <a:extLst>
              <a:ext uri="{FF2B5EF4-FFF2-40B4-BE49-F238E27FC236}">
                <a16:creationId xmlns:a16="http://schemas.microsoft.com/office/drawing/2014/main" id="{D4D29758-B2D7-3F70-E9A7-17B6ACBD5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8" y="1293091"/>
            <a:ext cx="11355778" cy="47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25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2829BD-2C12-E046-B42D-B4175A8E1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4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it-IT" sz="4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GRAZIE PER L’ATTENZIONE  </a:t>
            </a:r>
          </a:p>
          <a:p>
            <a:pPr marL="0" indent="0" algn="ctr">
              <a:buNone/>
            </a:pPr>
            <a:r>
              <a:rPr lang="it-IT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https://www.agenzialavoro.emr.it/Rimini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Collocamentomirato.rn@regione.emilia-romagna.it</a:t>
            </a:r>
          </a:p>
          <a:p>
            <a:pPr marL="0" indent="0" algn="ctr">
              <a:buNone/>
            </a:pPr>
            <a:endParaRPr lang="it-IT" sz="4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0FE44F-BBE3-EB4A-96C7-879154CD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18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20399E-E849-2E4E-82AD-46A61497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5484" y="6206960"/>
            <a:ext cx="520438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servizi del Collocamento Mirato dei disabili</a:t>
            </a:r>
          </a:p>
        </p:txBody>
      </p:sp>
    </p:spTree>
    <p:extLst>
      <p:ext uri="{BB962C8B-B14F-4D97-AF65-F5344CB8AC3E}">
        <p14:creationId xmlns:p14="http://schemas.microsoft.com/office/powerpoint/2010/main" val="83578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706852-19CC-4FE3-AF97-299D90CA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98" y="1153572"/>
            <a:ext cx="3477036" cy="4461163"/>
          </a:xfrm>
        </p:spPr>
        <p:txBody>
          <a:bodyPr>
            <a:normAutofit/>
          </a:bodyPr>
          <a:lstStyle/>
          <a:p>
            <a:r>
              <a:rPr lang="it-IT" altLang="it-IT" dirty="0">
                <a:solidFill>
                  <a:srgbClr val="FFFFFF"/>
                </a:solidFill>
              </a:rPr>
              <a:t>Cosa è il :</a:t>
            </a:r>
            <a:br>
              <a:rPr lang="it-IT" altLang="it-IT" dirty="0">
                <a:solidFill>
                  <a:srgbClr val="FFFFFF"/>
                </a:solidFill>
              </a:rPr>
            </a:br>
            <a:r>
              <a:rPr lang="it-IT" altLang="it-IT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COLLOCAMENTO MIRATO ?</a:t>
            </a:r>
            <a:br>
              <a:rPr lang="it-IT" altLang="it-IT" dirty="0">
                <a:solidFill>
                  <a:srgbClr val="02008B"/>
                </a:solidFill>
              </a:rPr>
            </a:br>
            <a:endParaRPr lang="it-IT" dirty="0">
              <a:solidFill>
                <a:srgbClr val="02008B"/>
              </a:solidFill>
            </a:endParaRPr>
          </a:p>
        </p:txBody>
      </p:sp>
      <p:sp>
        <p:nvSpPr>
          <p:cNvPr id="42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397DD5-4693-466F-831D-53C8DA8DD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853965"/>
            <a:ext cx="7614530" cy="536586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endParaRPr lang="it-IT" altLang="it-IT" b="1" i="1" dirty="0">
              <a:solidFill>
                <a:srgbClr val="3264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just">
              <a:buNone/>
            </a:pPr>
            <a:r>
              <a:rPr lang="it-IT" altLang="it-IT" b="1" i="1" dirty="0">
                <a:solidFill>
                  <a:srgbClr val="32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 </a:t>
            </a:r>
            <a:r>
              <a:rPr lang="it-IT" altLang="it-IT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collocamento mirato </a:t>
            </a:r>
            <a:r>
              <a:rPr lang="it-IT" altLang="it-IT" b="1" i="1" dirty="0">
                <a:solidFill>
                  <a:srgbClr val="32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dei disabili si intende quella serie di </a:t>
            </a:r>
            <a:r>
              <a:rPr lang="it-IT" alt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strumenti tecnici e di supporto </a:t>
            </a:r>
            <a:r>
              <a:rPr lang="it-IT" altLang="it-IT" b="1" i="1" dirty="0">
                <a:solidFill>
                  <a:srgbClr val="32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che permettono di </a:t>
            </a:r>
            <a:r>
              <a:rPr lang="it-IT" alt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valutare adeguatamente le persone con disabilità </a:t>
            </a:r>
            <a:r>
              <a:rPr lang="it-IT" altLang="it-IT" b="1" i="1" dirty="0">
                <a:solidFill>
                  <a:srgbClr val="32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nelle loro capacità lavorative e di inserirle </a:t>
            </a:r>
            <a:r>
              <a:rPr lang="it-IT" altLang="it-IT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nel posto adatto</a:t>
            </a:r>
            <a:r>
              <a:rPr lang="it-IT" altLang="it-IT" b="1" i="1" dirty="0">
                <a:solidFill>
                  <a:srgbClr val="32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attraverso analisi di posti di lavoro, forme di sostegno, azioni positive e soluzioni dei problemi connessi con gli ambienti, gli strumenti e le relazioni interpersonali sui luoghi quotidiani di lavoro e di relazione.</a:t>
            </a:r>
          </a:p>
          <a:p>
            <a:pPr marL="0" indent="0" algn="just">
              <a:buNone/>
            </a:pPr>
            <a:r>
              <a:rPr lang="it-IT" alt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(art. 2  L. 68/99)</a:t>
            </a:r>
          </a:p>
          <a:p>
            <a:pPr marL="0" indent="0">
              <a:buNone/>
            </a:pPr>
            <a:r>
              <a:rPr lang="it-IT" dirty="0"/>
              <a:t>			</a:t>
            </a:r>
            <a:r>
              <a:rPr lang="it-IT" sz="1800" dirty="0"/>
              <a:t>	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D03BF4-7647-4BDD-8074-8806C17E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400" dirty="0"/>
          </a:p>
          <a:p>
            <a:pPr algn="r"/>
            <a:r>
              <a:rPr lang="it-IT" sz="1050" dirty="0">
                <a:solidFill>
                  <a:schemeClr val="tx1"/>
                </a:solidFill>
              </a:rPr>
              <a:t>I servizi del Collocamento Mirato dei disabili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C06D5E1-D04A-4F29-85CC-73398180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mtClean="0"/>
              <a:pPr>
                <a:spcAft>
                  <a:spcPts val="600"/>
                </a:spcAft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88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1BF243-A5A3-DC45-BCCE-47CC6A3E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96" y="1332952"/>
            <a:ext cx="4887382" cy="3921176"/>
          </a:xfrm>
        </p:spPr>
        <p:txBody>
          <a:bodyPr anchor="ctr">
            <a:normAutofit fontScale="90000"/>
          </a:bodyPr>
          <a:lstStyle/>
          <a:p>
            <a:pPr lvl="0" algn="ctr"/>
            <a:br>
              <a:rPr lang="it-IT" sz="5000" dirty="0"/>
            </a:br>
            <a:r>
              <a:rPr lang="it-IT" sz="5000" dirty="0"/>
              <a:t>Chi sono le </a:t>
            </a:r>
            <a:r>
              <a:rPr lang="it-IT" sz="5000" dirty="0">
                <a:solidFill>
                  <a:srgbClr val="FF0000"/>
                </a:solidFill>
              </a:rPr>
              <a:t>persone con  disabilità</a:t>
            </a:r>
            <a:r>
              <a:rPr lang="it-IT" sz="5000" dirty="0"/>
              <a:t> alle quali è </a:t>
            </a:r>
            <a:br>
              <a:rPr lang="it-IT" sz="5000" dirty="0"/>
            </a:br>
            <a:r>
              <a:rPr lang="it-IT" altLang="it-IT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DESTINATO</a:t>
            </a:r>
            <a:br>
              <a:rPr lang="it-IT" altLang="it-IT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altLang="it-IT" sz="4000" dirty="0"/>
              <a:t>il collocamento mirato?</a:t>
            </a:r>
            <a:br>
              <a:rPr lang="it-IT" sz="5000" dirty="0"/>
            </a:br>
            <a:endParaRPr lang="it-IT" sz="5000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09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0FE44F-BBE3-EB4A-96C7-879154CD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" y="3379979"/>
            <a:ext cx="45720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8BF82156-9445-CA41-89E8-99C6AA80F868}" type="slidenum">
              <a:rPr lang="it-IT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3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20399E-E849-2E4E-82AD-46A61497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-5400000">
            <a:off x="-945222" y="5281914"/>
            <a:ext cx="2495058" cy="365125"/>
          </a:xfrm>
        </p:spPr>
        <p:txBody>
          <a:bodyPr>
            <a:normAutofit fontScale="92500"/>
          </a:bodyPr>
          <a:lstStyle/>
          <a:p>
            <a:r>
              <a:rPr lang="it-IT" sz="1100" dirty="0">
                <a:solidFill>
                  <a:schemeClr val="tx1"/>
                </a:solidFill>
              </a:rPr>
              <a:t>I servizi del Collocamento Mirato dei disabili</a:t>
            </a:r>
          </a:p>
          <a:p>
            <a:pPr lvl="0"/>
            <a:endParaRPr lang="it-IT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Segnaposto contenuto 2">
            <a:extLst>
              <a:ext uri="{FF2B5EF4-FFF2-40B4-BE49-F238E27FC236}">
                <a16:creationId xmlns:a16="http://schemas.microsoft.com/office/drawing/2014/main" id="{492829BD-2C12-E046-B42D-B4175A8E1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990" y="461639"/>
            <a:ext cx="5316450" cy="6075893"/>
          </a:xfrm>
        </p:spPr>
        <p:txBody>
          <a:bodyPr anchor="ctr">
            <a:normAutofit/>
          </a:bodyPr>
          <a:lstStyle/>
          <a:p>
            <a:pPr eaLnBrk="1" hangingPunct="1"/>
            <a:endParaRPr lang="it-IT" altLang="it-IT" sz="2000" dirty="0">
              <a:solidFill>
                <a:srgbClr val="02008B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it-IT" altLang="it-IT" sz="2400" b="1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Persone in età lavorativa affette da </a:t>
            </a:r>
            <a:r>
              <a:rPr lang="it-IT" alt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minorazioni fisiche, psichiche o sensoriali</a:t>
            </a:r>
            <a:r>
              <a:rPr lang="it-IT" altLang="it-IT" sz="2400" b="1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portatori di handicap intellettivi con percentuale di </a:t>
            </a:r>
            <a:r>
              <a:rPr lang="it-IT" alt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invalidità </a:t>
            </a:r>
            <a:r>
              <a:rPr lang="it-IT" altLang="it-IT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superiore al 45%</a:t>
            </a:r>
          </a:p>
          <a:p>
            <a:pPr marL="0" indent="0" eaLnBrk="1" hangingPunct="1">
              <a:buNone/>
            </a:pPr>
            <a:endParaRPr lang="it-IT" altLang="it-IT" sz="2400" b="1" dirty="0">
              <a:solidFill>
                <a:srgbClr val="0200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it-IT" altLang="it-IT" sz="2400" b="1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Persone </a:t>
            </a:r>
            <a:r>
              <a:rPr lang="it-IT" alt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invalide del lavoro</a:t>
            </a:r>
            <a:r>
              <a:rPr lang="it-IT" altLang="it-IT" sz="2400" b="1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con percentuale di </a:t>
            </a:r>
            <a:r>
              <a:rPr lang="it-IT" alt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invalidità superiore al 33%</a:t>
            </a:r>
          </a:p>
          <a:p>
            <a:pPr eaLnBrk="1" hangingPunct="1"/>
            <a:endParaRPr lang="it-IT" altLang="it-IT" sz="2400" b="1" dirty="0">
              <a:solidFill>
                <a:srgbClr val="0200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it-IT" altLang="it-IT" sz="2400" b="1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Persone </a:t>
            </a:r>
            <a:r>
              <a:rPr lang="it-IT" alt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 vedenti e sordomute</a:t>
            </a:r>
          </a:p>
          <a:p>
            <a:pPr eaLnBrk="1" hangingPunct="1"/>
            <a:endParaRPr lang="it-IT" altLang="it-IT" sz="2400" b="1" dirty="0">
              <a:solidFill>
                <a:srgbClr val="0200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it-IT" altLang="it-IT" sz="2400" b="1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Persone invalide di guerra, invalide civili di guerra e invalide per servizio </a:t>
            </a:r>
          </a:p>
          <a:p>
            <a:pPr eaLnBrk="1" hangingPunct="1"/>
            <a:endParaRPr lang="it-IT" altLang="it-IT" sz="2000" b="1" i="1" dirty="0">
              <a:solidFill>
                <a:srgbClr val="0200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endParaRPr lang="it-IT" altLang="it-IT" sz="2000" b="1" i="1" dirty="0">
              <a:solidFill>
                <a:srgbClr val="0200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20315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7C146D12-56AA-CDED-0174-5C2CA310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53" y="365125"/>
            <a:ext cx="6674265" cy="1325563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faccio per utilizzare le opportunità del collocamento mirato?</a:t>
            </a: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1F6E9B-7FB3-4F44-94BF-42B271A7B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94" y="1794617"/>
            <a:ext cx="5915367" cy="44252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All’interno dei Centri per l’Impiego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è possibile per le </a:t>
            </a: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persone con disabilità disoccupate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r>
              <a:rPr lang="it-IT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che </a:t>
            </a:r>
            <a:r>
              <a:rPr lang="it-IT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sono alla ricerca di un’attività compatibile </a:t>
            </a:r>
            <a:r>
              <a:rPr lang="it-IT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con il proprio stato di salute, iscriversi negli elenchi provinciali del collocamento mirato, previsti dall’art. 8 della L. 68/99.</a:t>
            </a:r>
          </a:p>
          <a:p>
            <a:pPr marL="0" indent="0" algn="just">
              <a:buNone/>
            </a:pPr>
            <a:r>
              <a:rPr lang="it-IT" sz="1600" dirty="0">
                <a:latin typeface="Calibri"/>
                <a:ea typeface="Calibri" panose="020F0502020204030204" pitchFamily="34" charset="0"/>
                <a:cs typeface="Times New Roman"/>
              </a:rPr>
              <a:t>Per le persone residenti/domiciliate </a:t>
            </a:r>
            <a:r>
              <a:rPr lang="it-IT" sz="1600" b="1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Times New Roman"/>
              </a:rPr>
              <a:t>nel territorio di competenza del Centro per l’Impiego di Rimini</a:t>
            </a:r>
            <a:r>
              <a:rPr lang="it-IT" sz="1600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l’iscrizione avviene direttamente presso l’Ufficio per il Collocamento mirato di Rimini</a:t>
            </a:r>
            <a:r>
              <a:rPr lang="it-IT" sz="1600" dirty="0">
                <a:latin typeface="Calibri"/>
                <a:ea typeface="Calibri" panose="020F0502020204030204" pitchFamily="34" charset="0"/>
                <a:cs typeface="Times New Roman"/>
              </a:rPr>
              <a:t>, che provvede comunque all’incrocio domanda-offerta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per TUTTI  </a:t>
            </a:r>
            <a:r>
              <a:rPr lang="it-IT" sz="1600" dirty="0">
                <a:latin typeface="Calibri"/>
                <a:ea typeface="Calibri" panose="020F0502020204030204" pitchFamily="34" charset="0"/>
                <a:cs typeface="Times New Roman"/>
              </a:rPr>
              <a:t>coloro che si iscrivono su tutto il territorio provinciale.</a:t>
            </a:r>
            <a:endParaRPr lang="it-IT" sz="16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indent="0" algn="just">
              <a:buNone/>
            </a:pP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Il Centro per l’Impiego di Rimini </a:t>
            </a:r>
            <a:r>
              <a:rPr lang="it-IT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ha competenza </a:t>
            </a:r>
            <a:r>
              <a:rPr lang="it-IT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sui territori comunali di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: </a:t>
            </a:r>
            <a:r>
              <a:rPr lang="it-IT" sz="1600" b="0" i="0" dirty="0">
                <a:solidFill>
                  <a:srgbClr val="1C2024"/>
                </a:solidFill>
                <a:effectLst/>
                <a:highlight>
                  <a:srgbClr val="FFFFFF"/>
                </a:highlight>
              </a:rPr>
              <a:t>Bellaria-Igea Marina, Casteldelci, Maiolo, Montecopiolo, Novafeltria, Pennabilli, Poggio Torriana, Rimini, San Leo, Sant’Agata Feltria, Santarcangelo di Romagna, Talamello, Verucchio. </a:t>
            </a:r>
          </a:p>
          <a:p>
            <a:pPr marL="0" indent="0" algn="just">
              <a:buNone/>
            </a:pPr>
            <a:r>
              <a:rPr lang="it-IT" sz="1600" dirty="0">
                <a:latin typeface="Calibri"/>
                <a:ea typeface="Calibri" panose="020F0502020204030204" pitchFamily="34" charset="0"/>
                <a:cs typeface="Times New Roman"/>
              </a:rPr>
              <a:t>Per le persone residenti/domiciliate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nel territorio di competenza del Centro per l’Impiego di Riccione</a:t>
            </a:r>
            <a:r>
              <a:rPr lang="it-IT" sz="1600" b="1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l’iscrizione avviene presso il Centro per l’Impiego di Riccione.</a:t>
            </a:r>
          </a:p>
          <a:p>
            <a:pPr marL="0" indent="0" algn="just">
              <a:buNone/>
            </a:pP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Il Centro per l’Impiego di Riccione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ha competenza sui territori comunali di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: </a:t>
            </a:r>
            <a:r>
              <a:rPr lang="it-IT" sz="1600" b="0" i="0" dirty="0">
                <a:solidFill>
                  <a:srgbClr val="1C2024"/>
                </a:solidFill>
                <a:effectLst/>
                <a:highlight>
                  <a:srgbClr val="FFFFFF"/>
                </a:highlight>
              </a:rPr>
              <a:t>Cattolica, Coriano, Gemmano, Misano Adriatico, Mondaino, Montescudo-Montecolombo, Montefiore Conca, Montegridolfo, Morciano di Romagna, Riccione, Saludecio, San Clemente, San Giovanni in Marignano, Sassofeltrio</a:t>
            </a:r>
            <a:r>
              <a:rPr lang="it-IT" sz="1100" b="0" i="0" dirty="0">
                <a:solidFill>
                  <a:srgbClr val="1C2024"/>
                </a:solidFill>
                <a:effectLst/>
                <a:highlight>
                  <a:srgbClr val="FFFFFF"/>
                </a:highlight>
                <a:latin typeface="Titillium Web" panose="00000500000000000000" pitchFamily="2" charset="0"/>
              </a:rPr>
              <a:t>.</a:t>
            </a:r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lemento grafico 5" descr="Sala riunioni con riempimento a tinta unita">
            <a:extLst>
              <a:ext uri="{FF2B5EF4-FFF2-40B4-BE49-F238E27FC236}">
                <a16:creationId xmlns:a16="http://schemas.microsoft.com/office/drawing/2014/main" id="{7F3852EF-4655-D93D-3D82-D2400ED0C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5F0ACA-43AA-4EC2-BD35-600507CF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610" y="6356350"/>
            <a:ext cx="3372951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it-IT"/>
              <a:t>I servizi del Collocamento Mirato dei disabili</a:t>
            </a:r>
          </a:p>
          <a:p>
            <a:pPr algn="r">
              <a:spcAft>
                <a:spcPts val="600"/>
              </a:spcAft>
            </a:pPr>
            <a:endParaRPr lang="it-IT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1F5A26-55AB-4D9A-BA16-9B205457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0244" y="6356350"/>
            <a:ext cx="132355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/>
              <a:pPr>
                <a:spcAft>
                  <a:spcPts val="600"/>
                </a:spcAft>
              </a:pPr>
              <a:t>4</a:t>
            </a:fld>
            <a:endParaRPr lang="it-IT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3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3100E-C0AE-4C53-8246-830FB0FC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trovo i Centri per l’Impiego o l’Ufficio per il Collocamento mirato?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1F6E9B-7FB3-4F44-94BF-42B271A7B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60" y="1103243"/>
            <a:ext cx="11487149" cy="51120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Il </a:t>
            </a:r>
            <a:r>
              <a:rPr lang="it-IT" sz="1800" b="1" dirty="0">
                <a:solidFill>
                  <a:srgbClr val="32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Times New Roman"/>
              </a:rPr>
              <a:t>Centro per l’Impiego (CPI) </a:t>
            </a:r>
            <a:r>
              <a:rPr lang="it-IT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è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servizio pubblico che offre servizi gratuiti per la ricerca di lavoro, e gestisce lo stato di disoccupazione e gli eventuali benefici da esso derivanti.</a:t>
            </a:r>
          </a:p>
          <a:p>
            <a:pPr marL="0" indent="0" algn="just"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competenza nella gestione dei Centr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per l’Impiego è de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ll’Agenzia Regionale per il lavoro, che è responsabile di 38 Centri dislocati in tutta l’Emilia Romagna.</a:t>
            </a:r>
          </a:p>
          <a:p>
            <a:pPr marL="0" indent="0" algn="just">
              <a:buNone/>
            </a:pPr>
            <a:r>
              <a:rPr lang="it-I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Date le restrizioni dovute allo stato di emergenza, </a:t>
            </a:r>
            <a:r>
              <a:rPr lang="it-IT" sz="1800" b="1" dirty="0">
                <a:solidFill>
                  <a:srgbClr val="32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attualmente ai Centri per l’Impiego si accede su appuntamento, sia in presenza che a distanza (on line).</a:t>
            </a:r>
          </a:p>
          <a:p>
            <a:pPr marL="0" indent="0" algn="just">
              <a:buNone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nche per</a:t>
            </a:r>
            <a:r>
              <a:rPr lang="it-IT" sz="1800" b="1" dirty="0">
                <a:solidFill>
                  <a:srgbClr val="32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>
                <a:solidFill>
                  <a:srgbClr val="32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l’iscrizione all’Ufficio del collocamento mirato (CM) si accede su appuntamento, sia in presenza che a distanza (online).</a:t>
            </a:r>
          </a:p>
          <a:p>
            <a:pPr marL="0" indent="0">
              <a:buNone/>
            </a:pPr>
            <a:r>
              <a:rPr lang="it-I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Per richiedere appuntamento si può telefonare o scrivere una mail.</a:t>
            </a:r>
          </a:p>
          <a:p>
            <a:pPr marL="0" indent="0">
              <a:buNone/>
            </a:pPr>
            <a:r>
              <a:rPr lang="it-I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CPI Rimini		tel. 0541.446211		</a:t>
            </a:r>
            <a:r>
              <a:rPr lang="it-IT" sz="1800" b="1" dirty="0">
                <a:latin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impiego.rimini@regione.emilia-romagna.it</a:t>
            </a:r>
            <a:endParaRPr lang="it-IT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CPI Riccione		tel. 0541.446260		</a:t>
            </a:r>
            <a:r>
              <a:rPr lang="it-IT" sz="1800" b="1" dirty="0"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impiego.riccione@regione.emilia-romagna.it</a:t>
            </a:r>
            <a:endParaRPr lang="it-IT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CM Rimini		tel. 0541.446233		</a:t>
            </a:r>
            <a:r>
              <a:rPr lang="it-IT" sz="18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collocamentomirato.rn@regione.emilia-romagna.it</a:t>
            </a:r>
          </a:p>
          <a:p>
            <a:pPr marL="0" indent="0">
              <a:buNone/>
            </a:pPr>
            <a:endParaRPr lang="it-IT" sz="18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8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1F5A26-55AB-4D9A-BA16-9B205457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5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5F0ACA-43AA-4EC2-BD35-600507CF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0242" y="6297105"/>
            <a:ext cx="6529424" cy="276391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I servizi del Collocamento Mirato dei disabili</a:t>
            </a:r>
          </a:p>
          <a:p>
            <a:pPr algn="r"/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1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D3A99-902E-4B7A-ABC0-CD506732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 sono i requisiti per l’iscrizione al Collocamento mirato?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D9C4A3-4DE1-4831-91AB-DF539F17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82156-9445-CA41-89E8-99C6AA80F86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ADE3BA-9431-47D0-86B5-DCC8F492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0242" y="6315959"/>
            <a:ext cx="6529424" cy="2575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servizi del Collocamento Mirato dei disabili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AB8C7D0E-BF71-4CA3-8583-41144A24B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380151"/>
              </p:ext>
            </p:extLst>
          </p:nvPr>
        </p:nvGraphicFramePr>
        <p:xfrm>
          <a:off x="366713" y="1395413"/>
          <a:ext cx="11487150" cy="462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54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>
            <a:extLst>
              <a:ext uri="{FF2B5EF4-FFF2-40B4-BE49-F238E27FC236}">
                <a16:creationId xmlns:a16="http://schemas.microsoft.com/office/drawing/2014/main" id="{6F401836-63C3-0D23-FE55-A1D95F2EF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13" y="279398"/>
            <a:ext cx="10767701" cy="65226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Quale è il percorso per iscriversi negli elenchi del COLLOCAMENTO MIRATO?</a:t>
            </a:r>
            <a:endParaRPr lang="it-IT" altLang="it-IT" sz="28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338B80-7E10-70E6-C0FF-2C2AB859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servizi del Collocamento Mirato dei disabili</a:t>
            </a:r>
          </a:p>
        </p:txBody>
      </p:sp>
      <p:sp>
        <p:nvSpPr>
          <p:cNvPr id="30724" name="Segnaposto numero diapositiva 4">
            <a:extLst>
              <a:ext uri="{FF2B5EF4-FFF2-40B4-BE49-F238E27FC236}">
                <a16:creationId xmlns:a16="http://schemas.microsoft.com/office/drawing/2014/main" id="{D2C05A73-8A79-4E50-7A83-51CA0B296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29AC87-7C58-4A31-A43A-7D073B6BC914}" type="slidenum">
              <a:rPr lang="it-IT" altLang="it-IT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it-IT" dirty="0">
              <a:solidFill>
                <a:srgbClr val="FEFFFF"/>
              </a:solidFill>
            </a:endParaRPr>
          </a:p>
        </p:txBody>
      </p:sp>
      <p:pic>
        <p:nvPicPr>
          <p:cNvPr id="30725" name="Picture 7" descr="Anteprima immagine">
            <a:extLst>
              <a:ext uri="{FF2B5EF4-FFF2-40B4-BE49-F238E27FC236}">
                <a16:creationId xmlns:a16="http://schemas.microsoft.com/office/drawing/2014/main" id="{0D705B27-8170-1AAF-190C-901ACDAAED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3432" y="1261839"/>
            <a:ext cx="846137" cy="606425"/>
          </a:xfrm>
          <a:noFill/>
        </p:spPr>
      </p:pic>
      <p:pic>
        <p:nvPicPr>
          <p:cNvPr id="30726" name="Picture 9" descr="Anteprima immagine">
            <a:extLst>
              <a:ext uri="{FF2B5EF4-FFF2-40B4-BE49-F238E27FC236}">
                <a16:creationId xmlns:a16="http://schemas.microsoft.com/office/drawing/2014/main" id="{3BBFA2FF-8965-F29C-F821-299D64320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54" y="1241984"/>
            <a:ext cx="163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AC8C50A-1AFD-E817-2D80-25CAB6452436}"/>
              </a:ext>
            </a:extLst>
          </p:cNvPr>
          <p:cNvSpPr txBox="1"/>
          <p:nvPr/>
        </p:nvSpPr>
        <p:spPr>
          <a:xfrm>
            <a:off x="1283058" y="1945407"/>
            <a:ext cx="216470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COMMISSIONE</a:t>
            </a:r>
            <a:r>
              <a:rPr lang="it-IT" sz="1200" dirty="0">
                <a:ln>
                  <a:solidFill>
                    <a:sysClr val="windowText" lastClr="000000"/>
                  </a:solidFill>
                </a:ln>
              </a:rPr>
              <a:t> PER IL RICONOSCIMENTO DELL’INVALIDITA’ CIVILE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9D754D36-E876-3A2C-D6E3-8743A0930DC8}"/>
              </a:ext>
            </a:extLst>
          </p:cNvPr>
          <p:cNvSpPr/>
          <p:nvPr/>
        </p:nvSpPr>
        <p:spPr>
          <a:xfrm>
            <a:off x="1835638" y="2775071"/>
            <a:ext cx="484187" cy="646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3A72C6-6290-3B2E-8D82-67C1A11C2F07}"/>
              </a:ext>
            </a:extLst>
          </p:cNvPr>
          <p:cNvSpPr txBox="1"/>
          <p:nvPr/>
        </p:nvSpPr>
        <p:spPr>
          <a:xfrm>
            <a:off x="967074" y="3679760"/>
            <a:ext cx="2724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200" b="1" dirty="0">
                <a:ln>
                  <a:solidFill>
                    <a:sysClr val="windowText" lastClr="000000"/>
                  </a:solidFill>
                </a:ln>
              </a:rPr>
              <a:t>ACCERTAMENTO DELLA DIAGNOSI FUNZIONALE PER IL COLLOCAMENTO MIRATO</a:t>
            </a:r>
          </a:p>
        </p:txBody>
      </p:sp>
      <p:pic>
        <p:nvPicPr>
          <p:cNvPr id="30730" name="Elemento grafico 15" descr="Blog contorno">
            <a:extLst>
              <a:ext uri="{FF2B5EF4-FFF2-40B4-BE49-F238E27FC236}">
                <a16:creationId xmlns:a16="http://schemas.microsoft.com/office/drawing/2014/main" id="{6B579F90-4EA2-CA74-1305-6DEA3AE1F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98" y="4328440"/>
            <a:ext cx="107791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9A93F46-0E2C-C619-D87F-A1D90AE18DC5}"/>
              </a:ext>
            </a:extLst>
          </p:cNvPr>
          <p:cNvSpPr txBox="1"/>
          <p:nvPr/>
        </p:nvSpPr>
        <p:spPr>
          <a:xfrm>
            <a:off x="1298241" y="5135156"/>
            <a:ext cx="2232248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200" b="1" dirty="0">
                <a:ln>
                  <a:solidFill>
                    <a:sysClr val="windowText" lastClr="000000"/>
                  </a:solidFill>
                </a:ln>
              </a:rPr>
              <a:t>SCHEDA DI DIAGNOSI FUNZIONALE</a:t>
            </a:r>
            <a:r>
              <a:rPr lang="it-IT" b="1" dirty="0"/>
              <a:t> 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661CEE2D-4CF0-F8E9-F924-2904B1DC4FEB}"/>
              </a:ext>
            </a:extLst>
          </p:cNvPr>
          <p:cNvSpPr/>
          <p:nvPr/>
        </p:nvSpPr>
        <p:spPr>
          <a:xfrm>
            <a:off x="6754115" y="2356162"/>
            <a:ext cx="3976687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DOCUMENTI PER L’ISCRIZIONE</a:t>
            </a:r>
          </a:p>
          <a:p>
            <a:pPr algn="just">
              <a:defRPr/>
            </a:pPr>
            <a:r>
              <a:rPr lang="it-IT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STATO DI DISOCCUPAZIONE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it-IT" sz="1400" u="sng" dirty="0">
              <a:solidFill>
                <a:srgbClr val="0200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Documento d'identità e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Codice fiscale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Permesso di soggiorno</a:t>
            </a:r>
          </a:p>
          <a:p>
            <a:pPr algn="just">
              <a:defRPr/>
            </a:pPr>
            <a:r>
              <a:rPr lang="it-IT" sz="1400" i="1" dirty="0">
                <a:solidFill>
                  <a:srgbClr val="020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(per i cittadini stranieri)</a:t>
            </a:r>
          </a:p>
          <a:p>
            <a:pPr algn="just">
              <a:defRPr/>
            </a:pPr>
            <a:endParaRPr lang="it-IT" sz="1400" dirty="0">
              <a:solidFill>
                <a:srgbClr val="0200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defRPr/>
            </a:pPr>
            <a:r>
              <a:rPr 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Verbale d'invalidità in originale o dichiarazione di conformità all'originale annotata a margine della copia</a:t>
            </a:r>
          </a:p>
          <a:p>
            <a:pPr algn="just">
              <a:defRPr/>
            </a:pPr>
            <a:r>
              <a:rPr 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Relazione conclusiva della «diagnosi funzionale» </a:t>
            </a:r>
          </a:p>
          <a:p>
            <a:pPr algn="just">
              <a:defRPr/>
            </a:pPr>
            <a:endParaRPr lang="it-IT" sz="1400" dirty="0">
              <a:solidFill>
                <a:srgbClr val="1C2024"/>
              </a:solidFill>
              <a:latin typeface="+mj-lt"/>
            </a:endParaRPr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17684AF5-3FAB-15CF-3755-251D01B154C2}"/>
              </a:ext>
            </a:extLst>
          </p:cNvPr>
          <p:cNvSpPr/>
          <p:nvPr/>
        </p:nvSpPr>
        <p:spPr>
          <a:xfrm>
            <a:off x="3691783" y="4783587"/>
            <a:ext cx="1991442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2DD618F-D0EA-F91D-2F7C-491D7F457713}"/>
              </a:ext>
            </a:extLst>
          </p:cNvPr>
          <p:cNvSpPr txBox="1"/>
          <p:nvPr/>
        </p:nvSpPr>
        <p:spPr>
          <a:xfrm>
            <a:off x="6668113" y="1953528"/>
            <a:ext cx="43046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200" dirty="0">
                <a:ln>
                  <a:solidFill>
                    <a:sysClr val="windowText" lastClr="000000"/>
                  </a:solidFill>
                </a:ln>
              </a:rPr>
              <a:t>CENTRO PER L’IMPIEGO / UFFICIO PER IL COLLOCAMENTO MIRATO</a:t>
            </a: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1148FF93-D8F5-4887-FF2B-5E5133D349AA}"/>
              </a:ext>
            </a:extLst>
          </p:cNvPr>
          <p:cNvSpPr/>
          <p:nvPr/>
        </p:nvSpPr>
        <p:spPr>
          <a:xfrm>
            <a:off x="3691784" y="2775071"/>
            <a:ext cx="1991442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1560387-7394-6047-C4E3-1D01353CD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572" y="5042163"/>
            <a:ext cx="524301" cy="55946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F262DC-6366-CBDB-3445-38252295687E}"/>
              </a:ext>
            </a:extLst>
          </p:cNvPr>
          <p:cNvSpPr txBox="1"/>
          <p:nvPr/>
        </p:nvSpPr>
        <p:spPr>
          <a:xfrm>
            <a:off x="6835521" y="5643387"/>
            <a:ext cx="35318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ISCRIZIONE NEGLI ELENCHI COLLOCAMENTO MIRATO</a:t>
            </a:r>
          </a:p>
        </p:txBody>
      </p:sp>
      <p:pic>
        <p:nvPicPr>
          <p:cNvPr id="6" name="Elemento grafico 5" descr="Riunione online con riempimento a tinta unita">
            <a:extLst>
              <a:ext uri="{FF2B5EF4-FFF2-40B4-BE49-F238E27FC236}">
                <a16:creationId xmlns:a16="http://schemas.microsoft.com/office/drawing/2014/main" id="{A68085CB-AA05-940A-1B72-0E429B514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9330" y="518618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CE6F14F-94B3-9567-3C5D-A490323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3" y="307975"/>
            <a:ext cx="11487149" cy="5056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it-IT" sz="3150" b="1" cap="small" dirty="0"/>
            </a:br>
            <a:endParaRPr lang="it-IT" sz="22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0" name="Segnaposto numero diapositiva 3">
            <a:extLst>
              <a:ext uri="{FF2B5EF4-FFF2-40B4-BE49-F238E27FC236}">
                <a16:creationId xmlns:a16="http://schemas.microsoft.com/office/drawing/2014/main" id="{03C0B713-7B9A-2081-32D2-A2250E71E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6858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6858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6858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6858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fld id="{B844A194-8CE0-427E-BC9E-18FA7A93CD72}" type="slidenum">
              <a:rPr lang="it-IT" altLang="it-IT" smtClean="0">
                <a:solidFill>
                  <a:schemeClr val="bg1"/>
                </a:solidFill>
              </a:rPr>
              <a:pPr/>
              <a:t>8</a:t>
            </a:fld>
            <a:endParaRPr lang="it-IT" altLang="it-IT" dirty="0">
              <a:solidFill>
                <a:schemeClr val="bg1"/>
              </a:solidFill>
            </a:endParaRPr>
          </a:p>
        </p:txBody>
      </p:sp>
      <p:sp>
        <p:nvSpPr>
          <p:cNvPr id="82" name="Freccia bidirezionale orizzontale 81">
            <a:extLst>
              <a:ext uri="{FF2B5EF4-FFF2-40B4-BE49-F238E27FC236}">
                <a16:creationId xmlns:a16="http://schemas.microsoft.com/office/drawing/2014/main" id="{B9079393-6E58-B9E1-AFC2-4748437994D2}"/>
              </a:ext>
            </a:extLst>
          </p:cNvPr>
          <p:cNvSpPr/>
          <p:nvPr/>
        </p:nvSpPr>
        <p:spPr>
          <a:xfrm rot="10800000" flipV="1">
            <a:off x="6377642" y="5281607"/>
            <a:ext cx="5255663" cy="723899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it-IT" sz="1400" dirty="0">
                <a:solidFill>
                  <a:srgbClr val="32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 – Garanzia di occupabilità dei lavoratori</a:t>
            </a:r>
            <a:endParaRPr lang="it-IT" sz="1400" b="1" dirty="0">
              <a:solidFill>
                <a:srgbClr val="3264AA"/>
              </a:solidFill>
              <a:latin typeface="Calibri" panose="020F0502020204030204"/>
            </a:endParaRPr>
          </a:p>
        </p:txBody>
      </p:sp>
      <p:sp>
        <p:nvSpPr>
          <p:cNvPr id="83" name="Rettangolo con angoli arrotondati 82">
            <a:extLst>
              <a:ext uri="{FF2B5EF4-FFF2-40B4-BE49-F238E27FC236}">
                <a16:creationId xmlns:a16="http://schemas.microsoft.com/office/drawing/2014/main" id="{B8D244C2-EBA3-C8F9-73E7-D3EF21A285AE}"/>
              </a:ext>
            </a:extLst>
          </p:cNvPr>
          <p:cNvSpPr/>
          <p:nvPr/>
        </p:nvSpPr>
        <p:spPr>
          <a:xfrm>
            <a:off x="4960939" y="4856163"/>
            <a:ext cx="2270125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 sz="1950" b="1" dirty="0">
              <a:solidFill>
                <a:srgbClr val="FFC000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85" name="Freccia a destra 84">
            <a:extLst>
              <a:ext uri="{FF2B5EF4-FFF2-40B4-BE49-F238E27FC236}">
                <a16:creationId xmlns:a16="http://schemas.microsoft.com/office/drawing/2014/main" id="{D8534464-F0E4-033A-0E31-5D5AF652ECBC}"/>
              </a:ext>
            </a:extLst>
          </p:cNvPr>
          <p:cNvSpPr/>
          <p:nvPr/>
        </p:nvSpPr>
        <p:spPr>
          <a:xfrm rot="2942373">
            <a:off x="7609815" y="2770104"/>
            <a:ext cx="619665" cy="425657"/>
          </a:xfrm>
          <a:prstGeom prst="rightArrow">
            <a:avLst/>
          </a:prstGeom>
          <a:solidFill>
            <a:srgbClr val="3264A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Picture 9" descr="Anteprima immagine">
            <a:extLst>
              <a:ext uri="{FF2B5EF4-FFF2-40B4-BE49-F238E27FC236}">
                <a16:creationId xmlns:a16="http://schemas.microsoft.com/office/drawing/2014/main" id="{52247F6C-762C-4778-EDE0-66CC30739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105" y="388302"/>
            <a:ext cx="163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314197B-6B49-4C49-EE81-8969CFA83040}"/>
              </a:ext>
            </a:extLst>
          </p:cNvPr>
          <p:cNvSpPr txBox="1"/>
          <p:nvPr/>
        </p:nvSpPr>
        <p:spPr>
          <a:xfrm rot="10800000" flipV="1">
            <a:off x="6426366" y="6244158"/>
            <a:ext cx="35027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servizi del Collocamento Mirato dei disabili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0ACA6CE1-A1BC-20BC-71AC-B0B57141FAD1}"/>
              </a:ext>
            </a:extLst>
          </p:cNvPr>
          <p:cNvSpPr/>
          <p:nvPr/>
        </p:nvSpPr>
        <p:spPr>
          <a:xfrm>
            <a:off x="212090" y="1255573"/>
            <a:ext cx="5560184" cy="476025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800" b="1" dirty="0">
                <a:solidFill>
                  <a:srgbClr val="32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ACCADE SE </a:t>
            </a:r>
          </a:p>
          <a:p>
            <a:pPr>
              <a:defRPr/>
            </a:pPr>
            <a:r>
              <a:rPr lang="it-IT" sz="2800" b="1" dirty="0">
                <a:solidFill>
                  <a:srgbClr val="32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RAGAZZI/E CON DISABILITA’ </a:t>
            </a:r>
          </a:p>
          <a:p>
            <a:pPr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OTTENGONO </a:t>
            </a:r>
            <a:r>
              <a:rPr lang="it-IT" sz="2800" b="1" dirty="0">
                <a:solidFill>
                  <a:srgbClr val="32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CERTIFICAZIONE DI INVALIDITA’ CIVILE CON PERCENTUALE SUPERIORE AL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</a:t>
            </a:r>
            <a:r>
              <a:rPr lang="it-IT" sz="2800" b="1" dirty="0">
                <a:solidFill>
                  <a:srgbClr val="32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D08778-0AE9-C5AB-7CDE-55E48F134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190" y="3229508"/>
            <a:ext cx="1901215" cy="1901215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1D3D7AF5-671F-EB67-6809-D31FE375CA3E}"/>
              </a:ext>
            </a:extLst>
          </p:cNvPr>
          <p:cNvSpPr/>
          <p:nvPr/>
        </p:nvSpPr>
        <p:spPr>
          <a:xfrm rot="19424433">
            <a:off x="9213097" y="2738665"/>
            <a:ext cx="619665" cy="425657"/>
          </a:xfrm>
          <a:prstGeom prst="rightArrow">
            <a:avLst/>
          </a:prstGeom>
          <a:solidFill>
            <a:srgbClr val="3264A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Elemento grafico 6" descr="Lavoro in remoto con riempimento a tinta unita">
            <a:extLst>
              <a:ext uri="{FF2B5EF4-FFF2-40B4-BE49-F238E27FC236}">
                <a16:creationId xmlns:a16="http://schemas.microsoft.com/office/drawing/2014/main" id="{EA29E3E2-F497-4D6A-F30D-8365351A3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5309" y="1598065"/>
            <a:ext cx="1477267" cy="129896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13FA72-F632-C3EC-4D17-32FC6D31698A}"/>
              </a:ext>
            </a:extLst>
          </p:cNvPr>
          <p:cNvSpPr txBox="1"/>
          <p:nvPr/>
        </p:nvSpPr>
        <p:spPr>
          <a:xfrm>
            <a:off x="6013349" y="1264019"/>
            <a:ext cx="218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per l’Impiego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9BE21D2-324F-12D6-5FC8-268BB5206885}"/>
              </a:ext>
            </a:extLst>
          </p:cNvPr>
          <p:cNvSpPr txBox="1"/>
          <p:nvPr/>
        </p:nvSpPr>
        <p:spPr>
          <a:xfrm>
            <a:off x="9280733" y="1234422"/>
            <a:ext cx="257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 Attiva per il lavoro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E7F6835-4853-D945-2E1E-D48421F5B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9775" y="1689463"/>
            <a:ext cx="1256302" cy="10237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0777109-E5AA-A32C-0A89-7ECBDFFF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491600"/>
            <a:ext cx="11049712" cy="361949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it-IT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accade dopo che i ragazzi hanno fatto  l’iscrizione?</a:t>
            </a:r>
            <a:br>
              <a:rPr lang="it-IT" sz="3200" cap="small" dirty="0"/>
            </a:br>
            <a:endParaRPr lang="it-IT" sz="3200" cap="small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02BD64BC-3F1F-B672-A0BF-F0FC861EF2CA}"/>
              </a:ext>
            </a:extLst>
          </p:cNvPr>
          <p:cNvSpPr/>
          <p:nvPr/>
        </p:nvSpPr>
        <p:spPr>
          <a:xfrm>
            <a:off x="2616993" y="1148813"/>
            <a:ext cx="6958012" cy="55425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</a:rPr>
              <a:t>Iscrizione negli elenchi L. 68/99 e stipula del patto di servizio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7056431-72D9-8734-FF33-B95D3ED9366E}"/>
              </a:ext>
            </a:extLst>
          </p:cNvPr>
          <p:cNvSpPr/>
          <p:nvPr/>
        </p:nvSpPr>
        <p:spPr>
          <a:xfrm>
            <a:off x="1793999" y="3251071"/>
            <a:ext cx="3240087" cy="126047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tx1"/>
                </a:solidFill>
              </a:rPr>
              <a:t>Invio a servizio di orientamento e percorsi di transizione con risorse </a:t>
            </a:r>
          </a:p>
          <a:p>
            <a:pPr algn="ctr">
              <a:defRPr/>
            </a:pPr>
            <a:r>
              <a:rPr lang="it-IT" sz="1400" b="1" dirty="0">
                <a:solidFill>
                  <a:schemeClr val="tx1"/>
                </a:solidFill>
              </a:rPr>
              <a:t>Fondo Regionale Disabili 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A43F2973-42AA-20C9-BC37-8C3393957856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95999" y="1703071"/>
            <a:ext cx="0" cy="66901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4ECA8205-208C-E8DC-750A-D45B5DCA87D9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3414043" y="1703071"/>
            <a:ext cx="2681956" cy="154800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0695087-2AAD-7011-8713-30E3D1183F39}"/>
              </a:ext>
            </a:extLst>
          </p:cNvPr>
          <p:cNvSpPr txBox="1"/>
          <p:nvPr/>
        </p:nvSpPr>
        <p:spPr>
          <a:xfrm rot="10800000" flipV="1">
            <a:off x="2190415" y="3338176"/>
            <a:ext cx="2179177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50" b="1" dirty="0">
                <a:solidFill>
                  <a:srgbClr val="FF0000"/>
                </a:solidFill>
              </a:rPr>
              <a:t>Se non esiste una Presa in carico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D0DFE239-CA3A-FF92-6D65-1AA538DE37AB}"/>
              </a:ext>
            </a:extLst>
          </p:cNvPr>
          <p:cNvSpPr/>
          <p:nvPr/>
        </p:nvSpPr>
        <p:spPr>
          <a:xfrm>
            <a:off x="6727775" y="3251073"/>
            <a:ext cx="3240088" cy="1260471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tx1"/>
                </a:solidFill>
              </a:rPr>
              <a:t>Contatto con referente dei servizi e progettazione integrata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D74A5FD9-903A-D09A-A4FB-1A8563BA62DB}"/>
              </a:ext>
            </a:extLst>
          </p:cNvPr>
          <p:cNvCxnSpPr>
            <a:cxnSpLocks/>
          </p:cNvCxnSpPr>
          <p:nvPr/>
        </p:nvCxnSpPr>
        <p:spPr>
          <a:xfrm>
            <a:off x="6137587" y="1703023"/>
            <a:ext cx="2251820" cy="137299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B846F20-F54D-65FF-8086-947A46370BCE}"/>
              </a:ext>
            </a:extLst>
          </p:cNvPr>
          <p:cNvSpPr txBox="1"/>
          <p:nvPr/>
        </p:nvSpPr>
        <p:spPr>
          <a:xfrm>
            <a:off x="6622991" y="3451235"/>
            <a:ext cx="2705210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50" b="1" dirty="0">
                <a:solidFill>
                  <a:srgbClr val="FF0000"/>
                </a:solidFill>
              </a:rPr>
              <a:t>Se esiste una Presa in carico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0CB3198B-0B6B-E75D-4F65-A928C322CCC3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5012144" y="3881309"/>
            <a:ext cx="1715631" cy="789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8BCD5CBA-CA5B-F2B6-15EC-A6D2940E6E91}"/>
              </a:ext>
            </a:extLst>
          </p:cNvPr>
          <p:cNvCxnSpPr>
            <a:cxnSpLocks/>
          </p:cNvCxnSpPr>
          <p:nvPr/>
        </p:nvCxnSpPr>
        <p:spPr>
          <a:xfrm flipH="1">
            <a:off x="5055487" y="4166220"/>
            <a:ext cx="15048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4" name="Immagine 53">
            <a:extLst>
              <a:ext uri="{FF2B5EF4-FFF2-40B4-BE49-F238E27FC236}">
                <a16:creationId xmlns:a16="http://schemas.microsoft.com/office/drawing/2014/main" id="{4E60EAFF-ECD8-D6BC-2FEB-EF280904D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94" y="1153230"/>
            <a:ext cx="738113" cy="7705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58" name="Immagine 57" descr="Immagine che contiene pavimento, interni, scrivania, ufficio&#10;&#10;Descrizione generata automaticamente">
            <a:extLst>
              <a:ext uri="{FF2B5EF4-FFF2-40B4-BE49-F238E27FC236}">
                <a16:creationId xmlns:a16="http://schemas.microsoft.com/office/drawing/2014/main" id="{FC72AC28-A697-0195-0BC0-C6F2DC9B9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42982" y="1808524"/>
            <a:ext cx="2705211" cy="1408371"/>
          </a:xfrm>
          <a:prstGeom prst="rect">
            <a:avLst/>
          </a:prstGeom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62812CCF-443C-3C47-079E-8A42C96057E0}"/>
              </a:ext>
            </a:extLst>
          </p:cNvPr>
          <p:cNvSpPr txBox="1"/>
          <p:nvPr/>
        </p:nvSpPr>
        <p:spPr>
          <a:xfrm>
            <a:off x="10010480" y="1326355"/>
            <a:ext cx="468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sz="28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63" name="Elemento grafico 62" descr="Aula con riempimento a tinta unita">
            <a:extLst>
              <a:ext uri="{FF2B5EF4-FFF2-40B4-BE49-F238E27FC236}">
                <a16:creationId xmlns:a16="http://schemas.microsoft.com/office/drawing/2014/main" id="{8D29D5C0-0880-D368-ACE2-75BBEB874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172" y="3960298"/>
            <a:ext cx="914400" cy="914400"/>
          </a:xfrm>
          <a:prstGeom prst="rect">
            <a:avLst/>
          </a:prstGeom>
        </p:spPr>
      </p:pic>
      <p:pic>
        <p:nvPicPr>
          <p:cNvPr id="33793" name="Elemento grafico 33792" descr="Domande con riempimento a tinta unita">
            <a:extLst>
              <a:ext uri="{FF2B5EF4-FFF2-40B4-BE49-F238E27FC236}">
                <a16:creationId xmlns:a16="http://schemas.microsoft.com/office/drawing/2014/main" id="{7D065150-1F9C-4D70-81D1-8E0271B212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2540" y="3881309"/>
            <a:ext cx="914400" cy="914400"/>
          </a:xfrm>
          <a:prstGeom prst="rect">
            <a:avLst/>
          </a:prstGeom>
        </p:spPr>
      </p:pic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19F8E24A-2085-8997-69ED-BA0594344829}"/>
              </a:ext>
            </a:extLst>
          </p:cNvPr>
          <p:cNvSpPr/>
          <p:nvPr/>
        </p:nvSpPr>
        <p:spPr>
          <a:xfrm>
            <a:off x="3784360" y="4819374"/>
            <a:ext cx="4315627" cy="538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</a:rPr>
              <a:t>Inserimento lavorativo mirato</a:t>
            </a:r>
            <a:endParaRPr lang="it-IT" sz="1800" b="1" dirty="0">
              <a:solidFill>
                <a:schemeClr val="tx1"/>
              </a:solidFill>
            </a:endParaRPr>
          </a:p>
        </p:txBody>
      </p:sp>
      <p:pic>
        <p:nvPicPr>
          <p:cNvPr id="27" name="Elemento grafico 26" descr="Lavoratore edile con riempimento a tinta unita">
            <a:extLst>
              <a:ext uri="{FF2B5EF4-FFF2-40B4-BE49-F238E27FC236}">
                <a16:creationId xmlns:a16="http://schemas.microsoft.com/office/drawing/2014/main" id="{1232493F-4C01-0172-6C8E-13DA4EAE0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44463" y="5180564"/>
            <a:ext cx="726752" cy="734934"/>
          </a:xfrm>
          <a:prstGeom prst="rect">
            <a:avLst/>
          </a:prstGeom>
        </p:spPr>
      </p:pic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F2B285F3-AF44-107D-5C03-E1BBD6105474}"/>
              </a:ext>
            </a:extLst>
          </p:cNvPr>
          <p:cNvCxnSpPr/>
          <p:nvPr/>
        </p:nvCxnSpPr>
        <p:spPr>
          <a:xfrm>
            <a:off x="5665862" y="4202185"/>
            <a:ext cx="0" cy="618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42F4E447-4771-D305-5CD2-4EB00792C500}"/>
              </a:ext>
            </a:extLst>
          </p:cNvPr>
          <p:cNvCxnSpPr>
            <a:cxnSpLocks/>
          </p:cNvCxnSpPr>
          <p:nvPr/>
        </p:nvCxnSpPr>
        <p:spPr>
          <a:xfrm>
            <a:off x="5942173" y="3960298"/>
            <a:ext cx="223725" cy="822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6" name="Elemento grafico 45" descr="Contadina con riempimento a tinta unita">
            <a:extLst>
              <a:ext uri="{FF2B5EF4-FFF2-40B4-BE49-F238E27FC236}">
                <a16:creationId xmlns:a16="http://schemas.microsoft.com/office/drawing/2014/main" id="{A77144FD-5285-99D6-E086-14A7486B28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79040" y="5485479"/>
            <a:ext cx="668764" cy="594366"/>
          </a:xfrm>
          <a:prstGeom prst="rect">
            <a:avLst/>
          </a:prstGeom>
        </p:spPr>
      </p:pic>
      <p:pic>
        <p:nvPicPr>
          <p:cNvPr id="48" name="Elemento grafico 47" descr="Capo (maschile) con riempimento a tinta unita">
            <a:extLst>
              <a:ext uri="{FF2B5EF4-FFF2-40B4-BE49-F238E27FC236}">
                <a16:creationId xmlns:a16="http://schemas.microsoft.com/office/drawing/2014/main" id="{EE71C026-F973-0980-361F-4339E75CE2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19653" y="5454903"/>
            <a:ext cx="668764" cy="668764"/>
          </a:xfrm>
          <a:prstGeom prst="rect">
            <a:avLst/>
          </a:prstGeom>
        </p:spPr>
      </p:pic>
      <p:pic>
        <p:nvPicPr>
          <p:cNvPr id="53" name="Elemento grafico 52" descr="Scrivania con riempimento a tinta unita">
            <a:extLst>
              <a:ext uri="{FF2B5EF4-FFF2-40B4-BE49-F238E27FC236}">
                <a16:creationId xmlns:a16="http://schemas.microsoft.com/office/drawing/2014/main" id="{D5A6E734-3C02-4B0A-E365-A81A875CF4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99152" y="5383249"/>
            <a:ext cx="734934" cy="734934"/>
          </a:xfrm>
          <a:prstGeom prst="rect">
            <a:avLst/>
          </a:prstGeom>
        </p:spPr>
      </p:pic>
      <p:pic>
        <p:nvPicPr>
          <p:cNvPr id="56" name="Elemento grafico 55" descr="Provette con riempimento a tinta unita">
            <a:extLst>
              <a:ext uri="{FF2B5EF4-FFF2-40B4-BE49-F238E27FC236}">
                <a16:creationId xmlns:a16="http://schemas.microsoft.com/office/drawing/2014/main" id="{3CDC2909-E38F-D316-03FC-AC3564B45B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438427" y="5106388"/>
            <a:ext cx="809110" cy="809110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A79A7CE-B18B-1B58-6839-19CA0AC045BB}"/>
              </a:ext>
            </a:extLst>
          </p:cNvPr>
          <p:cNvSpPr txBox="1"/>
          <p:nvPr/>
        </p:nvSpPr>
        <p:spPr>
          <a:xfrm>
            <a:off x="2872098" y="6219150"/>
            <a:ext cx="76905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dirty="0">
                <a:solidFill>
                  <a:schemeClr val="bg1"/>
                </a:solidFill>
              </a:rPr>
              <a:t>I servizi del Collocamento Mirato dei disabili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2114EB-E45F-283F-F572-BEB8C8A55EFB}"/>
              </a:ext>
            </a:extLst>
          </p:cNvPr>
          <p:cNvSpPr txBox="1"/>
          <p:nvPr/>
        </p:nvSpPr>
        <p:spPr>
          <a:xfrm>
            <a:off x="11451363" y="6123667"/>
            <a:ext cx="352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94E596928153042A94B5C0BBB71DB53" ma:contentTypeVersion="0" ma:contentTypeDescription="Creare un nuovo documento." ma:contentTypeScope="" ma:versionID="4ad75fef47a5935bfcfe4c94b5d6bc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ea9b2fbf922795d328deade55af85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4F082C-0C29-46EC-AA41-A765434DD2E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3395421-0B1D-4214-A7EF-E48FD87E60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27A47BF-51E9-4855-849D-126D7D740B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2104</Words>
  <Application>Microsoft Office PowerPoint</Application>
  <PresentationFormat>Widescreen</PresentationFormat>
  <Paragraphs>191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Titillium Web</vt:lpstr>
      <vt:lpstr>Wingdings</vt:lpstr>
      <vt:lpstr>Wingdings 3</vt:lpstr>
      <vt:lpstr>Tema di Office</vt:lpstr>
      <vt:lpstr>Presentazione standard di PowerPoint</vt:lpstr>
      <vt:lpstr>Cosa è il : COLLOCAMENTO MIRATO ? </vt:lpstr>
      <vt:lpstr> Chi sono le persone con  disabilità alle quali è  DESTINATO il collocamento mirato? </vt:lpstr>
      <vt:lpstr>Come faccio per utilizzare le opportunità del collocamento mirato?</vt:lpstr>
      <vt:lpstr>Dove trovo i Centri per l’Impiego o l’Ufficio per il Collocamento mirato?</vt:lpstr>
      <vt:lpstr>Quali sono i requisiti per l’iscrizione al Collocamento mirato?</vt:lpstr>
      <vt:lpstr>Quale è il percorso per iscriversi negli elenchi del COLLOCAMENTO MIRATO?</vt:lpstr>
      <vt:lpstr> </vt:lpstr>
      <vt:lpstr> cosa accade dopo che i ragazzi hanno fatto  l’iscrizione? </vt:lpstr>
      <vt:lpstr>Quali sono gli strumenti di «politica attiva» del COLLOCAMENTO MIRATO?</vt:lpstr>
      <vt:lpstr>Quali sono i   «SOGGETTI OBBLIGATI»  al COLLOCAMENTO MIRATO?</vt:lpstr>
      <vt:lpstr> COME FANNO LE AZIENDE A TROVARE LE PERSONE DISABILI DA ASSUMERE?</vt:lpstr>
      <vt:lpstr>Ci sono attività di accompagnamento dei ragazzi con disabilità  nel passaggio dalla scuola al lavoro?</vt:lpstr>
      <vt:lpstr> QUALI SCUOLE ED ENTI HANNO ADERITO ALLE AZIONI 1 e 2? </vt:lpstr>
      <vt:lpstr>CI SONO AGEVOLAZIONI ECONOMICHE  PER L’ASSUNZIONE DELLE PERSONE DISABILI?</vt:lpstr>
      <vt:lpstr>In Regione Emilia-Romagna ci sono contributi economici per l’assunzione delle persone disabili?</vt:lpstr>
      <vt:lpstr>Dove trovo le offerte di lavoro per disabili a Rimini?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Diterlizzi Annamaria</cp:lastModifiedBy>
  <cp:revision>180</cp:revision>
  <cp:lastPrinted>2022-04-21T14:21:20Z</cp:lastPrinted>
  <dcterms:created xsi:type="dcterms:W3CDTF">2022-01-24T15:19:12Z</dcterms:created>
  <dcterms:modified xsi:type="dcterms:W3CDTF">2024-05-06T16:23:41Z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0x010100794E596928153042A94B5C0BBB71DB53</vt:lpwstr>
  </property>
</Properties>
</file>