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261" r:id="rId5"/>
    <p:sldId id="405" r:id="rId6"/>
    <p:sldId id="406" r:id="rId7"/>
    <p:sldId id="492" r:id="rId8"/>
    <p:sldId id="263" r:id="rId9"/>
    <p:sldId id="436" r:id="rId10"/>
    <p:sldId id="457" r:id="rId11"/>
    <p:sldId id="397" r:id="rId12"/>
    <p:sldId id="461" r:id="rId13"/>
    <p:sldId id="463" r:id="rId14"/>
    <p:sldId id="491" r:id="rId15"/>
    <p:sldId id="427" r:id="rId16"/>
    <p:sldId id="472" r:id="rId17"/>
    <p:sldId id="483" r:id="rId18"/>
    <p:sldId id="493" r:id="rId19"/>
    <p:sldId id="484" r:id="rId20"/>
    <p:sldId id="487" r:id="rId21"/>
    <p:sldId id="473" r:id="rId22"/>
    <p:sldId id="398" r:id="rId23"/>
    <p:sldId id="480" r:id="rId24"/>
    <p:sldId id="481" r:id="rId25"/>
    <p:sldId id="474" r:id="rId26"/>
    <p:sldId id="503" r:id="rId27"/>
    <p:sldId id="464" r:id="rId28"/>
    <p:sldId id="500" r:id="rId29"/>
    <p:sldId id="488" r:id="rId30"/>
    <p:sldId id="489" r:id="rId31"/>
    <p:sldId id="509" r:id="rId32"/>
    <p:sldId id="504" r:id="rId33"/>
    <p:sldId id="505" r:id="rId34"/>
    <p:sldId id="508" r:id="rId35"/>
    <p:sldId id="403" r:id="rId36"/>
    <p:sldId id="404" r:id="rId37"/>
    <p:sldId id="498" r:id="rId38"/>
    <p:sldId id="389"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CE50E2-8CA7-746C-15B8-9A2754EFBC12}" name="Simone Priola" initials="SP" userId="Simone Prio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4AA"/>
    <a:srgbClr val="CE295E"/>
    <a:srgbClr val="3C7E6C"/>
    <a:srgbClr val="018F99"/>
    <a:srgbClr val="767171"/>
    <a:srgbClr val="FF8C00"/>
    <a:srgbClr val="FFFFFF"/>
    <a:srgbClr val="006977"/>
    <a:srgbClr val="4472C4"/>
    <a:srgbClr val="2D6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92593" autoAdjust="0"/>
  </p:normalViewPr>
  <p:slideViewPr>
    <p:cSldViewPr snapToGrid="0" snapToObjects="1" showGuides="1">
      <p:cViewPr varScale="1">
        <p:scale>
          <a:sx n="55" d="100"/>
          <a:sy n="55" d="100"/>
        </p:scale>
        <p:origin x="1092" y="44"/>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45" d="100"/>
          <a:sy n="45" d="100"/>
        </p:scale>
        <p:origin x="190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03DADB85-A0F0-174B-8D78-B9523CFC2A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BBB43396-25B8-954B-9892-5E9640C6C1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DE77BE-B3A4-5B4D-A01B-A54215D93D60}" type="datetimeFigureOut">
              <a:rPr lang="it-IT" smtClean="0"/>
              <a:t>20/03/2023</a:t>
            </a:fld>
            <a:endParaRPr lang="it-IT"/>
          </a:p>
        </p:txBody>
      </p:sp>
      <p:sp>
        <p:nvSpPr>
          <p:cNvPr id="4" name="Segnaposto piè di pagina 3">
            <a:extLst>
              <a:ext uri="{FF2B5EF4-FFF2-40B4-BE49-F238E27FC236}">
                <a16:creationId xmlns:a16="http://schemas.microsoft.com/office/drawing/2014/main" id="{3C0EE306-8029-2043-A7A9-F3EF246EA7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Tree>
    <p:extLst>
      <p:ext uri="{BB962C8B-B14F-4D97-AF65-F5344CB8AC3E}">
        <p14:creationId xmlns:p14="http://schemas.microsoft.com/office/powerpoint/2010/main" val="3951608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51560-3487-814E-8C89-43D8ECD3A774}" type="datetimeFigureOut">
              <a:rPr lang="it-IT" smtClean="0"/>
              <a:t>20/03/2023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5344D-972A-7240-AF09-B7441F5CC20B}" type="slidenum">
              <a:rPr lang="it-IT" smtClean="0"/>
              <a:t>‹N›</a:t>
            </a:fld>
            <a:endParaRPr lang="it-IT"/>
          </a:p>
        </p:txBody>
      </p:sp>
    </p:spTree>
    <p:extLst>
      <p:ext uri="{BB962C8B-B14F-4D97-AF65-F5344CB8AC3E}">
        <p14:creationId xmlns:p14="http://schemas.microsoft.com/office/powerpoint/2010/main" val="12030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5344D-972A-7240-AF09-B7441F5CC20B}" type="slidenum">
              <a:rPr lang="it-IT" smtClean="0"/>
              <a:t>1</a:t>
            </a:fld>
            <a:endParaRPr lang="it-IT" dirty="0"/>
          </a:p>
        </p:txBody>
      </p:sp>
    </p:spTree>
    <p:extLst>
      <p:ext uri="{BB962C8B-B14F-4D97-AF65-F5344CB8AC3E}">
        <p14:creationId xmlns:p14="http://schemas.microsoft.com/office/powerpoint/2010/main" val="286479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5344D-972A-7240-AF09-B7441F5CC20B}" type="slidenum">
              <a:rPr lang="it-IT" smtClean="0"/>
              <a:t>23</a:t>
            </a:fld>
            <a:endParaRPr lang="it-IT"/>
          </a:p>
        </p:txBody>
      </p:sp>
    </p:spTree>
    <p:extLst>
      <p:ext uri="{BB962C8B-B14F-4D97-AF65-F5344CB8AC3E}">
        <p14:creationId xmlns:p14="http://schemas.microsoft.com/office/powerpoint/2010/main" val="3657790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A631FB0-FF32-AB47-8F79-3307C874F8E7}"/>
              </a:ext>
            </a:extLst>
          </p:cNvPr>
          <p:cNvPicPr>
            <a:picLocks noChangeAspect="1"/>
          </p:cNvPicPr>
          <p:nvPr userDrawn="1"/>
        </p:nvPicPr>
        <p:blipFill>
          <a:blip r:embed="rId2"/>
          <a:stretch>
            <a:fillRect/>
          </a:stretch>
        </p:blipFill>
        <p:spPr>
          <a:xfrm>
            <a:off x="5678907" y="306522"/>
            <a:ext cx="6252408" cy="6252408"/>
          </a:xfrm>
          <a:prstGeom prst="rect">
            <a:avLst/>
          </a:prstGeom>
        </p:spPr>
      </p:pic>
      <p:sp>
        <p:nvSpPr>
          <p:cNvPr id="4" name="Segnaposto testo 3">
            <a:extLst>
              <a:ext uri="{FF2B5EF4-FFF2-40B4-BE49-F238E27FC236}">
                <a16:creationId xmlns:a16="http://schemas.microsoft.com/office/drawing/2014/main" id="{09EB77D5-5716-2241-B41C-F1C58C0C0821}"/>
              </a:ext>
            </a:extLst>
          </p:cNvPr>
          <p:cNvSpPr>
            <a:spLocks noGrp="1"/>
          </p:cNvSpPr>
          <p:nvPr>
            <p:ph type="body" sz="quarter" idx="12" hasCustomPrompt="1"/>
          </p:nvPr>
        </p:nvSpPr>
        <p:spPr>
          <a:xfrm>
            <a:off x="373063" y="5945201"/>
            <a:ext cx="3496204" cy="489466"/>
          </a:xfrm>
        </p:spPr>
        <p:txBody>
          <a:bodyPr>
            <a:noAutofit/>
          </a:bodyPr>
          <a:lstStyle>
            <a:lvl1pPr marL="0" indent="0">
              <a:buNone/>
              <a:defRPr sz="2000"/>
            </a:lvl1pPr>
          </a:lstStyle>
          <a:p>
            <a:r>
              <a:rPr lang="it-IT" dirty="0"/>
              <a:t>Versione 1 | 01.01.2022</a:t>
            </a:r>
          </a:p>
        </p:txBody>
      </p:sp>
      <p:pic>
        <p:nvPicPr>
          <p:cNvPr id="3" name="Immagine 2">
            <a:extLst>
              <a:ext uri="{FF2B5EF4-FFF2-40B4-BE49-F238E27FC236}">
                <a16:creationId xmlns:a16="http://schemas.microsoft.com/office/drawing/2014/main" id="{F131487D-DE34-EE47-B2F0-09A70448492E}"/>
              </a:ext>
            </a:extLst>
          </p:cNvPr>
          <p:cNvPicPr>
            <a:picLocks noChangeAspect="1"/>
          </p:cNvPicPr>
          <p:nvPr userDrawn="1"/>
        </p:nvPicPr>
        <p:blipFill>
          <a:blip r:embed="rId3"/>
          <a:stretch>
            <a:fillRect/>
          </a:stretch>
        </p:blipFill>
        <p:spPr>
          <a:xfrm>
            <a:off x="176252" y="306521"/>
            <a:ext cx="3113943" cy="1353410"/>
          </a:xfrm>
          <a:prstGeom prst="rect">
            <a:avLst/>
          </a:prstGeom>
        </p:spPr>
      </p:pic>
      <p:sp>
        <p:nvSpPr>
          <p:cNvPr id="11" name="Segnaposto testo 10">
            <a:extLst>
              <a:ext uri="{FF2B5EF4-FFF2-40B4-BE49-F238E27FC236}">
                <a16:creationId xmlns:a16="http://schemas.microsoft.com/office/drawing/2014/main" id="{247B2477-B8C3-0C4F-ACD5-C170ED423226}"/>
              </a:ext>
            </a:extLst>
          </p:cNvPr>
          <p:cNvSpPr>
            <a:spLocks noGrp="1"/>
          </p:cNvSpPr>
          <p:nvPr>
            <p:ph type="body" sz="quarter" idx="13"/>
          </p:nvPr>
        </p:nvSpPr>
        <p:spPr>
          <a:xfrm>
            <a:off x="2603302" y="1986291"/>
            <a:ext cx="6236579" cy="784830"/>
          </a:xfrm>
          <a:solidFill>
            <a:srgbClr val="3264AA"/>
          </a:solidFill>
        </p:spPr>
        <p:txBody>
          <a:bodyPr wrap="none">
            <a:spAutoFit/>
          </a:bodyPr>
          <a:lstStyle>
            <a:lvl1pPr marL="0" indent="0">
              <a:buNone/>
              <a:defRPr sz="5000">
                <a:solidFill>
                  <a:schemeClr val="bg1"/>
                </a:solidFill>
              </a:defRPr>
            </a:lvl1pPr>
          </a:lstStyle>
          <a:p>
            <a:pPr lvl="0"/>
            <a:r>
              <a:rPr lang="it-IT" dirty="0"/>
              <a:t>Fare clic per modificare</a:t>
            </a:r>
          </a:p>
        </p:txBody>
      </p:sp>
      <p:sp>
        <p:nvSpPr>
          <p:cNvPr id="12" name="Segnaposto testo 10">
            <a:extLst>
              <a:ext uri="{FF2B5EF4-FFF2-40B4-BE49-F238E27FC236}">
                <a16:creationId xmlns:a16="http://schemas.microsoft.com/office/drawing/2014/main" id="{A2ADC6C7-79A0-8B47-A7E3-5B14CFFCC153}"/>
              </a:ext>
            </a:extLst>
          </p:cNvPr>
          <p:cNvSpPr>
            <a:spLocks noGrp="1"/>
          </p:cNvSpPr>
          <p:nvPr>
            <p:ph type="body" sz="quarter" idx="14"/>
          </p:nvPr>
        </p:nvSpPr>
        <p:spPr>
          <a:xfrm>
            <a:off x="2603302" y="2908574"/>
            <a:ext cx="6236579" cy="784830"/>
          </a:xfrm>
          <a:solidFill>
            <a:srgbClr val="3264AA"/>
          </a:solidFill>
        </p:spPr>
        <p:txBody>
          <a:bodyPr wrap="none">
            <a:spAutoFit/>
          </a:bodyPr>
          <a:lstStyle>
            <a:lvl1pPr marL="0" indent="0">
              <a:buNone/>
              <a:defRPr sz="5000">
                <a:solidFill>
                  <a:schemeClr val="bg1"/>
                </a:solidFill>
              </a:defRPr>
            </a:lvl1pPr>
          </a:lstStyle>
          <a:p>
            <a:pPr lvl="0"/>
            <a:r>
              <a:rPr lang="it-IT" dirty="0"/>
              <a:t>Fare clic per modificare</a:t>
            </a:r>
          </a:p>
        </p:txBody>
      </p:sp>
      <p:sp>
        <p:nvSpPr>
          <p:cNvPr id="13" name="Segnaposto testo 10">
            <a:extLst>
              <a:ext uri="{FF2B5EF4-FFF2-40B4-BE49-F238E27FC236}">
                <a16:creationId xmlns:a16="http://schemas.microsoft.com/office/drawing/2014/main" id="{29DAE82C-0208-4443-942E-2FD5FCDFF8D9}"/>
              </a:ext>
            </a:extLst>
          </p:cNvPr>
          <p:cNvSpPr>
            <a:spLocks noGrp="1"/>
          </p:cNvSpPr>
          <p:nvPr>
            <p:ph type="body" sz="quarter" idx="15"/>
          </p:nvPr>
        </p:nvSpPr>
        <p:spPr>
          <a:xfrm>
            <a:off x="2603302" y="3854505"/>
            <a:ext cx="6236579" cy="784830"/>
          </a:xfrm>
          <a:solidFill>
            <a:srgbClr val="3264AA"/>
          </a:solidFill>
        </p:spPr>
        <p:txBody>
          <a:bodyPr wrap="none">
            <a:spAutoFit/>
          </a:bodyPr>
          <a:lstStyle>
            <a:lvl1pPr marL="0" indent="0">
              <a:buNone/>
              <a:defRPr sz="5000">
                <a:solidFill>
                  <a:schemeClr val="bg1"/>
                </a:solidFill>
              </a:defRPr>
            </a:lvl1pPr>
          </a:lstStyle>
          <a:p>
            <a:pPr lvl="0"/>
            <a:r>
              <a:rPr lang="it-IT" dirty="0"/>
              <a:t>Fare clic per modificare</a:t>
            </a:r>
          </a:p>
        </p:txBody>
      </p:sp>
    </p:spTree>
    <p:extLst>
      <p:ext uri="{BB962C8B-B14F-4D97-AF65-F5344CB8AC3E}">
        <p14:creationId xmlns:p14="http://schemas.microsoft.com/office/powerpoint/2010/main" val="269773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1AD86-8224-8E4A-B3A4-E222B6DE4ED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948056A-A4AD-AC4B-9AFA-3EEE5A213FDC}"/>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8397C6A-19FA-1E42-85F8-01AE6179C33A}"/>
              </a:ext>
            </a:extLst>
          </p:cNvPr>
          <p:cNvSpPr>
            <a:spLocks noGrp="1"/>
          </p:cNvSpPr>
          <p:nvPr>
            <p:ph type="dt" sz="half" idx="10"/>
          </p:nvPr>
        </p:nvSpPr>
        <p:spPr/>
        <p:txBody>
          <a:bodyPr/>
          <a:lstStyle/>
          <a:p>
            <a:fld id="{DA8E5827-8504-4045-930D-4E64D86AC7BB}" type="datetime1">
              <a:rPr lang="it-IT" smtClean="0"/>
              <a:t>20/03/2023</a:t>
            </a:fld>
            <a:endParaRPr lang="it-IT"/>
          </a:p>
        </p:txBody>
      </p:sp>
      <p:sp>
        <p:nvSpPr>
          <p:cNvPr id="5" name="Segnaposto piè di pagina 4">
            <a:extLst>
              <a:ext uri="{FF2B5EF4-FFF2-40B4-BE49-F238E27FC236}">
                <a16:creationId xmlns:a16="http://schemas.microsoft.com/office/drawing/2014/main" id="{AD493BB5-5E57-FB45-BB84-A227F6AF02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B38DB6-CFF2-5F41-979C-1391A1C61268}"/>
              </a:ext>
            </a:extLst>
          </p:cNvPr>
          <p:cNvSpPr>
            <a:spLocks noGrp="1"/>
          </p:cNvSpPr>
          <p:nvPr>
            <p:ph type="sldNum" sz="quarter" idx="12"/>
          </p:nvPr>
        </p:nvSpPr>
        <p:spPr/>
        <p:txBody>
          <a:bodyPr/>
          <a:lstStyle/>
          <a:p>
            <a:fld id="{8BF82156-9445-CA41-89E8-99C6AA80F868}" type="slidenum">
              <a:rPr lang="it-IT" smtClean="0"/>
              <a:t>‹N›</a:t>
            </a:fld>
            <a:endParaRPr lang="it-IT"/>
          </a:p>
        </p:txBody>
      </p:sp>
    </p:spTree>
    <p:extLst>
      <p:ext uri="{BB962C8B-B14F-4D97-AF65-F5344CB8AC3E}">
        <p14:creationId xmlns:p14="http://schemas.microsoft.com/office/powerpoint/2010/main" val="392688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CDF8A09-C448-7244-80B2-11E11BE04A4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915E88B-BA71-5146-9C92-487CD3F5991A}"/>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982DF14-3D2E-1240-8F98-37FB860DE455}"/>
              </a:ext>
            </a:extLst>
          </p:cNvPr>
          <p:cNvSpPr>
            <a:spLocks noGrp="1"/>
          </p:cNvSpPr>
          <p:nvPr>
            <p:ph type="dt" sz="half" idx="10"/>
          </p:nvPr>
        </p:nvSpPr>
        <p:spPr/>
        <p:txBody>
          <a:bodyPr/>
          <a:lstStyle/>
          <a:p>
            <a:fld id="{0C411339-6DDD-0B46-A8B5-216BB7A083F1}" type="datetime1">
              <a:rPr lang="it-IT" smtClean="0"/>
              <a:t>20/03/2023</a:t>
            </a:fld>
            <a:endParaRPr lang="it-IT"/>
          </a:p>
        </p:txBody>
      </p:sp>
      <p:sp>
        <p:nvSpPr>
          <p:cNvPr id="5" name="Segnaposto piè di pagina 4">
            <a:extLst>
              <a:ext uri="{FF2B5EF4-FFF2-40B4-BE49-F238E27FC236}">
                <a16:creationId xmlns:a16="http://schemas.microsoft.com/office/drawing/2014/main" id="{9B7B8EF6-BFC2-3640-9B66-0F2BADBAC4B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04753A3-0C89-434B-AD71-A6041DFAFDDF}"/>
              </a:ext>
            </a:extLst>
          </p:cNvPr>
          <p:cNvSpPr>
            <a:spLocks noGrp="1"/>
          </p:cNvSpPr>
          <p:nvPr>
            <p:ph type="sldNum" sz="quarter" idx="12"/>
          </p:nvPr>
        </p:nvSpPr>
        <p:spPr/>
        <p:txBody>
          <a:bodyPr/>
          <a:lstStyle/>
          <a:p>
            <a:fld id="{8BF82156-9445-CA41-89E8-99C6AA80F868}" type="slidenum">
              <a:rPr lang="it-IT" smtClean="0"/>
              <a:t>‹N›</a:t>
            </a:fld>
            <a:endParaRPr lang="it-IT"/>
          </a:p>
        </p:txBody>
      </p:sp>
    </p:spTree>
    <p:extLst>
      <p:ext uri="{BB962C8B-B14F-4D97-AF65-F5344CB8AC3E}">
        <p14:creationId xmlns:p14="http://schemas.microsoft.com/office/powerpoint/2010/main" val="392960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0DB0F3-561B-5441-AFF6-E733FE38FDED}"/>
              </a:ext>
            </a:extLst>
          </p:cNvPr>
          <p:cNvSpPr>
            <a:spLocks noGrp="1"/>
          </p:cNvSpPr>
          <p:nvPr>
            <p:ph type="title"/>
          </p:nvPr>
        </p:nvSpPr>
        <p:spPr>
          <a:xfrm>
            <a:off x="367393" y="307975"/>
            <a:ext cx="11487149" cy="598261"/>
          </a:xfrm>
        </p:spPr>
        <p:txBody>
          <a:bodyPr>
            <a:normAutofit/>
          </a:bodyPr>
          <a:lstStyle>
            <a:lvl1pPr>
              <a:defRPr sz="3600" b="1">
                <a:solidFill>
                  <a:srgbClr val="3264AA"/>
                </a:solidFill>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9C81124-F589-6F49-81C3-A530E7A587B9}"/>
              </a:ext>
            </a:extLst>
          </p:cNvPr>
          <p:cNvSpPr>
            <a:spLocks noGrp="1"/>
          </p:cNvSpPr>
          <p:nvPr>
            <p:ph idx="1"/>
          </p:nvPr>
        </p:nvSpPr>
        <p:spPr>
          <a:xfrm>
            <a:off x="367393" y="1396093"/>
            <a:ext cx="11487149" cy="4620986"/>
          </a:xfrm>
        </p:spPr>
        <p:txBody>
          <a:bodyPr/>
          <a:lstStyle/>
          <a:p>
            <a:r>
              <a:rPr lang="it-IT" dirty="0"/>
              <a:t>Modifica gli stili del testo dello schema
Secondo livello
Terzo livello
Quarto livello
Quinto livello</a:t>
            </a:r>
          </a:p>
        </p:txBody>
      </p:sp>
      <p:sp>
        <p:nvSpPr>
          <p:cNvPr id="7" name="Rettangolo 6">
            <a:extLst>
              <a:ext uri="{FF2B5EF4-FFF2-40B4-BE49-F238E27FC236}">
                <a16:creationId xmlns:a16="http://schemas.microsoft.com/office/drawing/2014/main" id="{A3B3E2A3-45E0-9F4B-AABA-3465515A8811}"/>
              </a:ext>
            </a:extLst>
          </p:cNvPr>
          <p:cNvSpPr/>
          <p:nvPr userDrawn="1"/>
        </p:nvSpPr>
        <p:spPr>
          <a:xfrm>
            <a:off x="367393" y="6185127"/>
            <a:ext cx="11487150" cy="395287"/>
          </a:xfrm>
          <a:prstGeom prst="rect">
            <a:avLst/>
          </a:prstGeom>
          <a:solidFill>
            <a:srgbClr val="3264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numero diapositiva 9">
            <a:extLst>
              <a:ext uri="{FF2B5EF4-FFF2-40B4-BE49-F238E27FC236}">
                <a16:creationId xmlns:a16="http://schemas.microsoft.com/office/drawing/2014/main" id="{7091A8B7-D404-5D4E-9BB8-755029E2C0F8}"/>
              </a:ext>
            </a:extLst>
          </p:cNvPr>
          <p:cNvSpPr>
            <a:spLocks noGrp="1"/>
          </p:cNvSpPr>
          <p:nvPr>
            <p:ph type="sldNum" sz="quarter" idx="12"/>
          </p:nvPr>
        </p:nvSpPr>
        <p:spPr>
          <a:xfrm>
            <a:off x="10752794" y="6215289"/>
            <a:ext cx="1101748" cy="365125"/>
          </a:xfrm>
        </p:spPr>
        <p:txBody>
          <a:bodyPr/>
          <a:lstStyle/>
          <a:p>
            <a:fld id="{8BF82156-9445-CA41-89E8-99C6AA80F868}" type="slidenum">
              <a:rPr lang="it-IT" smtClean="0">
                <a:solidFill>
                  <a:schemeClr val="bg1"/>
                </a:solidFill>
              </a:rPr>
              <a:t>‹N›</a:t>
            </a:fld>
            <a:endParaRPr lang="it-IT" dirty="0">
              <a:solidFill>
                <a:schemeClr val="bg1"/>
              </a:solidFill>
            </a:endParaRPr>
          </a:p>
        </p:txBody>
      </p:sp>
      <p:sp>
        <p:nvSpPr>
          <p:cNvPr id="10" name="Segnaposto piè di pagina 10">
            <a:extLst>
              <a:ext uri="{FF2B5EF4-FFF2-40B4-BE49-F238E27FC236}">
                <a16:creationId xmlns:a16="http://schemas.microsoft.com/office/drawing/2014/main" id="{05F9FBCF-B4B7-5745-967F-0887F221701D}"/>
              </a:ext>
            </a:extLst>
          </p:cNvPr>
          <p:cNvSpPr>
            <a:spLocks noGrp="1"/>
          </p:cNvSpPr>
          <p:nvPr>
            <p:ph type="ftr" sz="quarter" idx="11"/>
          </p:nvPr>
        </p:nvSpPr>
        <p:spPr>
          <a:xfrm>
            <a:off x="4120242" y="6208371"/>
            <a:ext cx="6529424" cy="365125"/>
          </a:xfrm>
        </p:spPr>
        <p:txBody>
          <a:bodyPr/>
          <a:lstStyle/>
          <a:p>
            <a:pPr algn="r"/>
            <a:endParaRPr lang="it-IT" dirty="0">
              <a:solidFill>
                <a:schemeClr val="bg1"/>
              </a:solidFill>
            </a:endParaRPr>
          </a:p>
        </p:txBody>
      </p:sp>
      <p:cxnSp>
        <p:nvCxnSpPr>
          <p:cNvPr id="5" name="Connettore 1 4">
            <a:extLst>
              <a:ext uri="{FF2B5EF4-FFF2-40B4-BE49-F238E27FC236}">
                <a16:creationId xmlns:a16="http://schemas.microsoft.com/office/drawing/2014/main" id="{C31A36DD-0883-A64D-BD3A-E7327755969C}"/>
              </a:ext>
            </a:extLst>
          </p:cNvPr>
          <p:cNvCxnSpPr>
            <a:cxnSpLocks/>
          </p:cNvCxnSpPr>
          <p:nvPr userDrawn="1"/>
        </p:nvCxnSpPr>
        <p:spPr>
          <a:xfrm>
            <a:off x="367393" y="1038646"/>
            <a:ext cx="11487149" cy="0"/>
          </a:xfrm>
          <a:prstGeom prst="line">
            <a:avLst/>
          </a:prstGeom>
          <a:ln w="12700">
            <a:solidFill>
              <a:srgbClr val="02008B"/>
            </a:solidFill>
          </a:ln>
        </p:spPr>
        <p:style>
          <a:lnRef idx="1">
            <a:schemeClr val="accent1"/>
          </a:lnRef>
          <a:fillRef idx="0">
            <a:schemeClr val="accent1"/>
          </a:fillRef>
          <a:effectRef idx="0">
            <a:schemeClr val="accent1"/>
          </a:effectRef>
          <a:fontRef idx="minor">
            <a:schemeClr val="tx1"/>
          </a:fontRef>
        </p:style>
      </p:cxnSp>
      <p:pic>
        <p:nvPicPr>
          <p:cNvPr id="6" name="Immagine 5">
            <a:extLst>
              <a:ext uri="{FF2B5EF4-FFF2-40B4-BE49-F238E27FC236}">
                <a16:creationId xmlns:a16="http://schemas.microsoft.com/office/drawing/2014/main" id="{C4BBF406-7512-5F4E-8CA9-00A49ED383AF}"/>
              </a:ext>
            </a:extLst>
          </p:cNvPr>
          <p:cNvPicPr>
            <a:picLocks noChangeAspect="1"/>
          </p:cNvPicPr>
          <p:nvPr userDrawn="1"/>
        </p:nvPicPr>
        <p:blipFill>
          <a:blip r:embed="rId2"/>
          <a:stretch>
            <a:fillRect/>
          </a:stretch>
        </p:blipFill>
        <p:spPr>
          <a:xfrm>
            <a:off x="374267" y="6144615"/>
            <a:ext cx="1158900" cy="503692"/>
          </a:xfrm>
          <a:prstGeom prst="rect">
            <a:avLst/>
          </a:prstGeom>
        </p:spPr>
      </p:pic>
    </p:spTree>
    <p:extLst>
      <p:ext uri="{BB962C8B-B14F-4D97-AF65-F5344CB8AC3E}">
        <p14:creationId xmlns:p14="http://schemas.microsoft.com/office/powerpoint/2010/main" val="17880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882CBB-ED9F-5D46-8900-B648988E22B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D0003F8-8EF8-CF40-8A06-05D521611B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FD33C9F-4E1C-D84A-9310-43989A165A12}"/>
              </a:ext>
            </a:extLst>
          </p:cNvPr>
          <p:cNvSpPr>
            <a:spLocks noGrp="1"/>
          </p:cNvSpPr>
          <p:nvPr>
            <p:ph type="dt" sz="half" idx="10"/>
          </p:nvPr>
        </p:nvSpPr>
        <p:spPr/>
        <p:txBody>
          <a:bodyPr/>
          <a:lstStyle/>
          <a:p>
            <a:fld id="{7BCFBFE2-14D3-0E46-9D2B-5DB46E8FA9A2}" type="datetime1">
              <a:rPr lang="it-IT" smtClean="0"/>
              <a:t>20/03/2023</a:t>
            </a:fld>
            <a:endParaRPr lang="it-IT"/>
          </a:p>
        </p:txBody>
      </p:sp>
      <p:sp>
        <p:nvSpPr>
          <p:cNvPr id="5" name="Segnaposto piè di pagina 4">
            <a:extLst>
              <a:ext uri="{FF2B5EF4-FFF2-40B4-BE49-F238E27FC236}">
                <a16:creationId xmlns:a16="http://schemas.microsoft.com/office/drawing/2014/main" id="{472E771E-D8D9-4141-9804-885CED867F7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DABBDF-2F44-6740-9372-861CCF462745}"/>
              </a:ext>
            </a:extLst>
          </p:cNvPr>
          <p:cNvSpPr>
            <a:spLocks noGrp="1"/>
          </p:cNvSpPr>
          <p:nvPr>
            <p:ph type="sldNum" sz="quarter" idx="12"/>
          </p:nvPr>
        </p:nvSpPr>
        <p:spPr/>
        <p:txBody>
          <a:bodyPr/>
          <a:lstStyle/>
          <a:p>
            <a:fld id="{8BF82156-9445-CA41-89E8-99C6AA80F868}" type="slidenum">
              <a:rPr lang="it-IT" smtClean="0"/>
              <a:t>‹N›</a:t>
            </a:fld>
            <a:endParaRPr lang="it-IT"/>
          </a:p>
        </p:txBody>
      </p:sp>
    </p:spTree>
    <p:extLst>
      <p:ext uri="{BB962C8B-B14F-4D97-AF65-F5344CB8AC3E}">
        <p14:creationId xmlns:p14="http://schemas.microsoft.com/office/powerpoint/2010/main" val="245679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BD44A1-8658-CD41-AD22-1DAF0FBE645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245A231-6E7A-7047-A72B-800CC421F805}"/>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2E12C41B-4885-6648-9661-5441958F8046}"/>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0A85AE3-D060-8642-A721-25C70519DB09}"/>
              </a:ext>
            </a:extLst>
          </p:cNvPr>
          <p:cNvSpPr>
            <a:spLocks noGrp="1"/>
          </p:cNvSpPr>
          <p:nvPr>
            <p:ph type="dt" sz="half" idx="10"/>
          </p:nvPr>
        </p:nvSpPr>
        <p:spPr/>
        <p:txBody>
          <a:bodyPr/>
          <a:lstStyle/>
          <a:p>
            <a:fld id="{0A087598-ECD9-AC4E-BA7F-704E821A67C3}" type="datetime1">
              <a:rPr lang="it-IT" smtClean="0"/>
              <a:t>20/03/2023</a:t>
            </a:fld>
            <a:endParaRPr lang="it-IT"/>
          </a:p>
        </p:txBody>
      </p:sp>
      <p:sp>
        <p:nvSpPr>
          <p:cNvPr id="6" name="Segnaposto piè di pagina 5">
            <a:extLst>
              <a:ext uri="{FF2B5EF4-FFF2-40B4-BE49-F238E27FC236}">
                <a16:creationId xmlns:a16="http://schemas.microsoft.com/office/drawing/2014/main" id="{A3F16A96-8F0E-FC49-91E2-6D0DF64CF3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70DF24E-CEFD-704D-B692-349BCFF36471}"/>
              </a:ext>
            </a:extLst>
          </p:cNvPr>
          <p:cNvSpPr>
            <a:spLocks noGrp="1"/>
          </p:cNvSpPr>
          <p:nvPr>
            <p:ph type="sldNum" sz="quarter" idx="12"/>
          </p:nvPr>
        </p:nvSpPr>
        <p:spPr/>
        <p:txBody>
          <a:bodyPr/>
          <a:lstStyle/>
          <a:p>
            <a:fld id="{8BF82156-9445-CA41-89E8-99C6AA80F868}" type="slidenum">
              <a:rPr lang="it-IT" smtClean="0"/>
              <a:t>‹N›</a:t>
            </a:fld>
            <a:endParaRPr lang="it-IT"/>
          </a:p>
        </p:txBody>
      </p:sp>
    </p:spTree>
    <p:extLst>
      <p:ext uri="{BB962C8B-B14F-4D97-AF65-F5344CB8AC3E}">
        <p14:creationId xmlns:p14="http://schemas.microsoft.com/office/powerpoint/2010/main" val="27827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BB4F03-5A29-9847-A0BF-DA22C93906B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0E050F6-DA07-1C44-913D-93CCCEFC6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579FFD0-48C1-C74A-8314-F6D18C3164BD}"/>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91285F92-3FFD-4449-8157-996387676F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11029EAC-D3E6-C540-8636-0A588A9D36F2}"/>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B2080B0D-25A5-FA47-B790-5E8344AD6065}"/>
              </a:ext>
            </a:extLst>
          </p:cNvPr>
          <p:cNvSpPr>
            <a:spLocks noGrp="1"/>
          </p:cNvSpPr>
          <p:nvPr>
            <p:ph type="dt" sz="half" idx="10"/>
          </p:nvPr>
        </p:nvSpPr>
        <p:spPr/>
        <p:txBody>
          <a:bodyPr/>
          <a:lstStyle/>
          <a:p>
            <a:fld id="{7D63914D-D8FE-6747-92D3-28A19DC8F534}" type="datetime1">
              <a:rPr lang="it-IT" smtClean="0"/>
              <a:t>20/03/2023</a:t>
            </a:fld>
            <a:endParaRPr lang="it-IT"/>
          </a:p>
        </p:txBody>
      </p:sp>
      <p:sp>
        <p:nvSpPr>
          <p:cNvPr id="8" name="Segnaposto piè di pagina 7">
            <a:extLst>
              <a:ext uri="{FF2B5EF4-FFF2-40B4-BE49-F238E27FC236}">
                <a16:creationId xmlns:a16="http://schemas.microsoft.com/office/drawing/2014/main" id="{0BAE80DB-1704-A74F-B1CB-F11970AF3F7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CF0128-2F47-6548-93FC-CAD0EACBFA8C}"/>
              </a:ext>
            </a:extLst>
          </p:cNvPr>
          <p:cNvSpPr>
            <a:spLocks noGrp="1"/>
          </p:cNvSpPr>
          <p:nvPr>
            <p:ph type="sldNum" sz="quarter" idx="12"/>
          </p:nvPr>
        </p:nvSpPr>
        <p:spPr/>
        <p:txBody>
          <a:bodyPr/>
          <a:lstStyle/>
          <a:p>
            <a:fld id="{8BF82156-9445-CA41-89E8-99C6AA80F868}" type="slidenum">
              <a:rPr lang="it-IT" smtClean="0"/>
              <a:t>‹N›</a:t>
            </a:fld>
            <a:endParaRPr lang="it-IT"/>
          </a:p>
        </p:txBody>
      </p:sp>
    </p:spTree>
    <p:extLst>
      <p:ext uri="{BB962C8B-B14F-4D97-AF65-F5344CB8AC3E}">
        <p14:creationId xmlns:p14="http://schemas.microsoft.com/office/powerpoint/2010/main" val="200704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E199F5-CF6C-564C-92AC-BE94F029725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D86F6B5-ED87-CA48-AAC8-2F5ECFA78356}"/>
              </a:ext>
            </a:extLst>
          </p:cNvPr>
          <p:cNvSpPr>
            <a:spLocks noGrp="1"/>
          </p:cNvSpPr>
          <p:nvPr>
            <p:ph type="dt" sz="half" idx="10"/>
          </p:nvPr>
        </p:nvSpPr>
        <p:spPr/>
        <p:txBody>
          <a:bodyPr/>
          <a:lstStyle/>
          <a:p>
            <a:fld id="{7FC2EE11-E1A5-2F40-97C8-95D47DA08073}" type="datetime1">
              <a:rPr lang="it-IT" smtClean="0"/>
              <a:t>20/03/2023</a:t>
            </a:fld>
            <a:endParaRPr lang="it-IT"/>
          </a:p>
        </p:txBody>
      </p:sp>
      <p:sp>
        <p:nvSpPr>
          <p:cNvPr id="4" name="Segnaposto piè di pagina 3">
            <a:extLst>
              <a:ext uri="{FF2B5EF4-FFF2-40B4-BE49-F238E27FC236}">
                <a16:creationId xmlns:a16="http://schemas.microsoft.com/office/drawing/2014/main" id="{1E31468A-9775-8041-B5E2-CA5BC653434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0A1B171-7FBC-5448-8301-955B42BDDC51}"/>
              </a:ext>
            </a:extLst>
          </p:cNvPr>
          <p:cNvSpPr>
            <a:spLocks noGrp="1"/>
          </p:cNvSpPr>
          <p:nvPr>
            <p:ph type="sldNum" sz="quarter" idx="12"/>
          </p:nvPr>
        </p:nvSpPr>
        <p:spPr/>
        <p:txBody>
          <a:bodyPr/>
          <a:lstStyle/>
          <a:p>
            <a:fld id="{8BF82156-9445-CA41-89E8-99C6AA80F868}" type="slidenum">
              <a:rPr lang="it-IT" smtClean="0"/>
              <a:t>‹N›</a:t>
            </a:fld>
            <a:endParaRPr lang="it-IT"/>
          </a:p>
        </p:txBody>
      </p:sp>
    </p:spTree>
    <p:extLst>
      <p:ext uri="{BB962C8B-B14F-4D97-AF65-F5344CB8AC3E}">
        <p14:creationId xmlns:p14="http://schemas.microsoft.com/office/powerpoint/2010/main" val="30900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B77EBDE-9FBB-AC4C-AA79-36AECCDCA72C}"/>
              </a:ext>
            </a:extLst>
          </p:cNvPr>
          <p:cNvSpPr>
            <a:spLocks noGrp="1"/>
          </p:cNvSpPr>
          <p:nvPr>
            <p:ph type="dt" sz="half" idx="10"/>
          </p:nvPr>
        </p:nvSpPr>
        <p:spPr/>
        <p:txBody>
          <a:bodyPr/>
          <a:lstStyle/>
          <a:p>
            <a:fld id="{A9F9BD1B-11D4-564C-8445-94ECA89BCB1C}" type="datetime1">
              <a:rPr lang="it-IT" smtClean="0"/>
              <a:t>20/03/2023</a:t>
            </a:fld>
            <a:endParaRPr lang="it-IT"/>
          </a:p>
        </p:txBody>
      </p:sp>
      <p:sp>
        <p:nvSpPr>
          <p:cNvPr id="3" name="Segnaposto piè di pagina 2">
            <a:extLst>
              <a:ext uri="{FF2B5EF4-FFF2-40B4-BE49-F238E27FC236}">
                <a16:creationId xmlns:a16="http://schemas.microsoft.com/office/drawing/2014/main" id="{674737F4-55F5-714C-B7AA-0F8838EF8CC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2B1609E-74E1-F743-B769-37D3BA8298D1}"/>
              </a:ext>
            </a:extLst>
          </p:cNvPr>
          <p:cNvSpPr>
            <a:spLocks noGrp="1"/>
          </p:cNvSpPr>
          <p:nvPr>
            <p:ph type="sldNum" sz="quarter" idx="12"/>
          </p:nvPr>
        </p:nvSpPr>
        <p:spPr/>
        <p:txBody>
          <a:bodyPr/>
          <a:lstStyle/>
          <a:p>
            <a:fld id="{8BF82156-9445-CA41-89E8-99C6AA80F868}" type="slidenum">
              <a:rPr lang="it-IT" smtClean="0"/>
              <a:t>‹N›</a:t>
            </a:fld>
            <a:endParaRPr lang="it-IT"/>
          </a:p>
        </p:txBody>
      </p:sp>
    </p:spTree>
    <p:extLst>
      <p:ext uri="{BB962C8B-B14F-4D97-AF65-F5344CB8AC3E}">
        <p14:creationId xmlns:p14="http://schemas.microsoft.com/office/powerpoint/2010/main" val="136716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EE864E-9656-F141-BDD6-4CAA7011951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47592F3-D025-C34F-8F69-B40A15C62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127F7EA0-7CFE-3748-A02F-52F46125A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76F33E2-481E-9A41-A583-292601D6938A}"/>
              </a:ext>
            </a:extLst>
          </p:cNvPr>
          <p:cNvSpPr>
            <a:spLocks noGrp="1"/>
          </p:cNvSpPr>
          <p:nvPr>
            <p:ph type="dt" sz="half" idx="10"/>
          </p:nvPr>
        </p:nvSpPr>
        <p:spPr/>
        <p:txBody>
          <a:bodyPr/>
          <a:lstStyle/>
          <a:p>
            <a:fld id="{D6EB83C6-D3E7-5D4A-A929-39105EF5137D}" type="datetime1">
              <a:rPr lang="it-IT" smtClean="0"/>
              <a:t>20/03/2023</a:t>
            </a:fld>
            <a:endParaRPr lang="it-IT"/>
          </a:p>
        </p:txBody>
      </p:sp>
      <p:sp>
        <p:nvSpPr>
          <p:cNvPr id="6" name="Segnaposto piè di pagina 5">
            <a:extLst>
              <a:ext uri="{FF2B5EF4-FFF2-40B4-BE49-F238E27FC236}">
                <a16:creationId xmlns:a16="http://schemas.microsoft.com/office/drawing/2014/main" id="{9792CAF1-2BA1-EB49-B0F8-9B56B861D6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5081B30-0523-504F-823D-38DA75621822}"/>
              </a:ext>
            </a:extLst>
          </p:cNvPr>
          <p:cNvSpPr>
            <a:spLocks noGrp="1"/>
          </p:cNvSpPr>
          <p:nvPr>
            <p:ph type="sldNum" sz="quarter" idx="12"/>
          </p:nvPr>
        </p:nvSpPr>
        <p:spPr/>
        <p:txBody>
          <a:bodyPr/>
          <a:lstStyle/>
          <a:p>
            <a:fld id="{8BF82156-9445-CA41-89E8-99C6AA80F868}" type="slidenum">
              <a:rPr lang="it-IT" smtClean="0"/>
              <a:t>‹N›</a:t>
            </a:fld>
            <a:endParaRPr lang="it-IT"/>
          </a:p>
        </p:txBody>
      </p:sp>
    </p:spTree>
    <p:extLst>
      <p:ext uri="{BB962C8B-B14F-4D97-AF65-F5344CB8AC3E}">
        <p14:creationId xmlns:p14="http://schemas.microsoft.com/office/powerpoint/2010/main" val="398123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CAEF5B-6AF0-FB4C-88DB-4F7FCEB0393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DC40EA6-B4C6-2849-95AE-C0862B095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3183C4E-582A-874A-8980-83D064241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DEEB123-214F-5348-8B83-6D546EE14AEE}"/>
              </a:ext>
            </a:extLst>
          </p:cNvPr>
          <p:cNvSpPr>
            <a:spLocks noGrp="1"/>
          </p:cNvSpPr>
          <p:nvPr>
            <p:ph type="dt" sz="half" idx="10"/>
          </p:nvPr>
        </p:nvSpPr>
        <p:spPr/>
        <p:txBody>
          <a:bodyPr/>
          <a:lstStyle/>
          <a:p>
            <a:fld id="{002D054C-F6B5-7144-B1BC-C7D223FBD36C}" type="datetime1">
              <a:rPr lang="it-IT" smtClean="0"/>
              <a:t>20/03/2023</a:t>
            </a:fld>
            <a:endParaRPr lang="it-IT"/>
          </a:p>
        </p:txBody>
      </p:sp>
      <p:sp>
        <p:nvSpPr>
          <p:cNvPr id="6" name="Segnaposto piè di pagina 5">
            <a:extLst>
              <a:ext uri="{FF2B5EF4-FFF2-40B4-BE49-F238E27FC236}">
                <a16:creationId xmlns:a16="http://schemas.microsoft.com/office/drawing/2014/main" id="{9AF3B543-DB6F-6F4B-800D-5CE67759D64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28A6976-A8CD-CE4D-A721-DCC4430F0AA1}"/>
              </a:ext>
            </a:extLst>
          </p:cNvPr>
          <p:cNvSpPr>
            <a:spLocks noGrp="1"/>
          </p:cNvSpPr>
          <p:nvPr>
            <p:ph type="sldNum" sz="quarter" idx="12"/>
          </p:nvPr>
        </p:nvSpPr>
        <p:spPr/>
        <p:txBody>
          <a:bodyPr/>
          <a:lstStyle/>
          <a:p>
            <a:fld id="{8BF82156-9445-CA41-89E8-99C6AA80F868}" type="slidenum">
              <a:rPr lang="it-IT" smtClean="0"/>
              <a:t>‹N›</a:t>
            </a:fld>
            <a:endParaRPr lang="it-IT"/>
          </a:p>
        </p:txBody>
      </p:sp>
    </p:spTree>
    <p:extLst>
      <p:ext uri="{BB962C8B-B14F-4D97-AF65-F5344CB8AC3E}">
        <p14:creationId xmlns:p14="http://schemas.microsoft.com/office/powerpoint/2010/main" val="188988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FD6C29A-5C23-5049-A456-7E1C6E4DE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5FC5ED8-2B44-7F48-82E8-45E4CBD054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B658660-BD07-5645-9220-BDDDAEB29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DF255-7BA2-524E-B4E9-B5417EBF7185}" type="datetime1">
              <a:rPr lang="it-IT" smtClean="0"/>
              <a:t>20/03/2023</a:t>
            </a:fld>
            <a:endParaRPr lang="it-IT"/>
          </a:p>
        </p:txBody>
      </p:sp>
      <p:sp>
        <p:nvSpPr>
          <p:cNvPr id="5" name="Segnaposto piè di pagina 4">
            <a:extLst>
              <a:ext uri="{FF2B5EF4-FFF2-40B4-BE49-F238E27FC236}">
                <a16:creationId xmlns:a16="http://schemas.microsoft.com/office/drawing/2014/main" id="{95821CF5-E2E6-2F4C-A5B6-50AFD0606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26CBCE6-383F-5A4F-8080-3D4B49661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82156-9445-CA41-89E8-99C6AA80F868}" type="slidenum">
              <a:rPr lang="it-IT" smtClean="0"/>
              <a:t>‹N›</a:t>
            </a:fld>
            <a:endParaRPr lang="it-IT"/>
          </a:p>
        </p:txBody>
      </p:sp>
    </p:spTree>
    <p:extLst>
      <p:ext uri="{BB962C8B-B14F-4D97-AF65-F5344CB8AC3E}">
        <p14:creationId xmlns:p14="http://schemas.microsoft.com/office/powerpoint/2010/main" val="149768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3.svg"/><Relationship Id="rId7" Type="http://schemas.openxmlformats.org/officeDocument/2006/relationships/image" Target="../media/image5.svg"/><Relationship Id="rId12"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9.svg"/><Relationship Id="rId5" Type="http://schemas.openxmlformats.org/officeDocument/2006/relationships/image" Target="../media/image25.sv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5.svg"/></Relationships>
</file>

<file path=ppt/slides/_rels/slide2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5.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0.sv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5.svg"/><Relationship Id="rId5" Type="http://schemas.openxmlformats.org/officeDocument/2006/relationships/image" Target="../media/image54.svg"/><Relationship Id="rId10" Type="http://schemas.openxmlformats.org/officeDocument/2006/relationships/image" Target="../media/image4.png"/><Relationship Id="rId4" Type="http://schemas.openxmlformats.org/officeDocument/2006/relationships/image" Target="../media/image53.png"/><Relationship Id="rId9" Type="http://schemas.openxmlformats.org/officeDocument/2006/relationships/image" Target="../media/image58.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59.png"/><Relationship Id="rId7" Type="http://schemas.openxmlformats.org/officeDocument/2006/relationships/image" Target="../media/image30.png"/><Relationship Id="rId2" Type="http://schemas.openxmlformats.org/officeDocument/2006/relationships/hyperlink" Target="mailto:arl.helpaziende@regione.emilia-romagna.it" TargetMode="Externa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0.svg"/></Relationships>
</file>

<file path=ppt/slides/_rels/slide31.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64.sv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23.sv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8.sv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mailto:arl.helpaziende@regione.emilia-romagna.it" TargetMode="External"/><Relationship Id="rId1" Type="http://schemas.openxmlformats.org/officeDocument/2006/relationships/slideLayout" Target="../slideLayouts/slideLayout2.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CF1543F-2D1F-9A4A-8A63-1587A04DE295}"/>
              </a:ext>
            </a:extLst>
          </p:cNvPr>
          <p:cNvSpPr>
            <a:spLocks noGrp="1"/>
          </p:cNvSpPr>
          <p:nvPr>
            <p:ph type="body" sz="quarter" idx="13"/>
          </p:nvPr>
        </p:nvSpPr>
        <p:spPr>
          <a:xfrm>
            <a:off x="2603303" y="2771121"/>
            <a:ext cx="6123856" cy="784830"/>
          </a:xfrm>
        </p:spPr>
        <p:txBody>
          <a:bodyPr/>
          <a:lstStyle/>
          <a:p>
            <a:r>
              <a:rPr lang="it-IT" dirty="0"/>
              <a:t>Nuova profilatura LXTE</a:t>
            </a:r>
          </a:p>
        </p:txBody>
      </p:sp>
      <p:sp>
        <p:nvSpPr>
          <p:cNvPr id="4" name="Segnaposto testo 3">
            <a:extLst>
              <a:ext uri="{FF2B5EF4-FFF2-40B4-BE49-F238E27FC236}">
                <a16:creationId xmlns:a16="http://schemas.microsoft.com/office/drawing/2014/main" id="{30169141-9379-6142-A05E-E225C095D67D}"/>
              </a:ext>
            </a:extLst>
          </p:cNvPr>
          <p:cNvSpPr>
            <a:spLocks noGrp="1"/>
          </p:cNvSpPr>
          <p:nvPr>
            <p:ph type="body" sz="quarter" idx="14"/>
          </p:nvPr>
        </p:nvSpPr>
        <p:spPr>
          <a:xfrm>
            <a:off x="2603304" y="3693404"/>
            <a:ext cx="5393912" cy="784830"/>
          </a:xfrm>
        </p:spPr>
        <p:txBody>
          <a:bodyPr/>
          <a:lstStyle/>
          <a:p>
            <a:r>
              <a:rPr lang="it-IT" dirty="0"/>
              <a:t>Soggetti Accreditati </a:t>
            </a:r>
          </a:p>
        </p:txBody>
      </p:sp>
      <p:sp>
        <p:nvSpPr>
          <p:cNvPr id="7" name="Segnaposto testo 1">
            <a:extLst>
              <a:ext uri="{FF2B5EF4-FFF2-40B4-BE49-F238E27FC236}">
                <a16:creationId xmlns:a16="http://schemas.microsoft.com/office/drawing/2014/main" id="{2B9F3080-D1E0-DE65-AC60-9754316D813E}"/>
              </a:ext>
            </a:extLst>
          </p:cNvPr>
          <p:cNvSpPr txBox="1">
            <a:spLocks/>
          </p:cNvSpPr>
          <p:nvPr/>
        </p:nvSpPr>
        <p:spPr>
          <a:xfrm>
            <a:off x="344134" y="5930984"/>
            <a:ext cx="3496204" cy="48946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Marzo 2023 | Versione 1</a:t>
            </a:r>
            <a:endParaRPr lang="it-IT" dirty="0"/>
          </a:p>
        </p:txBody>
      </p:sp>
    </p:spTree>
    <p:extLst>
      <p:ext uri="{BB962C8B-B14F-4D97-AF65-F5344CB8AC3E}">
        <p14:creationId xmlns:p14="http://schemas.microsoft.com/office/powerpoint/2010/main" val="2859191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Nuove logiche introdotte - 4</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9"/>
            <a:ext cx="11487149" cy="1664678"/>
          </a:xfrm>
        </p:spPr>
        <p:txBody>
          <a:bodyPr>
            <a:normAutofit/>
          </a:bodyPr>
          <a:lstStyle/>
          <a:p>
            <a:pPr marL="0" indent="0" algn="just">
              <a:lnSpc>
                <a:spcPct val="150000"/>
              </a:lnSpc>
              <a:spcBef>
                <a:spcPts val="600"/>
              </a:spcBef>
              <a:buNone/>
            </a:pPr>
            <a:r>
              <a:rPr lang="it-IT" sz="1600" dirty="0"/>
              <a:t>Nella nuova configurazione del Portale Lavoro per Te, ogni </a:t>
            </a:r>
            <a:r>
              <a:rPr lang="it-IT" sz="1600" b="1" dirty="0">
                <a:solidFill>
                  <a:srgbClr val="3264AA"/>
                </a:solidFill>
              </a:rPr>
              <a:t>Amministratore o collaboratore potrà essere abilitato per più ruoli </a:t>
            </a:r>
            <a:r>
              <a:rPr lang="it-IT" sz="1600" dirty="0"/>
              <a:t>e sui due livelli. Ogni collaboratore, in fase di accesso, potrà </a:t>
            </a:r>
            <a:r>
              <a:rPr lang="it-IT" sz="1600" b="1" dirty="0">
                <a:solidFill>
                  <a:srgbClr val="3264AA"/>
                </a:solidFill>
              </a:rPr>
              <a:t>scegliere sia il livello al quale accedere </a:t>
            </a:r>
            <a:r>
              <a:rPr lang="it-IT" sz="1600" dirty="0"/>
              <a:t>– Gruppo azienda o Sottogruppo Unità Operativa – </a:t>
            </a:r>
            <a:r>
              <a:rPr lang="it-IT" sz="1600" b="1" dirty="0">
                <a:solidFill>
                  <a:srgbClr val="3264AA"/>
                </a:solidFill>
              </a:rPr>
              <a:t>che il ruolo</a:t>
            </a:r>
            <a:r>
              <a:rPr lang="it-IT" sz="1600" dirty="0"/>
              <a:t>.  Dopo l’accesso, in caso vi fosse necessità di accedere ai servizi di un altro ruolo al quale l’utente è abilitato, la nuova struttura del portale consente due possibilità per il cambio ruolo:</a:t>
            </a:r>
          </a:p>
        </p:txBody>
      </p:sp>
      <p:grpSp>
        <p:nvGrpSpPr>
          <p:cNvPr id="6" name="Gruppo 5">
            <a:extLst>
              <a:ext uri="{FF2B5EF4-FFF2-40B4-BE49-F238E27FC236}">
                <a16:creationId xmlns:a16="http://schemas.microsoft.com/office/drawing/2014/main" id="{0C337176-00DA-3430-23C6-47434A50AC0D}"/>
              </a:ext>
            </a:extLst>
          </p:cNvPr>
          <p:cNvGrpSpPr/>
          <p:nvPr/>
        </p:nvGrpSpPr>
        <p:grpSpPr>
          <a:xfrm>
            <a:off x="367393" y="2666657"/>
            <a:ext cx="11487149" cy="1911867"/>
            <a:chOff x="367393" y="1942624"/>
            <a:chExt cx="11487149" cy="1999648"/>
          </a:xfrm>
        </p:grpSpPr>
        <p:grpSp>
          <p:nvGrpSpPr>
            <p:cNvPr id="7" name="Gruppo 6">
              <a:extLst>
                <a:ext uri="{FF2B5EF4-FFF2-40B4-BE49-F238E27FC236}">
                  <a16:creationId xmlns:a16="http://schemas.microsoft.com/office/drawing/2014/main" id="{F8FB1ABD-4AB4-46F0-EABC-105A85B2D9CB}"/>
                </a:ext>
              </a:extLst>
            </p:cNvPr>
            <p:cNvGrpSpPr/>
            <p:nvPr/>
          </p:nvGrpSpPr>
          <p:grpSpPr>
            <a:xfrm>
              <a:off x="367393" y="2604661"/>
              <a:ext cx="1223232" cy="677752"/>
              <a:chOff x="367393" y="2012449"/>
              <a:chExt cx="1223232" cy="677752"/>
            </a:xfrm>
          </p:grpSpPr>
          <p:sp>
            <p:nvSpPr>
              <p:cNvPr id="12" name="Ovale 11">
                <a:extLst>
                  <a:ext uri="{FF2B5EF4-FFF2-40B4-BE49-F238E27FC236}">
                    <a16:creationId xmlns:a16="http://schemas.microsoft.com/office/drawing/2014/main" id="{02829AC4-00AB-C4DB-6F8B-ED58ED451563}"/>
                  </a:ext>
                </a:extLst>
              </p:cNvPr>
              <p:cNvSpPr/>
              <p:nvPr/>
            </p:nvSpPr>
            <p:spPr>
              <a:xfrm>
                <a:off x="367393" y="2012449"/>
                <a:ext cx="648000" cy="677752"/>
              </a:xfrm>
              <a:prstGeom prst="ellipse">
                <a:avLst/>
              </a:prstGeom>
              <a:solidFill>
                <a:srgbClr val="2D6888"/>
              </a:solidFill>
              <a:ln>
                <a:solidFill>
                  <a:srgbClr val="2D6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diritto 10">
                <a:extLst>
                  <a:ext uri="{FF2B5EF4-FFF2-40B4-BE49-F238E27FC236}">
                    <a16:creationId xmlns:a16="http://schemas.microsoft.com/office/drawing/2014/main" id="{C0CEE919-E6E6-E751-30C5-5132A25EB5C2}"/>
                  </a:ext>
                </a:extLst>
              </p:cNvPr>
              <p:cNvCxnSpPr>
                <a:cxnSpLocks/>
                <a:stCxn id="12" idx="6"/>
                <a:endCxn id="9" idx="1"/>
              </p:cNvCxnSpPr>
              <p:nvPr/>
            </p:nvCxnSpPr>
            <p:spPr>
              <a:xfrm flipV="1">
                <a:off x="1015393" y="2350236"/>
                <a:ext cx="575232" cy="1089"/>
              </a:xfrm>
              <a:prstGeom prst="line">
                <a:avLst/>
              </a:prstGeom>
              <a:ln w="57150">
                <a:solidFill>
                  <a:srgbClr val="2D6888"/>
                </a:solidFill>
              </a:ln>
            </p:spPr>
            <p:style>
              <a:lnRef idx="1">
                <a:schemeClr val="accent1"/>
              </a:lnRef>
              <a:fillRef idx="0">
                <a:schemeClr val="accent1"/>
              </a:fillRef>
              <a:effectRef idx="0">
                <a:schemeClr val="accent1"/>
              </a:effectRef>
              <a:fontRef idx="minor">
                <a:schemeClr val="tx1"/>
              </a:fontRef>
            </p:style>
          </p:cxnSp>
        </p:grpSp>
        <p:cxnSp>
          <p:nvCxnSpPr>
            <p:cNvPr id="8" name="Connettore diritto 7">
              <a:extLst>
                <a:ext uri="{FF2B5EF4-FFF2-40B4-BE49-F238E27FC236}">
                  <a16:creationId xmlns:a16="http://schemas.microsoft.com/office/drawing/2014/main" id="{010DFC87-D582-E40E-3AFA-27F5FF2585D9}"/>
                </a:ext>
              </a:extLst>
            </p:cNvPr>
            <p:cNvCxnSpPr>
              <a:cxnSpLocks/>
            </p:cNvCxnSpPr>
            <p:nvPr/>
          </p:nvCxnSpPr>
          <p:spPr>
            <a:xfrm>
              <a:off x="1584888" y="2079121"/>
              <a:ext cx="0" cy="1726655"/>
            </a:xfrm>
            <a:prstGeom prst="line">
              <a:avLst/>
            </a:prstGeom>
            <a:ln w="57150" cap="rnd">
              <a:solidFill>
                <a:srgbClr val="2D6888"/>
              </a:solidFill>
              <a:round/>
            </a:ln>
          </p:spPr>
          <p:style>
            <a:lnRef idx="1">
              <a:schemeClr val="accent1"/>
            </a:lnRef>
            <a:fillRef idx="0">
              <a:schemeClr val="accent1"/>
            </a:fillRef>
            <a:effectRef idx="0">
              <a:schemeClr val="accent1"/>
            </a:effectRef>
            <a:fontRef idx="minor">
              <a:schemeClr val="tx1"/>
            </a:fontRef>
          </p:style>
        </p:cxnSp>
        <p:sp>
          <p:nvSpPr>
            <p:cNvPr id="9" name="Segnaposto contenuto 2">
              <a:extLst>
                <a:ext uri="{FF2B5EF4-FFF2-40B4-BE49-F238E27FC236}">
                  <a16:creationId xmlns:a16="http://schemas.microsoft.com/office/drawing/2014/main" id="{C9B06551-73CF-F458-D1F7-50A08F6F00A2}"/>
                </a:ext>
              </a:extLst>
            </p:cNvPr>
            <p:cNvSpPr txBox="1">
              <a:spLocks/>
            </p:cNvSpPr>
            <p:nvPr/>
          </p:nvSpPr>
          <p:spPr>
            <a:xfrm>
              <a:off x="1590625" y="1942624"/>
              <a:ext cx="10263917" cy="1999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600"/>
                </a:spcBef>
                <a:buClr>
                  <a:srgbClr val="2D6888"/>
                </a:buClr>
                <a:buFont typeface="Avenir Next LT Pro" panose="020B0504020202020204" pitchFamily="34" charset="0"/>
                <a:buChar char="&gt;"/>
              </a:pPr>
              <a:endParaRPr lang="it-IT" sz="1600" dirty="0"/>
            </a:p>
          </p:txBody>
        </p:sp>
      </p:grpSp>
      <p:grpSp>
        <p:nvGrpSpPr>
          <p:cNvPr id="15" name="Gruppo 14">
            <a:extLst>
              <a:ext uri="{FF2B5EF4-FFF2-40B4-BE49-F238E27FC236}">
                <a16:creationId xmlns:a16="http://schemas.microsoft.com/office/drawing/2014/main" id="{CB3C4E07-A922-6768-89E4-95B918F9155B}"/>
              </a:ext>
            </a:extLst>
          </p:cNvPr>
          <p:cNvGrpSpPr/>
          <p:nvPr/>
        </p:nvGrpSpPr>
        <p:grpSpPr>
          <a:xfrm>
            <a:off x="367392" y="5154523"/>
            <a:ext cx="1169232" cy="648000"/>
            <a:chOff x="367393" y="1993026"/>
            <a:chExt cx="1169232" cy="648000"/>
          </a:xfrm>
        </p:grpSpPr>
        <p:sp>
          <p:nvSpPr>
            <p:cNvPr id="19" name="Ovale 18">
              <a:extLst>
                <a:ext uri="{FF2B5EF4-FFF2-40B4-BE49-F238E27FC236}">
                  <a16:creationId xmlns:a16="http://schemas.microsoft.com/office/drawing/2014/main" id="{ACE0CCF4-7CAE-91C7-0F60-C10ACB0FCE39}"/>
                </a:ext>
              </a:extLst>
            </p:cNvPr>
            <p:cNvSpPr/>
            <p:nvPr/>
          </p:nvSpPr>
          <p:spPr>
            <a:xfrm>
              <a:off x="367393" y="1993026"/>
              <a:ext cx="648000" cy="648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0" name="Connettore diritto 19">
              <a:extLst>
                <a:ext uri="{FF2B5EF4-FFF2-40B4-BE49-F238E27FC236}">
                  <a16:creationId xmlns:a16="http://schemas.microsoft.com/office/drawing/2014/main" id="{D197C02A-D228-D72D-89E1-CCCA34B663D5}"/>
                </a:ext>
              </a:extLst>
            </p:cNvPr>
            <p:cNvCxnSpPr>
              <a:stCxn id="19" idx="6"/>
            </p:cNvCxnSpPr>
            <p:nvPr/>
          </p:nvCxnSpPr>
          <p:spPr>
            <a:xfrm>
              <a:off x="1015393" y="2317026"/>
              <a:ext cx="521232" cy="0"/>
            </a:xfrm>
            <a:prstGeom prst="line">
              <a:avLst/>
            </a:prstGeom>
            <a:ln w="57150">
              <a:solidFill>
                <a:srgbClr val="018F99"/>
              </a:solidFill>
            </a:ln>
          </p:spPr>
          <p:style>
            <a:lnRef idx="1">
              <a:schemeClr val="accent1"/>
            </a:lnRef>
            <a:fillRef idx="0">
              <a:schemeClr val="accent1"/>
            </a:fillRef>
            <a:effectRef idx="0">
              <a:schemeClr val="accent1"/>
            </a:effectRef>
            <a:fontRef idx="minor">
              <a:schemeClr val="tx1"/>
            </a:fontRef>
          </p:style>
        </p:cxnSp>
      </p:grpSp>
      <p:cxnSp>
        <p:nvCxnSpPr>
          <p:cNvPr id="16" name="Connettore diritto 15">
            <a:extLst>
              <a:ext uri="{FF2B5EF4-FFF2-40B4-BE49-F238E27FC236}">
                <a16:creationId xmlns:a16="http://schemas.microsoft.com/office/drawing/2014/main" id="{2562B5BC-0DFB-D5B2-C29A-3536A285B03C}"/>
              </a:ext>
            </a:extLst>
          </p:cNvPr>
          <p:cNvCxnSpPr>
            <a:cxnSpLocks/>
          </p:cNvCxnSpPr>
          <p:nvPr/>
        </p:nvCxnSpPr>
        <p:spPr>
          <a:xfrm>
            <a:off x="1580692" y="4816661"/>
            <a:ext cx="0" cy="1321976"/>
          </a:xfrm>
          <a:prstGeom prst="line">
            <a:avLst/>
          </a:prstGeom>
          <a:ln w="57150" cap="rnd">
            <a:solidFill>
              <a:srgbClr val="018F99"/>
            </a:solidFill>
            <a:round/>
          </a:ln>
        </p:spPr>
        <p:style>
          <a:lnRef idx="1">
            <a:schemeClr val="accent1"/>
          </a:lnRef>
          <a:fillRef idx="0">
            <a:schemeClr val="accent1"/>
          </a:fillRef>
          <a:effectRef idx="0">
            <a:schemeClr val="accent1"/>
          </a:effectRef>
          <a:fontRef idx="minor">
            <a:schemeClr val="tx1"/>
          </a:fontRef>
        </p:style>
      </p:cxnSp>
      <p:sp>
        <p:nvSpPr>
          <p:cNvPr id="17" name="Segnaposto contenuto 2">
            <a:extLst>
              <a:ext uri="{FF2B5EF4-FFF2-40B4-BE49-F238E27FC236}">
                <a16:creationId xmlns:a16="http://schemas.microsoft.com/office/drawing/2014/main" id="{9D56C006-94A7-9C9D-DE5B-A31D6CDD6A38}"/>
              </a:ext>
            </a:extLst>
          </p:cNvPr>
          <p:cNvSpPr txBox="1">
            <a:spLocks/>
          </p:cNvSpPr>
          <p:nvPr/>
        </p:nvSpPr>
        <p:spPr>
          <a:xfrm>
            <a:off x="1590624" y="4721944"/>
            <a:ext cx="10263917" cy="1265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Clr>
                <a:srgbClr val="2D6888"/>
              </a:buClr>
              <a:buNone/>
            </a:pPr>
            <a:r>
              <a:rPr lang="it-IT" sz="1600" dirty="0"/>
              <a:t>Tramite il pulsante «</a:t>
            </a:r>
            <a:r>
              <a:rPr lang="it-IT" sz="1600" b="1" dirty="0">
                <a:solidFill>
                  <a:srgbClr val="3264AA"/>
                </a:solidFill>
              </a:rPr>
              <a:t>Cambia ruolo</a:t>
            </a:r>
            <a:r>
              <a:rPr lang="it-IT" sz="1600" dirty="0"/>
              <a:t>» nella sezione Widget. </a:t>
            </a:r>
          </a:p>
        </p:txBody>
      </p:sp>
      <p:pic>
        <p:nvPicPr>
          <p:cNvPr id="18" name="Elemento grafico 17" descr="Badge dipendente con riempimento a tinta unita">
            <a:extLst>
              <a:ext uri="{FF2B5EF4-FFF2-40B4-BE49-F238E27FC236}">
                <a16:creationId xmlns:a16="http://schemas.microsoft.com/office/drawing/2014/main" id="{503B2001-EDD0-9B8E-156C-5E6224DA2E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1393" y="5202207"/>
            <a:ext cx="540000" cy="540000"/>
          </a:xfrm>
          <a:prstGeom prst="rect">
            <a:avLst/>
          </a:prstGeom>
        </p:spPr>
      </p:pic>
      <p:cxnSp>
        <p:nvCxnSpPr>
          <p:cNvPr id="21" name="Connettore diritto 20">
            <a:extLst>
              <a:ext uri="{FF2B5EF4-FFF2-40B4-BE49-F238E27FC236}">
                <a16:creationId xmlns:a16="http://schemas.microsoft.com/office/drawing/2014/main" id="{861C05DF-63A1-0430-EAEA-0BCFB372773F}"/>
              </a:ext>
            </a:extLst>
          </p:cNvPr>
          <p:cNvCxnSpPr/>
          <p:nvPr/>
        </p:nvCxnSpPr>
        <p:spPr>
          <a:xfrm>
            <a:off x="391841" y="4697592"/>
            <a:ext cx="11487148" cy="0"/>
          </a:xfrm>
          <a:prstGeom prst="line">
            <a:avLst/>
          </a:prstGeom>
          <a:ln w="38100" cap="rnd">
            <a:solidFill>
              <a:schemeClr val="bg2">
                <a:lumMod val="9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23" name="Elemento grafico 22" descr="Calendario giornaliero con riempimento a tinta unita">
            <a:extLst>
              <a:ext uri="{FF2B5EF4-FFF2-40B4-BE49-F238E27FC236}">
                <a16:creationId xmlns:a16="http://schemas.microsoft.com/office/drawing/2014/main" id="{8898DCB1-8F6A-2BF8-DE3A-B40BFB00E7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839" y="3338503"/>
            <a:ext cx="599105" cy="570257"/>
          </a:xfrm>
          <a:prstGeom prst="rect">
            <a:avLst/>
          </a:prstGeom>
        </p:spPr>
      </p:pic>
      <p:sp>
        <p:nvSpPr>
          <p:cNvPr id="25" name="CasellaDiTesto 24">
            <a:extLst>
              <a:ext uri="{FF2B5EF4-FFF2-40B4-BE49-F238E27FC236}">
                <a16:creationId xmlns:a16="http://schemas.microsoft.com/office/drawing/2014/main" id="{7313B6E7-D581-9265-1BE1-3FC79D87C3FB}"/>
              </a:ext>
            </a:extLst>
          </p:cNvPr>
          <p:cNvSpPr txBox="1"/>
          <p:nvPr/>
        </p:nvSpPr>
        <p:spPr>
          <a:xfrm>
            <a:off x="1590625" y="2806616"/>
            <a:ext cx="7556129" cy="338554"/>
          </a:xfrm>
          <a:prstGeom prst="rect">
            <a:avLst/>
          </a:prstGeom>
          <a:noFill/>
        </p:spPr>
        <p:txBody>
          <a:bodyPr wrap="square">
            <a:spAutoFit/>
          </a:bodyPr>
          <a:lstStyle/>
          <a:p>
            <a:r>
              <a:rPr lang="it-IT" sz="1600" dirty="0">
                <a:effectLst/>
                <a:ea typeface="Yu Mincho" panose="02020400000000000000" pitchFamily="18" charset="-128"/>
                <a:cs typeface="Arial" panose="020B0604020202020204" pitchFamily="34" charset="0"/>
              </a:rPr>
              <a:t>Tramite le «</a:t>
            </a:r>
            <a:r>
              <a:rPr lang="it-IT" sz="1600" b="1" dirty="0">
                <a:solidFill>
                  <a:srgbClr val="3264AA"/>
                </a:solidFill>
                <a:effectLst/>
                <a:ea typeface="Yu Mincho" panose="02020400000000000000" pitchFamily="18" charset="-128"/>
                <a:cs typeface="Arial" panose="020B0604020202020204" pitchFamily="34" charset="0"/>
              </a:rPr>
              <a:t>Tab</a:t>
            </a:r>
            <a:r>
              <a:rPr lang="it-IT" sz="1600" dirty="0">
                <a:effectLst/>
                <a:ea typeface="Yu Mincho" panose="02020400000000000000" pitchFamily="18" charset="-128"/>
                <a:cs typeface="Arial" panose="020B0604020202020204" pitchFamily="34" charset="0"/>
              </a:rPr>
              <a:t>» presenti nella parte alta della Scrivania.</a:t>
            </a:r>
            <a:endParaRPr lang="it-IT" sz="1600" dirty="0"/>
          </a:p>
        </p:txBody>
      </p:sp>
      <p:pic>
        <p:nvPicPr>
          <p:cNvPr id="28" name="Immagine 27">
            <a:extLst>
              <a:ext uri="{FF2B5EF4-FFF2-40B4-BE49-F238E27FC236}">
                <a16:creationId xmlns:a16="http://schemas.microsoft.com/office/drawing/2014/main" id="{944682E3-CEC7-D9C1-8AD2-9646F06E6584}"/>
              </a:ext>
            </a:extLst>
          </p:cNvPr>
          <p:cNvPicPr>
            <a:picLocks noChangeAspect="1"/>
          </p:cNvPicPr>
          <p:nvPr/>
        </p:nvPicPr>
        <p:blipFill>
          <a:blip r:embed="rId6"/>
          <a:stretch>
            <a:fillRect/>
          </a:stretch>
        </p:blipFill>
        <p:spPr>
          <a:xfrm>
            <a:off x="1699938" y="3247791"/>
            <a:ext cx="8439584" cy="1225613"/>
          </a:xfrm>
          <a:prstGeom prst="rect">
            <a:avLst/>
          </a:prstGeom>
          <a:ln>
            <a:solidFill>
              <a:schemeClr val="tx2">
                <a:lumMod val="50000"/>
              </a:schemeClr>
            </a:solidFill>
          </a:ln>
        </p:spPr>
      </p:pic>
      <p:pic>
        <p:nvPicPr>
          <p:cNvPr id="30" name="Immagine 29">
            <a:extLst>
              <a:ext uri="{FF2B5EF4-FFF2-40B4-BE49-F238E27FC236}">
                <a16:creationId xmlns:a16="http://schemas.microsoft.com/office/drawing/2014/main" id="{B1D49E41-99AF-3AAE-27C7-CBB86CCEA6A5}"/>
              </a:ext>
            </a:extLst>
          </p:cNvPr>
          <p:cNvPicPr>
            <a:picLocks noChangeAspect="1"/>
          </p:cNvPicPr>
          <p:nvPr/>
        </p:nvPicPr>
        <p:blipFill>
          <a:blip r:embed="rId7"/>
          <a:stretch>
            <a:fillRect/>
          </a:stretch>
        </p:blipFill>
        <p:spPr>
          <a:xfrm>
            <a:off x="1699938" y="5223364"/>
            <a:ext cx="1298529" cy="940209"/>
          </a:xfrm>
          <a:prstGeom prst="rect">
            <a:avLst/>
          </a:prstGeom>
          <a:ln>
            <a:solidFill>
              <a:schemeClr val="tx2">
                <a:lumMod val="50000"/>
              </a:schemeClr>
            </a:solidFill>
          </a:ln>
        </p:spPr>
      </p:pic>
      <p:sp>
        <p:nvSpPr>
          <p:cNvPr id="4" name="Segnaposto piè di pagina 4">
            <a:extLst>
              <a:ext uri="{FF2B5EF4-FFF2-40B4-BE49-F238E27FC236}">
                <a16:creationId xmlns:a16="http://schemas.microsoft.com/office/drawing/2014/main" id="{B020B6BF-38C4-582E-5B3D-5E4F6603A4EA}"/>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Tree>
    <p:extLst>
      <p:ext uri="{BB962C8B-B14F-4D97-AF65-F5344CB8AC3E}">
        <p14:creationId xmlns:p14="http://schemas.microsoft.com/office/powerpoint/2010/main" val="2591072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11</a:t>
            </a:fld>
            <a:endParaRPr lang="it-IT" dirty="0">
              <a:solidFill>
                <a:schemeClr val="bg1"/>
              </a:solidFill>
            </a:endParaRPr>
          </a:p>
        </p:txBody>
      </p:sp>
      <p:sp>
        <p:nvSpPr>
          <p:cNvPr id="9" name="Titolo 8">
            <a:extLst>
              <a:ext uri="{FF2B5EF4-FFF2-40B4-BE49-F238E27FC236}">
                <a16:creationId xmlns:a16="http://schemas.microsoft.com/office/drawing/2014/main" id="{A3108F48-F22E-26FA-C5E4-C16F18953BAE}"/>
              </a:ext>
            </a:extLst>
          </p:cNvPr>
          <p:cNvSpPr>
            <a:spLocks noGrp="1"/>
          </p:cNvSpPr>
          <p:nvPr>
            <p:ph type="title"/>
          </p:nvPr>
        </p:nvSpPr>
        <p:spPr/>
        <p:txBody>
          <a:bodyPr/>
          <a:lstStyle/>
          <a:p>
            <a:endParaRPr lang="it-IT" dirty="0"/>
          </a:p>
        </p:txBody>
      </p:sp>
      <p:sp>
        <p:nvSpPr>
          <p:cNvPr id="10" name="Rettangolo 9">
            <a:extLst>
              <a:ext uri="{FF2B5EF4-FFF2-40B4-BE49-F238E27FC236}">
                <a16:creationId xmlns:a16="http://schemas.microsoft.com/office/drawing/2014/main" id="{CC4E3D87-644C-AB5D-A82D-9FE36AC2A0D9}"/>
              </a:ext>
            </a:extLst>
          </p:cNvPr>
          <p:cNvSpPr/>
          <p:nvPr/>
        </p:nvSpPr>
        <p:spPr>
          <a:xfrm>
            <a:off x="0" y="0"/>
            <a:ext cx="12192000" cy="6858000"/>
          </a:xfrm>
          <a:prstGeom prst="rect">
            <a:avLst/>
          </a:prstGeom>
          <a:solidFill>
            <a:srgbClr val="326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12" name="CasellaDiTesto 11">
            <a:extLst>
              <a:ext uri="{FF2B5EF4-FFF2-40B4-BE49-F238E27FC236}">
                <a16:creationId xmlns:a16="http://schemas.microsoft.com/office/drawing/2014/main" id="{E504DEE3-7EA4-F5A4-420A-A7FC8C4B6D4A}"/>
              </a:ext>
            </a:extLst>
          </p:cNvPr>
          <p:cNvSpPr txBox="1"/>
          <p:nvPr/>
        </p:nvSpPr>
        <p:spPr>
          <a:xfrm>
            <a:off x="1356360" y="2274838"/>
            <a:ext cx="9479280" cy="2308324"/>
          </a:xfrm>
          <a:prstGeom prst="rect">
            <a:avLst/>
          </a:prstGeom>
          <a:noFill/>
        </p:spPr>
        <p:txBody>
          <a:bodyPr wrap="square" rtlCol="0">
            <a:spAutoFit/>
          </a:bodyPr>
          <a:lstStyle/>
          <a:p>
            <a:pPr algn="ctr"/>
            <a:r>
              <a:rPr lang="it-IT" sz="7200" b="1" dirty="0">
                <a:solidFill>
                  <a:schemeClr val="bg1"/>
                </a:solidFill>
              </a:rPr>
              <a:t>AZIENDE CON TRANSITORIO SVOLTO</a:t>
            </a:r>
          </a:p>
        </p:txBody>
      </p:sp>
    </p:spTree>
    <p:extLst>
      <p:ext uri="{BB962C8B-B14F-4D97-AF65-F5344CB8AC3E}">
        <p14:creationId xmlns:p14="http://schemas.microsoft.com/office/powerpoint/2010/main" val="208070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0A524-4734-A1EE-616E-5D9E3D10CD5C}"/>
              </a:ext>
            </a:extLst>
          </p:cNvPr>
          <p:cNvSpPr>
            <a:spLocks noGrp="1"/>
          </p:cNvSpPr>
          <p:nvPr>
            <p:ph type="title"/>
          </p:nvPr>
        </p:nvSpPr>
        <p:spPr/>
        <p:txBody>
          <a:bodyPr/>
          <a:lstStyle/>
          <a:p>
            <a:r>
              <a:rPr lang="it-IT" dirty="0"/>
              <a:t>Flusso di registrazione utenza aziendale</a:t>
            </a:r>
          </a:p>
        </p:txBody>
      </p:sp>
      <p:sp>
        <p:nvSpPr>
          <p:cNvPr id="4" name="Segnaposto numero diapositiva 3">
            <a:extLst>
              <a:ext uri="{FF2B5EF4-FFF2-40B4-BE49-F238E27FC236}">
                <a16:creationId xmlns:a16="http://schemas.microsoft.com/office/drawing/2014/main" id="{CAC739B0-6698-AD1E-E27A-9DDEC8480BB3}"/>
              </a:ext>
            </a:extLst>
          </p:cNvPr>
          <p:cNvSpPr>
            <a:spLocks noGrp="1"/>
          </p:cNvSpPr>
          <p:nvPr>
            <p:ph type="sldNum" sz="quarter" idx="12"/>
          </p:nvPr>
        </p:nvSpPr>
        <p:spPr/>
        <p:txBody>
          <a:bodyPr/>
          <a:lstStyle/>
          <a:p>
            <a:fld id="{8BF82156-9445-CA41-89E8-99C6AA80F868}" type="slidenum">
              <a:rPr lang="it-IT" smtClean="0">
                <a:solidFill>
                  <a:schemeClr val="bg1"/>
                </a:solidFill>
              </a:rPr>
              <a:t>12</a:t>
            </a:fld>
            <a:endParaRPr lang="it-IT" dirty="0">
              <a:solidFill>
                <a:schemeClr val="bg1"/>
              </a:solidFill>
            </a:endParaRPr>
          </a:p>
        </p:txBody>
      </p:sp>
      <p:sp>
        <p:nvSpPr>
          <p:cNvPr id="11" name="Freccia a destra 10">
            <a:extLst>
              <a:ext uri="{FF2B5EF4-FFF2-40B4-BE49-F238E27FC236}">
                <a16:creationId xmlns:a16="http://schemas.microsoft.com/office/drawing/2014/main" id="{5BE31831-6C2A-60DA-1040-AC835102FFFD}"/>
              </a:ext>
            </a:extLst>
          </p:cNvPr>
          <p:cNvSpPr/>
          <p:nvPr/>
        </p:nvSpPr>
        <p:spPr>
          <a:xfrm>
            <a:off x="2552146" y="2981960"/>
            <a:ext cx="782320" cy="44704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Freccia a destra 11">
            <a:extLst>
              <a:ext uri="{FF2B5EF4-FFF2-40B4-BE49-F238E27FC236}">
                <a16:creationId xmlns:a16="http://schemas.microsoft.com/office/drawing/2014/main" id="{AFC15B2C-AFDD-FA0A-81A6-D4CAF910B192}"/>
              </a:ext>
            </a:extLst>
          </p:cNvPr>
          <p:cNvSpPr/>
          <p:nvPr/>
        </p:nvSpPr>
        <p:spPr>
          <a:xfrm>
            <a:off x="5635706" y="2981960"/>
            <a:ext cx="782320" cy="44704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Freccia a destra 12">
            <a:extLst>
              <a:ext uri="{FF2B5EF4-FFF2-40B4-BE49-F238E27FC236}">
                <a16:creationId xmlns:a16="http://schemas.microsoft.com/office/drawing/2014/main" id="{06EA1064-ED16-0204-12E7-83729D9D9738}"/>
              </a:ext>
            </a:extLst>
          </p:cNvPr>
          <p:cNvSpPr/>
          <p:nvPr/>
        </p:nvSpPr>
        <p:spPr>
          <a:xfrm>
            <a:off x="8719266" y="2981960"/>
            <a:ext cx="782320" cy="44704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7" name="Gruppo 16">
            <a:extLst>
              <a:ext uri="{FF2B5EF4-FFF2-40B4-BE49-F238E27FC236}">
                <a16:creationId xmlns:a16="http://schemas.microsoft.com/office/drawing/2014/main" id="{2F92A81F-C494-571E-4CB7-A45E362DA9FD}"/>
              </a:ext>
            </a:extLst>
          </p:cNvPr>
          <p:cNvGrpSpPr/>
          <p:nvPr/>
        </p:nvGrpSpPr>
        <p:grpSpPr>
          <a:xfrm>
            <a:off x="469346" y="2406269"/>
            <a:ext cx="2022859" cy="1175131"/>
            <a:chOff x="469346" y="1771110"/>
            <a:chExt cx="2022859" cy="1175131"/>
          </a:xfrm>
        </p:grpSpPr>
        <p:sp>
          <p:nvSpPr>
            <p:cNvPr id="6" name="Rettangolo con angoli arrotondati 5">
              <a:extLst>
                <a:ext uri="{FF2B5EF4-FFF2-40B4-BE49-F238E27FC236}">
                  <a16:creationId xmlns:a16="http://schemas.microsoft.com/office/drawing/2014/main" id="{A4A7FE6A-F5CC-9DDE-8CCC-8C030AF6EE0E}"/>
                </a:ext>
              </a:extLst>
            </p:cNvPr>
            <p:cNvSpPr/>
            <p:nvPr/>
          </p:nvSpPr>
          <p:spPr>
            <a:xfrm>
              <a:off x="469346" y="2113121"/>
              <a:ext cx="1869440" cy="833120"/>
            </a:xfrm>
            <a:prstGeom prst="roundRect">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Accesso tramite identità digitale</a:t>
              </a:r>
            </a:p>
          </p:txBody>
        </p:sp>
        <p:grpSp>
          <p:nvGrpSpPr>
            <p:cNvPr id="16" name="Gruppo 15">
              <a:extLst>
                <a:ext uri="{FF2B5EF4-FFF2-40B4-BE49-F238E27FC236}">
                  <a16:creationId xmlns:a16="http://schemas.microsoft.com/office/drawing/2014/main" id="{3D36C0A7-601F-BB4C-AC8A-3B71DF7415B8}"/>
                </a:ext>
              </a:extLst>
            </p:cNvPr>
            <p:cNvGrpSpPr/>
            <p:nvPr/>
          </p:nvGrpSpPr>
          <p:grpSpPr>
            <a:xfrm>
              <a:off x="1952205" y="1771110"/>
              <a:ext cx="540000" cy="540000"/>
              <a:chOff x="1952205" y="1771110"/>
              <a:chExt cx="540000" cy="540000"/>
            </a:xfrm>
          </p:grpSpPr>
          <p:sp>
            <p:nvSpPr>
              <p:cNvPr id="3" name="Ovale 2">
                <a:extLst>
                  <a:ext uri="{FF2B5EF4-FFF2-40B4-BE49-F238E27FC236}">
                    <a16:creationId xmlns:a16="http://schemas.microsoft.com/office/drawing/2014/main" id="{4616E8FB-2B88-7969-EB96-EFD2A9BD86EC}"/>
                  </a:ext>
                </a:extLst>
              </p:cNvPr>
              <p:cNvSpPr/>
              <p:nvPr/>
            </p:nvSpPr>
            <p:spPr>
              <a:xfrm>
                <a:off x="1952205" y="1771110"/>
                <a:ext cx="540000" cy="540000"/>
              </a:xfrm>
              <a:prstGeom prst="ellipse">
                <a:avLst/>
              </a:prstGeom>
              <a:solidFill>
                <a:schemeClr val="bg1"/>
              </a:solidFill>
              <a:ln w="3810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Elemento grafico 14" descr="Programmatrice con riempimento a tinta unita">
                <a:extLst>
                  <a:ext uri="{FF2B5EF4-FFF2-40B4-BE49-F238E27FC236}">
                    <a16:creationId xmlns:a16="http://schemas.microsoft.com/office/drawing/2014/main" id="{2972BFCF-368F-6F00-853E-FBD38162BD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4205" y="1843110"/>
                <a:ext cx="396000" cy="396000"/>
              </a:xfrm>
              <a:prstGeom prst="rect">
                <a:avLst/>
              </a:prstGeom>
            </p:spPr>
          </p:pic>
        </p:grpSp>
      </p:grpSp>
      <p:grpSp>
        <p:nvGrpSpPr>
          <p:cNvPr id="23" name="Gruppo 22">
            <a:extLst>
              <a:ext uri="{FF2B5EF4-FFF2-40B4-BE49-F238E27FC236}">
                <a16:creationId xmlns:a16="http://schemas.microsoft.com/office/drawing/2014/main" id="{03096606-C8F9-D37F-2464-9C78DFBAAACD}"/>
              </a:ext>
            </a:extLst>
          </p:cNvPr>
          <p:cNvGrpSpPr/>
          <p:nvPr/>
        </p:nvGrpSpPr>
        <p:grpSpPr>
          <a:xfrm>
            <a:off x="3551213" y="2406269"/>
            <a:ext cx="2027825" cy="1175131"/>
            <a:chOff x="3551213" y="1771110"/>
            <a:chExt cx="2027825" cy="1175131"/>
          </a:xfrm>
        </p:grpSpPr>
        <p:sp>
          <p:nvSpPr>
            <p:cNvPr id="7" name="Rettangolo con angoli arrotondati 6">
              <a:extLst>
                <a:ext uri="{FF2B5EF4-FFF2-40B4-BE49-F238E27FC236}">
                  <a16:creationId xmlns:a16="http://schemas.microsoft.com/office/drawing/2014/main" id="{25FD0FFA-1BDF-AD77-33C6-9E7D14300CCB}"/>
                </a:ext>
              </a:extLst>
            </p:cNvPr>
            <p:cNvSpPr/>
            <p:nvPr/>
          </p:nvSpPr>
          <p:spPr>
            <a:xfrm>
              <a:off x="3551213" y="2113121"/>
              <a:ext cx="1869440" cy="833120"/>
            </a:xfrm>
            <a:prstGeom prst="roundRect">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Accesso ruolo Amministratore</a:t>
              </a:r>
            </a:p>
          </p:txBody>
        </p:sp>
        <p:grpSp>
          <p:nvGrpSpPr>
            <p:cNvPr id="20" name="Gruppo 19">
              <a:extLst>
                <a:ext uri="{FF2B5EF4-FFF2-40B4-BE49-F238E27FC236}">
                  <a16:creationId xmlns:a16="http://schemas.microsoft.com/office/drawing/2014/main" id="{E5642EE0-772F-E709-DBA7-8DEE0FF5AB2F}"/>
                </a:ext>
              </a:extLst>
            </p:cNvPr>
            <p:cNvGrpSpPr/>
            <p:nvPr/>
          </p:nvGrpSpPr>
          <p:grpSpPr>
            <a:xfrm>
              <a:off x="5039038" y="1771110"/>
              <a:ext cx="540000" cy="540000"/>
              <a:chOff x="1952205" y="1771110"/>
              <a:chExt cx="540000" cy="540000"/>
            </a:xfrm>
          </p:grpSpPr>
          <p:sp>
            <p:nvSpPr>
              <p:cNvPr id="21" name="Ovale 20">
                <a:extLst>
                  <a:ext uri="{FF2B5EF4-FFF2-40B4-BE49-F238E27FC236}">
                    <a16:creationId xmlns:a16="http://schemas.microsoft.com/office/drawing/2014/main" id="{D599C273-FD8B-61D6-A67C-D6DAB07B6FB3}"/>
                  </a:ext>
                </a:extLst>
              </p:cNvPr>
              <p:cNvSpPr/>
              <p:nvPr/>
            </p:nvSpPr>
            <p:spPr>
              <a:xfrm>
                <a:off x="1952205" y="1771110"/>
                <a:ext cx="540000" cy="540000"/>
              </a:xfrm>
              <a:prstGeom prst="ellipse">
                <a:avLst/>
              </a:prstGeom>
              <a:solidFill>
                <a:schemeClr val="bg1"/>
              </a:solidFill>
              <a:ln w="3810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2" name="Elemento grafico 21" descr="Programmatrice con riempimento a tinta unita">
                <a:extLst>
                  <a:ext uri="{FF2B5EF4-FFF2-40B4-BE49-F238E27FC236}">
                    <a16:creationId xmlns:a16="http://schemas.microsoft.com/office/drawing/2014/main" id="{8878D2EA-0B5D-3AF3-C909-80D8478B85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4205" y="1843110"/>
                <a:ext cx="396000" cy="396000"/>
              </a:xfrm>
              <a:prstGeom prst="rect">
                <a:avLst/>
              </a:prstGeom>
            </p:spPr>
          </p:pic>
        </p:grpSp>
      </p:grpSp>
      <p:grpSp>
        <p:nvGrpSpPr>
          <p:cNvPr id="29" name="Gruppo 28">
            <a:extLst>
              <a:ext uri="{FF2B5EF4-FFF2-40B4-BE49-F238E27FC236}">
                <a16:creationId xmlns:a16="http://schemas.microsoft.com/office/drawing/2014/main" id="{E5FBA863-23B7-4723-CEC2-F5BC15B20F96}"/>
              </a:ext>
            </a:extLst>
          </p:cNvPr>
          <p:cNvGrpSpPr/>
          <p:nvPr/>
        </p:nvGrpSpPr>
        <p:grpSpPr>
          <a:xfrm>
            <a:off x="6633080" y="2394394"/>
            <a:ext cx="2027825" cy="1187006"/>
            <a:chOff x="6633080" y="1759235"/>
            <a:chExt cx="2027825" cy="1187006"/>
          </a:xfrm>
        </p:grpSpPr>
        <p:sp>
          <p:nvSpPr>
            <p:cNvPr id="8" name="Rettangolo con angoli arrotondati 7">
              <a:extLst>
                <a:ext uri="{FF2B5EF4-FFF2-40B4-BE49-F238E27FC236}">
                  <a16:creationId xmlns:a16="http://schemas.microsoft.com/office/drawing/2014/main" id="{A307DFA4-FB11-0A38-F9C9-8DB37845469A}"/>
                </a:ext>
              </a:extLst>
            </p:cNvPr>
            <p:cNvSpPr/>
            <p:nvPr/>
          </p:nvSpPr>
          <p:spPr>
            <a:xfrm>
              <a:off x="6633080" y="2113121"/>
              <a:ext cx="1869440" cy="833120"/>
            </a:xfrm>
            <a:prstGeom prst="roundRect">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Aggiornamento Organigramma</a:t>
              </a:r>
            </a:p>
          </p:txBody>
        </p:sp>
        <p:grpSp>
          <p:nvGrpSpPr>
            <p:cNvPr id="26" name="Gruppo 25">
              <a:extLst>
                <a:ext uri="{FF2B5EF4-FFF2-40B4-BE49-F238E27FC236}">
                  <a16:creationId xmlns:a16="http://schemas.microsoft.com/office/drawing/2014/main" id="{08C72E60-25CB-2541-E2F9-1B3DC16BE2FA}"/>
                </a:ext>
              </a:extLst>
            </p:cNvPr>
            <p:cNvGrpSpPr/>
            <p:nvPr/>
          </p:nvGrpSpPr>
          <p:grpSpPr>
            <a:xfrm>
              <a:off x="8120905" y="1759235"/>
              <a:ext cx="540000" cy="540000"/>
              <a:chOff x="1952205" y="1771110"/>
              <a:chExt cx="540000" cy="540000"/>
            </a:xfrm>
          </p:grpSpPr>
          <p:sp>
            <p:nvSpPr>
              <p:cNvPr id="27" name="Ovale 26">
                <a:extLst>
                  <a:ext uri="{FF2B5EF4-FFF2-40B4-BE49-F238E27FC236}">
                    <a16:creationId xmlns:a16="http://schemas.microsoft.com/office/drawing/2014/main" id="{790691F3-E50A-AF7C-7076-17BA27DAF5A7}"/>
                  </a:ext>
                </a:extLst>
              </p:cNvPr>
              <p:cNvSpPr/>
              <p:nvPr/>
            </p:nvSpPr>
            <p:spPr>
              <a:xfrm>
                <a:off x="1952205" y="1771110"/>
                <a:ext cx="540000" cy="540000"/>
              </a:xfrm>
              <a:prstGeom prst="ellipse">
                <a:avLst/>
              </a:prstGeom>
              <a:solidFill>
                <a:schemeClr val="bg1"/>
              </a:solidFill>
              <a:ln w="3810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8" name="Elemento grafico 27" descr="Programmatrice con riempimento a tinta unita">
                <a:extLst>
                  <a:ext uri="{FF2B5EF4-FFF2-40B4-BE49-F238E27FC236}">
                    <a16:creationId xmlns:a16="http://schemas.microsoft.com/office/drawing/2014/main" id="{8DC8EDCB-F870-2B87-4B13-507B5CF761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4205" y="1843110"/>
                <a:ext cx="396000" cy="396000"/>
              </a:xfrm>
              <a:prstGeom prst="rect">
                <a:avLst/>
              </a:prstGeom>
            </p:spPr>
          </p:pic>
        </p:grpSp>
      </p:grpSp>
      <p:grpSp>
        <p:nvGrpSpPr>
          <p:cNvPr id="35" name="Gruppo 34">
            <a:extLst>
              <a:ext uri="{FF2B5EF4-FFF2-40B4-BE49-F238E27FC236}">
                <a16:creationId xmlns:a16="http://schemas.microsoft.com/office/drawing/2014/main" id="{972B2435-1401-3C4E-90BC-6BEEB3005911}"/>
              </a:ext>
            </a:extLst>
          </p:cNvPr>
          <p:cNvGrpSpPr/>
          <p:nvPr/>
        </p:nvGrpSpPr>
        <p:grpSpPr>
          <a:xfrm>
            <a:off x="9714946" y="2394394"/>
            <a:ext cx="2027825" cy="1187006"/>
            <a:chOff x="9714946" y="1759235"/>
            <a:chExt cx="2027825" cy="1187006"/>
          </a:xfrm>
        </p:grpSpPr>
        <p:sp>
          <p:nvSpPr>
            <p:cNvPr id="9" name="Rettangolo con angoli arrotondati 8">
              <a:extLst>
                <a:ext uri="{FF2B5EF4-FFF2-40B4-BE49-F238E27FC236}">
                  <a16:creationId xmlns:a16="http://schemas.microsoft.com/office/drawing/2014/main" id="{7F30A491-3CA9-6D6D-5E40-1B353EFD855B}"/>
                </a:ext>
              </a:extLst>
            </p:cNvPr>
            <p:cNvSpPr/>
            <p:nvPr/>
          </p:nvSpPr>
          <p:spPr>
            <a:xfrm>
              <a:off x="9714946" y="2113121"/>
              <a:ext cx="1869440" cy="833120"/>
            </a:xfrm>
            <a:prstGeom prst="roundRect">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Gestione Ruoli</a:t>
              </a:r>
            </a:p>
          </p:txBody>
        </p:sp>
        <p:grpSp>
          <p:nvGrpSpPr>
            <p:cNvPr id="32" name="Gruppo 31">
              <a:extLst>
                <a:ext uri="{FF2B5EF4-FFF2-40B4-BE49-F238E27FC236}">
                  <a16:creationId xmlns:a16="http://schemas.microsoft.com/office/drawing/2014/main" id="{F03B72D8-C830-14B1-A6D4-B7ABF9343E0B}"/>
                </a:ext>
              </a:extLst>
            </p:cNvPr>
            <p:cNvGrpSpPr/>
            <p:nvPr/>
          </p:nvGrpSpPr>
          <p:grpSpPr>
            <a:xfrm>
              <a:off x="11202771" y="1759235"/>
              <a:ext cx="540000" cy="540000"/>
              <a:chOff x="1952205" y="1771110"/>
              <a:chExt cx="540000" cy="540000"/>
            </a:xfrm>
          </p:grpSpPr>
          <p:sp>
            <p:nvSpPr>
              <p:cNvPr id="33" name="Ovale 32">
                <a:extLst>
                  <a:ext uri="{FF2B5EF4-FFF2-40B4-BE49-F238E27FC236}">
                    <a16:creationId xmlns:a16="http://schemas.microsoft.com/office/drawing/2014/main" id="{6A803D7E-8DEB-BD7C-F1D0-FD7C34603553}"/>
                  </a:ext>
                </a:extLst>
              </p:cNvPr>
              <p:cNvSpPr/>
              <p:nvPr/>
            </p:nvSpPr>
            <p:spPr>
              <a:xfrm>
                <a:off x="1952205" y="1771110"/>
                <a:ext cx="540000" cy="540000"/>
              </a:xfrm>
              <a:prstGeom prst="ellipse">
                <a:avLst/>
              </a:prstGeom>
              <a:solidFill>
                <a:schemeClr val="bg1"/>
              </a:solidFill>
              <a:ln w="3810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 name="Elemento grafico 33" descr="Programmatrice con riempimento a tinta unita">
                <a:extLst>
                  <a:ext uri="{FF2B5EF4-FFF2-40B4-BE49-F238E27FC236}">
                    <a16:creationId xmlns:a16="http://schemas.microsoft.com/office/drawing/2014/main" id="{2FD10947-AD7A-6C1B-843B-8F9FC2F06D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4205" y="1843110"/>
                <a:ext cx="396000" cy="396000"/>
              </a:xfrm>
              <a:prstGeom prst="rect">
                <a:avLst/>
              </a:prstGeom>
            </p:spPr>
          </p:pic>
        </p:grpSp>
      </p:grpSp>
      <p:grpSp>
        <p:nvGrpSpPr>
          <p:cNvPr id="52" name="Gruppo 51">
            <a:extLst>
              <a:ext uri="{FF2B5EF4-FFF2-40B4-BE49-F238E27FC236}">
                <a16:creationId xmlns:a16="http://schemas.microsoft.com/office/drawing/2014/main" id="{52B2FFB3-076D-4675-E128-A6252D040D24}"/>
              </a:ext>
            </a:extLst>
          </p:cNvPr>
          <p:cNvGrpSpPr/>
          <p:nvPr/>
        </p:nvGrpSpPr>
        <p:grpSpPr>
          <a:xfrm>
            <a:off x="469346" y="5529078"/>
            <a:ext cx="540000" cy="540000"/>
            <a:chOff x="367393" y="5008403"/>
            <a:chExt cx="540000" cy="540000"/>
          </a:xfrm>
        </p:grpSpPr>
        <p:sp>
          <p:nvSpPr>
            <p:cNvPr id="46" name="Ovale 45">
              <a:extLst>
                <a:ext uri="{FF2B5EF4-FFF2-40B4-BE49-F238E27FC236}">
                  <a16:creationId xmlns:a16="http://schemas.microsoft.com/office/drawing/2014/main" id="{FF7138C7-BA13-DC4A-8007-3D4D2F0EC2EB}"/>
                </a:ext>
              </a:extLst>
            </p:cNvPr>
            <p:cNvSpPr/>
            <p:nvPr/>
          </p:nvSpPr>
          <p:spPr>
            <a:xfrm>
              <a:off x="367393" y="5008403"/>
              <a:ext cx="540000" cy="540000"/>
            </a:xfrm>
            <a:prstGeom prst="ellipse">
              <a:avLst/>
            </a:prstGeom>
            <a:solidFill>
              <a:schemeClr val="bg1"/>
            </a:solidFill>
            <a:ln w="3810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7" name="Elemento grafico 46" descr="Programmatrice con riempimento a tinta unita">
              <a:extLst>
                <a:ext uri="{FF2B5EF4-FFF2-40B4-BE49-F238E27FC236}">
                  <a16:creationId xmlns:a16="http://schemas.microsoft.com/office/drawing/2014/main" id="{9ACF3BCF-9A8D-F140-FC18-491D3C0A98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393" y="5080403"/>
              <a:ext cx="396000" cy="396000"/>
            </a:xfrm>
            <a:prstGeom prst="rect">
              <a:avLst/>
            </a:prstGeom>
          </p:spPr>
        </p:pic>
      </p:grpSp>
      <p:sp>
        <p:nvSpPr>
          <p:cNvPr id="49" name="CasellaDiTesto 48">
            <a:extLst>
              <a:ext uri="{FF2B5EF4-FFF2-40B4-BE49-F238E27FC236}">
                <a16:creationId xmlns:a16="http://schemas.microsoft.com/office/drawing/2014/main" id="{2366BE10-19F0-0E48-BC2A-D14BF2788310}"/>
              </a:ext>
            </a:extLst>
          </p:cNvPr>
          <p:cNvSpPr txBox="1"/>
          <p:nvPr/>
        </p:nvSpPr>
        <p:spPr>
          <a:xfrm>
            <a:off x="978489" y="5614412"/>
            <a:ext cx="3231338" cy="369332"/>
          </a:xfrm>
          <a:prstGeom prst="rect">
            <a:avLst/>
          </a:prstGeom>
          <a:noFill/>
        </p:spPr>
        <p:txBody>
          <a:bodyPr wrap="square" rtlCol="0">
            <a:spAutoFit/>
          </a:bodyPr>
          <a:lstStyle/>
          <a:p>
            <a:r>
              <a:rPr lang="it-IT" b="1" dirty="0">
                <a:solidFill>
                  <a:srgbClr val="018F99"/>
                </a:solidFill>
              </a:rPr>
              <a:t>AMMINISTRATORE - AZIENDA</a:t>
            </a:r>
          </a:p>
        </p:txBody>
      </p:sp>
      <p:sp>
        <p:nvSpPr>
          <p:cNvPr id="5" name="Segnaposto piè di pagina 4">
            <a:extLst>
              <a:ext uri="{FF2B5EF4-FFF2-40B4-BE49-F238E27FC236}">
                <a16:creationId xmlns:a16="http://schemas.microsoft.com/office/drawing/2014/main" id="{2A02DD2D-82AB-6B36-C841-7237428401AD}"/>
              </a:ext>
            </a:extLst>
          </p:cNvPr>
          <p:cNvSpPr>
            <a:spLocks noGrp="1"/>
          </p:cNvSpPr>
          <p:nvPr>
            <p:ph type="ftr" sz="quarter" idx="11"/>
          </p:nvPr>
        </p:nvSpPr>
        <p:spPr>
          <a:xfrm>
            <a:off x="4120242" y="6217798"/>
            <a:ext cx="6529424" cy="365125"/>
          </a:xfrm>
        </p:spPr>
        <p:txBody>
          <a:bodyPr/>
          <a:lstStyle/>
          <a:p>
            <a:pPr algn="r"/>
            <a:r>
              <a:rPr lang="it-IT" dirty="0">
                <a:solidFill>
                  <a:schemeClr val="bg1"/>
                </a:solidFill>
              </a:rPr>
              <a:t>Lavoro per Te – Accesso aziende tramite Identità Digitale</a:t>
            </a:r>
          </a:p>
        </p:txBody>
      </p:sp>
      <p:sp>
        <p:nvSpPr>
          <p:cNvPr id="10" name="Ovale 9">
            <a:extLst>
              <a:ext uri="{FF2B5EF4-FFF2-40B4-BE49-F238E27FC236}">
                <a16:creationId xmlns:a16="http://schemas.microsoft.com/office/drawing/2014/main" id="{C0D041C0-6706-7E3C-901F-8A97BBC7BBE6}"/>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Elemento grafico 13" descr="Segno di spunta con riempimento a tinta unita">
            <a:extLst>
              <a:ext uri="{FF2B5EF4-FFF2-40B4-BE49-F238E27FC236}">
                <a16:creationId xmlns:a16="http://schemas.microsoft.com/office/drawing/2014/main" id="{C341BE1B-794D-E01F-0E7C-A806090BC9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12771" y="425315"/>
            <a:ext cx="468000" cy="468000"/>
          </a:xfrm>
          <a:prstGeom prst="rect">
            <a:avLst/>
          </a:prstGeom>
        </p:spPr>
      </p:pic>
    </p:spTree>
    <p:extLst>
      <p:ext uri="{BB962C8B-B14F-4D97-AF65-F5344CB8AC3E}">
        <p14:creationId xmlns:p14="http://schemas.microsoft.com/office/powerpoint/2010/main" val="372458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Accesso utenza aziendale </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8"/>
            <a:ext cx="11487149" cy="1263923"/>
          </a:xfrm>
        </p:spPr>
        <p:txBody>
          <a:bodyPr>
            <a:normAutofit/>
          </a:bodyPr>
          <a:lstStyle/>
          <a:p>
            <a:pPr marL="0" indent="0" algn="just">
              <a:lnSpc>
                <a:spcPct val="150000"/>
              </a:lnSpc>
              <a:spcBef>
                <a:spcPts val="600"/>
              </a:spcBef>
              <a:buNone/>
            </a:pPr>
            <a:r>
              <a:rPr lang="it-IT" sz="1600" dirty="0"/>
              <a:t>L’Amministratore abilitato quando farà l’accesso al Portale Lavoro per Te troverà una </a:t>
            </a:r>
            <a:r>
              <a:rPr lang="it-IT" sz="1600" b="1" dirty="0">
                <a:solidFill>
                  <a:srgbClr val="3264AA"/>
                </a:solidFill>
              </a:rPr>
              <a:t>sezione «intermedia» di accesso </a:t>
            </a:r>
            <a:r>
              <a:rPr lang="it-IT" sz="1600" dirty="0"/>
              <a:t>dalla quale sarà possibile selezionare l’Azienda – Gruppo/Azienda o Sottogruppo/Unità operativa - e il ruolo con il quale si intende operare sul Portale.</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13</a:t>
            </a:fld>
            <a:endParaRPr lang="it-IT" dirty="0">
              <a:solidFill>
                <a:schemeClr val="bg1"/>
              </a:solidFill>
            </a:endParaRPr>
          </a:p>
        </p:txBody>
      </p:sp>
      <p:pic>
        <p:nvPicPr>
          <p:cNvPr id="6" name="Immagine 5">
            <a:extLst>
              <a:ext uri="{FF2B5EF4-FFF2-40B4-BE49-F238E27FC236}">
                <a16:creationId xmlns:a16="http://schemas.microsoft.com/office/drawing/2014/main" id="{3DE5C5F7-6CAC-AB5A-AAB6-C1E68D675E87}"/>
              </a:ext>
            </a:extLst>
          </p:cNvPr>
          <p:cNvPicPr>
            <a:picLocks noChangeAspect="1"/>
          </p:cNvPicPr>
          <p:nvPr/>
        </p:nvPicPr>
        <p:blipFill>
          <a:blip r:embed="rId2"/>
          <a:stretch>
            <a:fillRect/>
          </a:stretch>
        </p:blipFill>
        <p:spPr>
          <a:xfrm>
            <a:off x="3310407" y="2386511"/>
            <a:ext cx="5601120" cy="3176636"/>
          </a:xfrm>
          <a:prstGeom prst="rect">
            <a:avLst/>
          </a:prstGeom>
          <a:ln w="19050">
            <a:solidFill>
              <a:schemeClr val="tx2"/>
            </a:solidFill>
          </a:ln>
        </p:spPr>
      </p:pic>
      <p:sp>
        <p:nvSpPr>
          <p:cNvPr id="5" name="Segnaposto piè di pagina 4">
            <a:extLst>
              <a:ext uri="{FF2B5EF4-FFF2-40B4-BE49-F238E27FC236}">
                <a16:creationId xmlns:a16="http://schemas.microsoft.com/office/drawing/2014/main" id="{CE598BF1-AA44-AC4F-4A31-21ED1B1AA761}"/>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7" name="Ovale 6">
            <a:extLst>
              <a:ext uri="{FF2B5EF4-FFF2-40B4-BE49-F238E27FC236}">
                <a16:creationId xmlns:a16="http://schemas.microsoft.com/office/drawing/2014/main" id="{997DA88F-B4E9-D79A-8328-5377B2AD79EB}"/>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Segno di spunta con riempimento a tinta unita">
            <a:extLst>
              <a:ext uri="{FF2B5EF4-FFF2-40B4-BE49-F238E27FC236}">
                <a16:creationId xmlns:a16="http://schemas.microsoft.com/office/drawing/2014/main" id="{241AC0F8-DFB8-CAE3-BA67-C5036C448E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2771" y="425315"/>
            <a:ext cx="468000" cy="468000"/>
          </a:xfrm>
          <a:prstGeom prst="rect">
            <a:avLst/>
          </a:prstGeom>
        </p:spPr>
      </p:pic>
    </p:spTree>
    <p:extLst>
      <p:ext uri="{BB962C8B-B14F-4D97-AF65-F5344CB8AC3E}">
        <p14:creationId xmlns:p14="http://schemas.microsoft.com/office/powerpoint/2010/main" val="258979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Anagrafica azienda – 1  </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8"/>
            <a:ext cx="11487149" cy="1763831"/>
          </a:xfrm>
        </p:spPr>
        <p:txBody>
          <a:bodyPr>
            <a:normAutofit/>
          </a:bodyPr>
          <a:lstStyle/>
          <a:p>
            <a:pPr marL="0" indent="0" algn="just">
              <a:lnSpc>
                <a:spcPct val="150000"/>
              </a:lnSpc>
              <a:spcBef>
                <a:spcPts val="600"/>
              </a:spcBef>
              <a:buNone/>
            </a:pPr>
            <a:r>
              <a:rPr lang="it-IT" sz="1600" dirty="0"/>
              <a:t>Selezionando il livello di visibilità </a:t>
            </a:r>
            <a:r>
              <a:rPr lang="it-IT" sz="1600" b="1" dirty="0">
                <a:solidFill>
                  <a:srgbClr val="3264AA"/>
                </a:solidFill>
              </a:rPr>
              <a:t>GRUPPO – AZIENDA </a:t>
            </a:r>
            <a:r>
              <a:rPr lang="it-IT" sz="1600" dirty="0"/>
              <a:t>e il </a:t>
            </a:r>
            <a:r>
              <a:rPr lang="it-IT" sz="1600" b="1" dirty="0">
                <a:solidFill>
                  <a:srgbClr val="3264AA"/>
                </a:solidFill>
              </a:rPr>
              <a:t>RUOLO AMMINISTRATORE</a:t>
            </a:r>
            <a:r>
              <a:rPr lang="it-IT" sz="1600" dirty="0"/>
              <a:t>, l’Amministratore potrà accedere alle funzionalità specifiche del suo ruolo e operare per costruire o modificare l’organigramma della sua organizzazione aziendale. Cliccando sulla Portlet «</a:t>
            </a:r>
            <a:r>
              <a:rPr lang="it-IT" sz="1600" b="1" dirty="0">
                <a:solidFill>
                  <a:srgbClr val="3264AA"/>
                </a:solidFill>
              </a:rPr>
              <a:t>Anagrafica</a:t>
            </a:r>
            <a:r>
              <a:rPr lang="it-IT" sz="1600" dirty="0">
                <a:solidFill>
                  <a:srgbClr val="3264AA"/>
                </a:solidFill>
              </a:rPr>
              <a:t> </a:t>
            </a:r>
            <a:r>
              <a:rPr lang="it-IT" sz="1600" b="1" dirty="0">
                <a:solidFill>
                  <a:srgbClr val="3264AA"/>
                </a:solidFill>
              </a:rPr>
              <a:t>Azienda</a:t>
            </a:r>
            <a:r>
              <a:rPr lang="it-IT" sz="1600" dirty="0"/>
              <a:t>» l’Amministratore potrà gestire le informazioni della propria utenza aziendale e gestire le Unità Operative della propria organizzazione.</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14</a:t>
            </a:fld>
            <a:endParaRPr lang="it-IT" dirty="0">
              <a:solidFill>
                <a:schemeClr val="bg1"/>
              </a:solidFill>
            </a:endParaRPr>
          </a:p>
        </p:txBody>
      </p:sp>
      <p:pic>
        <p:nvPicPr>
          <p:cNvPr id="7" name="Immagine 6">
            <a:extLst>
              <a:ext uri="{FF2B5EF4-FFF2-40B4-BE49-F238E27FC236}">
                <a16:creationId xmlns:a16="http://schemas.microsoft.com/office/drawing/2014/main" id="{9997B390-E3C8-C0DF-6D88-4B859844B9B2}"/>
              </a:ext>
            </a:extLst>
          </p:cNvPr>
          <p:cNvPicPr>
            <a:picLocks noChangeAspect="1"/>
          </p:cNvPicPr>
          <p:nvPr/>
        </p:nvPicPr>
        <p:blipFill>
          <a:blip r:embed="rId2"/>
          <a:stretch>
            <a:fillRect/>
          </a:stretch>
        </p:blipFill>
        <p:spPr>
          <a:xfrm>
            <a:off x="2484285" y="2755959"/>
            <a:ext cx="7223429" cy="3215706"/>
          </a:xfrm>
          <a:prstGeom prst="rect">
            <a:avLst/>
          </a:prstGeom>
          <a:ln w="19050">
            <a:solidFill>
              <a:schemeClr val="tx2"/>
            </a:solidFill>
          </a:ln>
        </p:spPr>
      </p:pic>
      <p:sp>
        <p:nvSpPr>
          <p:cNvPr id="8" name="Freccia in giù 7">
            <a:extLst>
              <a:ext uri="{FF2B5EF4-FFF2-40B4-BE49-F238E27FC236}">
                <a16:creationId xmlns:a16="http://schemas.microsoft.com/office/drawing/2014/main" id="{3155BE20-E8D2-9644-E54E-1315BBB8C26D}"/>
              </a:ext>
            </a:extLst>
          </p:cNvPr>
          <p:cNvSpPr/>
          <p:nvPr/>
        </p:nvSpPr>
        <p:spPr>
          <a:xfrm rot="16200000">
            <a:off x="5516525" y="5292527"/>
            <a:ext cx="457200" cy="70174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34D67210-417F-6803-14BB-7BBE3AE9CA1A}"/>
              </a:ext>
            </a:extLst>
          </p:cNvPr>
          <p:cNvSpPr/>
          <p:nvPr/>
        </p:nvSpPr>
        <p:spPr>
          <a:xfrm>
            <a:off x="6301648" y="5481523"/>
            <a:ext cx="551723" cy="335383"/>
          </a:xfrm>
          <a:prstGeom prst="rect">
            <a:avLst/>
          </a:prstGeom>
          <a:noFill/>
          <a:ln w="3810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Segnaposto piè di pagina 4">
            <a:extLst>
              <a:ext uri="{FF2B5EF4-FFF2-40B4-BE49-F238E27FC236}">
                <a16:creationId xmlns:a16="http://schemas.microsoft.com/office/drawing/2014/main" id="{9D5CB5A4-04F5-2D87-3F0C-CC62B32AFF0F}"/>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6" name="Ovale 5">
            <a:extLst>
              <a:ext uri="{FF2B5EF4-FFF2-40B4-BE49-F238E27FC236}">
                <a16:creationId xmlns:a16="http://schemas.microsoft.com/office/drawing/2014/main" id="{E3ED31B7-0D73-86E7-E1BF-03B55FA89EB6}"/>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Elemento grafico 9" descr="Segno di spunta con riempimento a tinta unita">
            <a:extLst>
              <a:ext uri="{FF2B5EF4-FFF2-40B4-BE49-F238E27FC236}">
                <a16:creationId xmlns:a16="http://schemas.microsoft.com/office/drawing/2014/main" id="{0E790CC7-61C7-F0B2-BE74-ED8A5AA6DA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2771" y="425315"/>
            <a:ext cx="468000" cy="468000"/>
          </a:xfrm>
          <a:prstGeom prst="rect">
            <a:avLst/>
          </a:prstGeom>
        </p:spPr>
      </p:pic>
    </p:spTree>
    <p:extLst>
      <p:ext uri="{BB962C8B-B14F-4D97-AF65-F5344CB8AC3E}">
        <p14:creationId xmlns:p14="http://schemas.microsoft.com/office/powerpoint/2010/main" val="239946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uppo 128">
            <a:extLst>
              <a:ext uri="{FF2B5EF4-FFF2-40B4-BE49-F238E27FC236}">
                <a16:creationId xmlns:a16="http://schemas.microsoft.com/office/drawing/2014/main" id="{9E5830C3-21B8-502C-C11E-FD149CB5C93B}"/>
              </a:ext>
            </a:extLst>
          </p:cNvPr>
          <p:cNvGrpSpPr/>
          <p:nvPr/>
        </p:nvGrpSpPr>
        <p:grpSpPr>
          <a:xfrm>
            <a:off x="10745354" y="5406557"/>
            <a:ext cx="468000" cy="468000"/>
            <a:chOff x="10745354" y="3661117"/>
            <a:chExt cx="468000" cy="468000"/>
          </a:xfrm>
        </p:grpSpPr>
        <p:sp>
          <p:nvSpPr>
            <p:cNvPr id="132" name="Ovale 131">
              <a:extLst>
                <a:ext uri="{FF2B5EF4-FFF2-40B4-BE49-F238E27FC236}">
                  <a16:creationId xmlns:a16="http://schemas.microsoft.com/office/drawing/2014/main" id="{06C9503C-BB8F-79CE-C415-A3B5BCA029EB}"/>
                </a:ext>
              </a:extLst>
            </p:cNvPr>
            <p:cNvSpPr/>
            <p:nvPr/>
          </p:nvSpPr>
          <p:spPr>
            <a:xfrm>
              <a:off x="10745354" y="3661117"/>
              <a:ext cx="468000" cy="46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3" name="Elemento grafico 132" descr="Segno di spunta con riempimento a tinta unita">
              <a:extLst>
                <a:ext uri="{FF2B5EF4-FFF2-40B4-BE49-F238E27FC236}">
                  <a16:creationId xmlns:a16="http://schemas.microsoft.com/office/drawing/2014/main" id="{DD669D0A-1BC9-0D3B-29FC-9111ABB87D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81823" y="3698045"/>
              <a:ext cx="396000" cy="396000"/>
            </a:xfrm>
            <a:prstGeom prst="rect">
              <a:avLst/>
            </a:prstGeom>
          </p:spPr>
        </p:pic>
      </p:grpSp>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Anagrafica azienda – 2  </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15</a:t>
            </a:fld>
            <a:endParaRPr lang="it-IT" dirty="0">
              <a:solidFill>
                <a:schemeClr val="bg1"/>
              </a:solidFill>
            </a:endParaRPr>
          </a:p>
        </p:txBody>
      </p:sp>
      <p:sp>
        <p:nvSpPr>
          <p:cNvPr id="62" name="Segnaposto contenuto 2">
            <a:extLst>
              <a:ext uri="{FF2B5EF4-FFF2-40B4-BE49-F238E27FC236}">
                <a16:creationId xmlns:a16="http://schemas.microsoft.com/office/drawing/2014/main" id="{53616DA7-D449-96DF-9AAE-A1905D631C7A}"/>
              </a:ext>
            </a:extLst>
          </p:cNvPr>
          <p:cNvSpPr txBox="1">
            <a:spLocks/>
          </p:cNvSpPr>
          <p:nvPr/>
        </p:nvSpPr>
        <p:spPr>
          <a:xfrm>
            <a:off x="367393" y="1122588"/>
            <a:ext cx="11487149" cy="4573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it-IT" sz="1600" dirty="0"/>
              <a:t>Nella schermata che si apre sarà </a:t>
            </a:r>
            <a:r>
              <a:rPr lang="it-IT" sz="1600" b="1" dirty="0">
                <a:solidFill>
                  <a:srgbClr val="3264AA"/>
                </a:solidFill>
              </a:rPr>
              <a:t>possibile visualizzare e, in alcuni casi, modificare </a:t>
            </a:r>
            <a:r>
              <a:rPr lang="it-IT" sz="1600" dirty="0"/>
              <a:t>le informazioni inserite:</a:t>
            </a:r>
          </a:p>
        </p:txBody>
      </p:sp>
      <p:sp>
        <p:nvSpPr>
          <p:cNvPr id="3" name="Segnaposto numero diapositiva 3">
            <a:extLst>
              <a:ext uri="{FF2B5EF4-FFF2-40B4-BE49-F238E27FC236}">
                <a16:creationId xmlns:a16="http://schemas.microsoft.com/office/drawing/2014/main" id="{A55611B1-4BF7-BD8F-51BC-44C53373C522}"/>
              </a:ext>
            </a:extLst>
          </p:cNvPr>
          <p:cNvSpPr txBox="1">
            <a:spLocks/>
          </p:cNvSpPr>
          <p:nvPr/>
        </p:nvSpPr>
        <p:spPr>
          <a:xfrm>
            <a:off x="10752794" y="6215289"/>
            <a:ext cx="1101748"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82156-9445-CA41-89E8-99C6AA80F868}" type="slidenum">
              <a:rPr lang="it-IT" smtClean="0">
                <a:solidFill>
                  <a:schemeClr val="bg1"/>
                </a:solidFill>
              </a:rPr>
              <a:pPr/>
              <a:t>15</a:t>
            </a:fld>
            <a:endParaRPr lang="it-IT" dirty="0">
              <a:solidFill>
                <a:schemeClr val="bg1"/>
              </a:solidFill>
            </a:endParaRPr>
          </a:p>
        </p:txBody>
      </p:sp>
      <p:pic>
        <p:nvPicPr>
          <p:cNvPr id="5" name="Elemento grafico 4" descr="Lente di ingrandimento con riempimento a tinta unita">
            <a:extLst>
              <a:ext uri="{FF2B5EF4-FFF2-40B4-BE49-F238E27FC236}">
                <a16:creationId xmlns:a16="http://schemas.microsoft.com/office/drawing/2014/main" id="{864ADB2A-6E15-9E93-87D3-0FB5C142D1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813" y="2781816"/>
            <a:ext cx="477313" cy="477313"/>
          </a:xfrm>
          <a:prstGeom prst="rect">
            <a:avLst/>
          </a:prstGeom>
        </p:spPr>
      </p:pic>
      <p:cxnSp>
        <p:nvCxnSpPr>
          <p:cNvPr id="7" name="Connettore diritto 6">
            <a:extLst>
              <a:ext uri="{FF2B5EF4-FFF2-40B4-BE49-F238E27FC236}">
                <a16:creationId xmlns:a16="http://schemas.microsoft.com/office/drawing/2014/main" id="{2291B640-F8A0-43F4-4ABC-2D803654D1C8}"/>
              </a:ext>
            </a:extLst>
          </p:cNvPr>
          <p:cNvCxnSpPr>
            <a:cxnSpLocks/>
            <a:stCxn id="37" idx="4"/>
            <a:endCxn id="17" idx="4"/>
          </p:cNvCxnSpPr>
          <p:nvPr/>
        </p:nvCxnSpPr>
        <p:spPr>
          <a:xfrm>
            <a:off x="610719" y="2656518"/>
            <a:ext cx="0" cy="3218039"/>
          </a:xfrm>
          <a:prstGeom prst="line">
            <a:avLst/>
          </a:prstGeom>
          <a:ln w="31750" cap="rnd">
            <a:solidFill>
              <a:schemeClr val="bg2">
                <a:lumMod val="9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4" name="Segnaposto piè di pagina 4">
            <a:extLst>
              <a:ext uri="{FF2B5EF4-FFF2-40B4-BE49-F238E27FC236}">
                <a16:creationId xmlns:a16="http://schemas.microsoft.com/office/drawing/2014/main" id="{04875339-F51B-B59C-E1F0-1ECF91954D1D}"/>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106" name="Rettangolo 105">
            <a:extLst>
              <a:ext uri="{FF2B5EF4-FFF2-40B4-BE49-F238E27FC236}">
                <a16:creationId xmlns:a16="http://schemas.microsoft.com/office/drawing/2014/main" id="{9BDFD6F5-9DA1-AB54-E30C-4093240F8DDB}"/>
              </a:ext>
            </a:extLst>
          </p:cNvPr>
          <p:cNvSpPr/>
          <p:nvPr/>
        </p:nvSpPr>
        <p:spPr>
          <a:xfrm>
            <a:off x="3730182" y="2231246"/>
            <a:ext cx="4761569"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solidFill>
                  <a:schemeClr val="tx1"/>
                </a:solidFill>
              </a:rPr>
              <a:t>Informazioni anagrafiche</a:t>
            </a:r>
          </a:p>
        </p:txBody>
      </p:sp>
      <p:sp>
        <p:nvSpPr>
          <p:cNvPr id="118" name="Rettangolo 117">
            <a:extLst>
              <a:ext uri="{FF2B5EF4-FFF2-40B4-BE49-F238E27FC236}">
                <a16:creationId xmlns:a16="http://schemas.microsoft.com/office/drawing/2014/main" id="{947BDFF7-AD70-D867-482A-38C862D55FDF}"/>
              </a:ext>
            </a:extLst>
          </p:cNvPr>
          <p:cNvSpPr/>
          <p:nvPr/>
        </p:nvSpPr>
        <p:spPr>
          <a:xfrm>
            <a:off x="3730182" y="3089852"/>
            <a:ext cx="6577112"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solidFill>
                  <a:schemeClr val="tx1"/>
                </a:solidFill>
              </a:rPr>
              <a:t>Tipologie di accreditamento SARE a cui si è abilitati </a:t>
            </a:r>
          </a:p>
        </p:txBody>
      </p:sp>
      <p:sp>
        <p:nvSpPr>
          <p:cNvPr id="123" name="Rettangolo 122">
            <a:extLst>
              <a:ext uri="{FF2B5EF4-FFF2-40B4-BE49-F238E27FC236}">
                <a16:creationId xmlns:a16="http://schemas.microsoft.com/office/drawing/2014/main" id="{4BE478C4-E14E-80F7-A235-7B94ED0134DA}"/>
              </a:ext>
            </a:extLst>
          </p:cNvPr>
          <p:cNvSpPr/>
          <p:nvPr/>
        </p:nvSpPr>
        <p:spPr>
          <a:xfrm>
            <a:off x="3730182" y="3853435"/>
            <a:ext cx="6577112"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solidFill>
                  <a:schemeClr val="tx1"/>
                </a:solidFill>
              </a:rPr>
              <a:t>Elenco di Unità Operative della propria organizzazione</a:t>
            </a:r>
          </a:p>
        </p:txBody>
      </p:sp>
      <p:sp>
        <p:nvSpPr>
          <p:cNvPr id="126" name="Rettangolo 125">
            <a:extLst>
              <a:ext uri="{FF2B5EF4-FFF2-40B4-BE49-F238E27FC236}">
                <a16:creationId xmlns:a16="http://schemas.microsoft.com/office/drawing/2014/main" id="{F1C9EBA2-802A-770C-FBC6-C9A9E8AFE744}"/>
              </a:ext>
            </a:extLst>
          </p:cNvPr>
          <p:cNvSpPr/>
          <p:nvPr/>
        </p:nvSpPr>
        <p:spPr>
          <a:xfrm>
            <a:off x="3730182" y="4635551"/>
            <a:ext cx="6577112"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solidFill>
                  <a:schemeClr val="tx1"/>
                </a:solidFill>
              </a:rPr>
              <a:t>Documenti caricati nella fase «Transitoria»</a:t>
            </a:r>
          </a:p>
        </p:txBody>
      </p:sp>
      <p:sp>
        <p:nvSpPr>
          <p:cNvPr id="130" name="Rettangolo 129">
            <a:extLst>
              <a:ext uri="{FF2B5EF4-FFF2-40B4-BE49-F238E27FC236}">
                <a16:creationId xmlns:a16="http://schemas.microsoft.com/office/drawing/2014/main" id="{27D4C48F-6D1F-5FA3-0F3A-97C471F3BBA5}"/>
              </a:ext>
            </a:extLst>
          </p:cNvPr>
          <p:cNvSpPr/>
          <p:nvPr/>
        </p:nvSpPr>
        <p:spPr>
          <a:xfrm>
            <a:off x="3730182" y="5443668"/>
            <a:ext cx="7851099"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solidFill>
                  <a:schemeClr val="tx1"/>
                </a:solidFill>
              </a:rPr>
              <a:t>Collaboratori abilitati a operare per conto dell’azienda</a:t>
            </a:r>
          </a:p>
        </p:txBody>
      </p:sp>
      <p:sp>
        <p:nvSpPr>
          <p:cNvPr id="33" name="Ovale 32">
            <a:extLst>
              <a:ext uri="{FF2B5EF4-FFF2-40B4-BE49-F238E27FC236}">
                <a16:creationId xmlns:a16="http://schemas.microsoft.com/office/drawing/2014/main" id="{E14FF850-6ACE-AC53-0F7A-6FB7303C442A}"/>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3" name="Elemento grafico 42" descr="Segno di spunta con riempimento a tinta unita">
            <a:extLst>
              <a:ext uri="{FF2B5EF4-FFF2-40B4-BE49-F238E27FC236}">
                <a16:creationId xmlns:a16="http://schemas.microsoft.com/office/drawing/2014/main" id="{22ED959A-B6DA-7488-815A-4FD0CB8D07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12771" y="425315"/>
            <a:ext cx="468000" cy="468000"/>
          </a:xfrm>
          <a:prstGeom prst="rect">
            <a:avLst/>
          </a:prstGeom>
        </p:spPr>
      </p:pic>
      <p:grpSp>
        <p:nvGrpSpPr>
          <p:cNvPr id="63" name="Gruppo 62">
            <a:extLst>
              <a:ext uri="{FF2B5EF4-FFF2-40B4-BE49-F238E27FC236}">
                <a16:creationId xmlns:a16="http://schemas.microsoft.com/office/drawing/2014/main" id="{0B3DC7C4-8F7F-BE2E-81D3-B9955B3038C4}"/>
              </a:ext>
            </a:extLst>
          </p:cNvPr>
          <p:cNvGrpSpPr/>
          <p:nvPr/>
        </p:nvGrpSpPr>
        <p:grpSpPr>
          <a:xfrm>
            <a:off x="372060" y="2179200"/>
            <a:ext cx="3160318" cy="477318"/>
            <a:chOff x="372060" y="2040054"/>
            <a:chExt cx="3160318" cy="477318"/>
          </a:xfrm>
        </p:grpSpPr>
        <p:cxnSp>
          <p:nvCxnSpPr>
            <p:cNvPr id="35" name="Connettore diritto 34">
              <a:extLst>
                <a:ext uri="{FF2B5EF4-FFF2-40B4-BE49-F238E27FC236}">
                  <a16:creationId xmlns:a16="http://schemas.microsoft.com/office/drawing/2014/main" id="{E874DA35-115B-3C44-7D69-EA2F3F650EAF}"/>
                </a:ext>
              </a:extLst>
            </p:cNvPr>
            <p:cNvCxnSpPr>
              <a:cxnSpLocks/>
            </p:cNvCxnSpPr>
            <p:nvPr/>
          </p:nvCxnSpPr>
          <p:spPr>
            <a:xfrm>
              <a:off x="1290678" y="2040054"/>
              <a:ext cx="0" cy="477318"/>
            </a:xfrm>
            <a:prstGeom prst="line">
              <a:avLst/>
            </a:prstGeom>
            <a:ln w="57150" cap="rnd">
              <a:solidFill>
                <a:srgbClr val="3C7E6C"/>
              </a:solidFill>
              <a:round/>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40D81681-336F-3C41-E8EF-59E77833A5B9}"/>
                </a:ext>
              </a:extLst>
            </p:cNvPr>
            <p:cNvCxnSpPr>
              <a:cxnSpLocks/>
            </p:cNvCxnSpPr>
            <p:nvPr/>
          </p:nvCxnSpPr>
          <p:spPr>
            <a:xfrm>
              <a:off x="849378" y="2278713"/>
              <a:ext cx="429587" cy="0"/>
            </a:xfrm>
            <a:prstGeom prst="line">
              <a:avLst/>
            </a:prstGeom>
            <a:ln w="57150">
              <a:solidFill>
                <a:srgbClr val="3C7E6C"/>
              </a:solidFill>
            </a:ln>
          </p:spPr>
          <p:style>
            <a:lnRef idx="1">
              <a:schemeClr val="accent1"/>
            </a:lnRef>
            <a:fillRef idx="0">
              <a:schemeClr val="accent1"/>
            </a:fillRef>
            <a:effectRef idx="0">
              <a:schemeClr val="accent1"/>
            </a:effectRef>
            <a:fontRef idx="minor">
              <a:schemeClr val="tx1"/>
            </a:fontRef>
          </p:style>
        </p:cxnSp>
        <p:sp>
          <p:nvSpPr>
            <p:cNvPr id="37" name="Ovale 36">
              <a:extLst>
                <a:ext uri="{FF2B5EF4-FFF2-40B4-BE49-F238E27FC236}">
                  <a16:creationId xmlns:a16="http://schemas.microsoft.com/office/drawing/2014/main" id="{BD9F8A69-2CCA-6C00-69AF-E1D4E1424456}"/>
                </a:ext>
              </a:extLst>
            </p:cNvPr>
            <p:cNvSpPr/>
            <p:nvPr/>
          </p:nvSpPr>
          <p:spPr>
            <a:xfrm>
              <a:off x="372060" y="2040054"/>
              <a:ext cx="477318" cy="477318"/>
            </a:xfrm>
            <a:prstGeom prst="ellipse">
              <a:avLst/>
            </a:prstGeom>
            <a:solidFill>
              <a:srgbClr val="3C7E6C"/>
            </a:solidFill>
            <a:ln>
              <a:solidFill>
                <a:srgbClr val="3C7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CasellaDiTesto 33">
              <a:extLst>
                <a:ext uri="{FF2B5EF4-FFF2-40B4-BE49-F238E27FC236}">
                  <a16:creationId xmlns:a16="http://schemas.microsoft.com/office/drawing/2014/main" id="{926C6D34-A41A-6278-C684-87C4C834D967}"/>
                </a:ext>
              </a:extLst>
            </p:cNvPr>
            <p:cNvSpPr txBox="1"/>
            <p:nvPr/>
          </p:nvSpPr>
          <p:spPr>
            <a:xfrm>
              <a:off x="1334802" y="2052098"/>
              <a:ext cx="2103714" cy="400110"/>
            </a:xfrm>
            <a:prstGeom prst="rect">
              <a:avLst/>
            </a:prstGeom>
            <a:noFill/>
          </p:spPr>
          <p:txBody>
            <a:bodyPr wrap="square" rtlCol="0">
              <a:spAutoFit/>
            </a:bodyPr>
            <a:lstStyle/>
            <a:p>
              <a:pPr algn="ctr"/>
              <a:r>
                <a:rPr lang="it-IT" sz="2000" b="1" dirty="0">
                  <a:solidFill>
                    <a:srgbClr val="3C7E6C"/>
                  </a:solidFill>
                </a:rPr>
                <a:t>Dati azienda</a:t>
              </a:r>
            </a:p>
          </p:txBody>
        </p:sp>
        <p:pic>
          <p:nvPicPr>
            <p:cNvPr id="46" name="Elemento grafico 45" descr="Informazioni con riempimento a tinta unita">
              <a:extLst>
                <a:ext uri="{FF2B5EF4-FFF2-40B4-BE49-F238E27FC236}">
                  <a16:creationId xmlns:a16="http://schemas.microsoft.com/office/drawing/2014/main" id="{05885409-1898-148A-7C36-84F867AF97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4719" y="2062713"/>
              <a:ext cx="432000" cy="432000"/>
            </a:xfrm>
            <a:prstGeom prst="rect">
              <a:avLst/>
            </a:prstGeom>
          </p:spPr>
        </p:pic>
        <p:cxnSp>
          <p:nvCxnSpPr>
            <p:cNvPr id="53" name="Connettore diritto 52">
              <a:extLst>
                <a:ext uri="{FF2B5EF4-FFF2-40B4-BE49-F238E27FC236}">
                  <a16:creationId xmlns:a16="http://schemas.microsoft.com/office/drawing/2014/main" id="{98430789-A27C-993A-8C4B-EA00ED7558C6}"/>
                </a:ext>
              </a:extLst>
            </p:cNvPr>
            <p:cNvCxnSpPr>
              <a:cxnSpLocks/>
            </p:cNvCxnSpPr>
            <p:nvPr/>
          </p:nvCxnSpPr>
          <p:spPr>
            <a:xfrm>
              <a:off x="3532378" y="2040054"/>
              <a:ext cx="0" cy="477318"/>
            </a:xfrm>
            <a:prstGeom prst="line">
              <a:avLst/>
            </a:prstGeom>
            <a:ln w="57150" cap="rnd">
              <a:solidFill>
                <a:srgbClr val="3C7E6C"/>
              </a:solidFill>
              <a:round/>
            </a:ln>
          </p:spPr>
          <p:style>
            <a:lnRef idx="1">
              <a:schemeClr val="accent1"/>
            </a:lnRef>
            <a:fillRef idx="0">
              <a:schemeClr val="accent1"/>
            </a:fillRef>
            <a:effectRef idx="0">
              <a:schemeClr val="accent1"/>
            </a:effectRef>
            <a:fontRef idx="minor">
              <a:schemeClr val="tx1"/>
            </a:fontRef>
          </p:style>
        </p:cxnSp>
      </p:grpSp>
      <p:grpSp>
        <p:nvGrpSpPr>
          <p:cNvPr id="96" name="Gruppo 95">
            <a:extLst>
              <a:ext uri="{FF2B5EF4-FFF2-40B4-BE49-F238E27FC236}">
                <a16:creationId xmlns:a16="http://schemas.microsoft.com/office/drawing/2014/main" id="{3416829D-AABB-7641-BBAB-6E0A18DD73C7}"/>
              </a:ext>
            </a:extLst>
          </p:cNvPr>
          <p:cNvGrpSpPr/>
          <p:nvPr/>
        </p:nvGrpSpPr>
        <p:grpSpPr>
          <a:xfrm>
            <a:off x="372060" y="2983710"/>
            <a:ext cx="3163003" cy="477318"/>
            <a:chOff x="372060" y="2844564"/>
            <a:chExt cx="3163003" cy="477318"/>
          </a:xfrm>
        </p:grpSpPr>
        <p:cxnSp>
          <p:nvCxnSpPr>
            <p:cNvPr id="30" name="Connettore diritto 29">
              <a:extLst>
                <a:ext uri="{FF2B5EF4-FFF2-40B4-BE49-F238E27FC236}">
                  <a16:creationId xmlns:a16="http://schemas.microsoft.com/office/drawing/2014/main" id="{13201A52-BB4C-C9E0-A122-1FA2EBEF7F96}"/>
                </a:ext>
              </a:extLst>
            </p:cNvPr>
            <p:cNvCxnSpPr>
              <a:cxnSpLocks/>
            </p:cNvCxnSpPr>
            <p:nvPr/>
          </p:nvCxnSpPr>
          <p:spPr>
            <a:xfrm>
              <a:off x="1290678" y="2844564"/>
              <a:ext cx="0" cy="477318"/>
            </a:xfrm>
            <a:prstGeom prst="line">
              <a:avLst/>
            </a:prstGeom>
            <a:ln w="57150" cap="rnd">
              <a:solidFill>
                <a:srgbClr val="FF8C00"/>
              </a:solidFill>
              <a:round/>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024815C8-787D-CA50-F3CC-AA8360873EDD}"/>
                </a:ext>
              </a:extLst>
            </p:cNvPr>
            <p:cNvCxnSpPr>
              <a:cxnSpLocks/>
            </p:cNvCxnSpPr>
            <p:nvPr/>
          </p:nvCxnSpPr>
          <p:spPr>
            <a:xfrm>
              <a:off x="849378" y="3083223"/>
              <a:ext cx="429587" cy="0"/>
            </a:xfrm>
            <a:prstGeom prst="line">
              <a:avLst/>
            </a:prstGeom>
            <a:ln w="57150">
              <a:solidFill>
                <a:srgbClr val="FF8C00"/>
              </a:solidFill>
            </a:ln>
          </p:spPr>
          <p:style>
            <a:lnRef idx="1">
              <a:schemeClr val="accent1"/>
            </a:lnRef>
            <a:fillRef idx="0">
              <a:schemeClr val="accent1"/>
            </a:fillRef>
            <a:effectRef idx="0">
              <a:schemeClr val="accent1"/>
            </a:effectRef>
            <a:fontRef idx="minor">
              <a:schemeClr val="tx1"/>
            </a:fontRef>
          </p:style>
        </p:cxnSp>
        <p:sp>
          <p:nvSpPr>
            <p:cNvPr id="32" name="Ovale 31">
              <a:extLst>
                <a:ext uri="{FF2B5EF4-FFF2-40B4-BE49-F238E27FC236}">
                  <a16:creationId xmlns:a16="http://schemas.microsoft.com/office/drawing/2014/main" id="{290ADDDA-DE27-F53F-A48C-C49E31CD41A6}"/>
                </a:ext>
              </a:extLst>
            </p:cNvPr>
            <p:cNvSpPr/>
            <p:nvPr/>
          </p:nvSpPr>
          <p:spPr>
            <a:xfrm>
              <a:off x="372060" y="2844564"/>
              <a:ext cx="477318" cy="477318"/>
            </a:xfrm>
            <a:prstGeom prst="ellipse">
              <a:avLst/>
            </a:prstGeom>
            <a:solidFill>
              <a:srgbClr val="FF8C00"/>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CasellaDiTesto 28">
              <a:extLst>
                <a:ext uri="{FF2B5EF4-FFF2-40B4-BE49-F238E27FC236}">
                  <a16:creationId xmlns:a16="http://schemas.microsoft.com/office/drawing/2014/main" id="{A5DA8423-BCF9-1BCA-D1A2-E11A98A79D87}"/>
                </a:ext>
              </a:extLst>
            </p:cNvPr>
            <p:cNvSpPr txBox="1"/>
            <p:nvPr/>
          </p:nvSpPr>
          <p:spPr>
            <a:xfrm>
              <a:off x="1334804" y="2856608"/>
              <a:ext cx="2103712" cy="400110"/>
            </a:xfrm>
            <a:prstGeom prst="rect">
              <a:avLst/>
            </a:prstGeom>
            <a:noFill/>
          </p:spPr>
          <p:txBody>
            <a:bodyPr wrap="square" rtlCol="0">
              <a:spAutoFit/>
            </a:bodyPr>
            <a:lstStyle/>
            <a:p>
              <a:pPr algn="ctr"/>
              <a:r>
                <a:rPr lang="it-IT" sz="2000" b="1" dirty="0">
                  <a:solidFill>
                    <a:srgbClr val="FF8C00"/>
                  </a:solidFill>
                </a:rPr>
                <a:t>Tipologia azienda</a:t>
              </a:r>
            </a:p>
          </p:txBody>
        </p:sp>
        <p:pic>
          <p:nvPicPr>
            <p:cNvPr id="47" name="Elemento grafico 46" descr="Informazioni con riempimento a tinta unita">
              <a:extLst>
                <a:ext uri="{FF2B5EF4-FFF2-40B4-BE49-F238E27FC236}">
                  <a16:creationId xmlns:a16="http://schemas.microsoft.com/office/drawing/2014/main" id="{1F60584C-E85B-2784-44EA-1C1875CD90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4469" y="2867223"/>
              <a:ext cx="432000" cy="432000"/>
            </a:xfrm>
            <a:prstGeom prst="rect">
              <a:avLst/>
            </a:prstGeom>
          </p:spPr>
        </p:pic>
        <p:cxnSp>
          <p:nvCxnSpPr>
            <p:cNvPr id="56" name="Connettore diritto 55">
              <a:extLst>
                <a:ext uri="{FF2B5EF4-FFF2-40B4-BE49-F238E27FC236}">
                  <a16:creationId xmlns:a16="http://schemas.microsoft.com/office/drawing/2014/main" id="{3F5F463C-19B0-91E1-12FC-D868F452910B}"/>
                </a:ext>
              </a:extLst>
            </p:cNvPr>
            <p:cNvCxnSpPr>
              <a:cxnSpLocks/>
            </p:cNvCxnSpPr>
            <p:nvPr/>
          </p:nvCxnSpPr>
          <p:spPr>
            <a:xfrm>
              <a:off x="3535063" y="2844564"/>
              <a:ext cx="0" cy="477318"/>
            </a:xfrm>
            <a:prstGeom prst="line">
              <a:avLst/>
            </a:prstGeom>
            <a:ln w="57150" cap="rnd">
              <a:solidFill>
                <a:srgbClr val="FF8C00"/>
              </a:solidFill>
              <a:round/>
            </a:ln>
          </p:spPr>
          <p:style>
            <a:lnRef idx="1">
              <a:schemeClr val="accent1"/>
            </a:lnRef>
            <a:fillRef idx="0">
              <a:schemeClr val="accent1"/>
            </a:fillRef>
            <a:effectRef idx="0">
              <a:schemeClr val="accent1"/>
            </a:effectRef>
            <a:fontRef idx="minor">
              <a:schemeClr val="tx1"/>
            </a:fontRef>
          </p:style>
        </p:cxnSp>
      </p:grpSp>
      <p:grpSp>
        <p:nvGrpSpPr>
          <p:cNvPr id="97" name="Gruppo 96">
            <a:extLst>
              <a:ext uri="{FF2B5EF4-FFF2-40B4-BE49-F238E27FC236}">
                <a16:creationId xmlns:a16="http://schemas.microsoft.com/office/drawing/2014/main" id="{2F5C9E3B-7AE7-5E00-F3CB-9DE87798A8D0}"/>
              </a:ext>
            </a:extLst>
          </p:cNvPr>
          <p:cNvGrpSpPr/>
          <p:nvPr/>
        </p:nvGrpSpPr>
        <p:grpSpPr>
          <a:xfrm>
            <a:off x="372060" y="3788219"/>
            <a:ext cx="3168373" cy="477318"/>
            <a:chOff x="372060" y="3649073"/>
            <a:chExt cx="3168373" cy="477318"/>
          </a:xfrm>
        </p:grpSpPr>
        <p:cxnSp>
          <p:nvCxnSpPr>
            <p:cNvPr id="25" name="Connettore diritto 24">
              <a:extLst>
                <a:ext uri="{FF2B5EF4-FFF2-40B4-BE49-F238E27FC236}">
                  <a16:creationId xmlns:a16="http://schemas.microsoft.com/office/drawing/2014/main" id="{F3020AF8-00FB-A0E4-5394-5B404D93CDE7}"/>
                </a:ext>
              </a:extLst>
            </p:cNvPr>
            <p:cNvCxnSpPr>
              <a:cxnSpLocks/>
            </p:cNvCxnSpPr>
            <p:nvPr/>
          </p:nvCxnSpPr>
          <p:spPr>
            <a:xfrm>
              <a:off x="1290677" y="3649073"/>
              <a:ext cx="0" cy="477318"/>
            </a:xfrm>
            <a:prstGeom prst="line">
              <a:avLst/>
            </a:prstGeom>
            <a:ln w="57150" cap="rnd">
              <a:solidFill>
                <a:srgbClr val="CE295E"/>
              </a:solidFill>
              <a:round/>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AF98F960-FB6B-C5E5-4D7D-FECDF855744E}"/>
                </a:ext>
              </a:extLst>
            </p:cNvPr>
            <p:cNvCxnSpPr>
              <a:cxnSpLocks/>
            </p:cNvCxnSpPr>
            <p:nvPr/>
          </p:nvCxnSpPr>
          <p:spPr>
            <a:xfrm>
              <a:off x="849378" y="3887732"/>
              <a:ext cx="429586" cy="0"/>
            </a:xfrm>
            <a:prstGeom prst="line">
              <a:avLst/>
            </a:prstGeom>
            <a:ln w="57150">
              <a:solidFill>
                <a:srgbClr val="CE295E"/>
              </a:solidFill>
            </a:ln>
          </p:spPr>
          <p:style>
            <a:lnRef idx="1">
              <a:schemeClr val="accent1"/>
            </a:lnRef>
            <a:fillRef idx="0">
              <a:schemeClr val="accent1"/>
            </a:fillRef>
            <a:effectRef idx="0">
              <a:schemeClr val="accent1"/>
            </a:effectRef>
            <a:fontRef idx="minor">
              <a:schemeClr val="tx1"/>
            </a:fontRef>
          </p:style>
        </p:cxnSp>
        <p:sp>
          <p:nvSpPr>
            <p:cNvPr id="27" name="Ovale 26">
              <a:extLst>
                <a:ext uri="{FF2B5EF4-FFF2-40B4-BE49-F238E27FC236}">
                  <a16:creationId xmlns:a16="http://schemas.microsoft.com/office/drawing/2014/main" id="{9D9AB5A1-F5E0-2E0F-B8F5-D63DF633312E}"/>
                </a:ext>
              </a:extLst>
            </p:cNvPr>
            <p:cNvSpPr/>
            <p:nvPr/>
          </p:nvSpPr>
          <p:spPr>
            <a:xfrm>
              <a:off x="372060" y="3649073"/>
              <a:ext cx="477318" cy="477318"/>
            </a:xfrm>
            <a:prstGeom prst="ellipse">
              <a:avLst/>
            </a:prstGeom>
            <a:solidFill>
              <a:srgbClr val="CE295E"/>
            </a:solidFill>
            <a:ln>
              <a:solidFill>
                <a:srgbClr val="CE2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CasellaDiTesto 23">
              <a:extLst>
                <a:ext uri="{FF2B5EF4-FFF2-40B4-BE49-F238E27FC236}">
                  <a16:creationId xmlns:a16="http://schemas.microsoft.com/office/drawing/2014/main" id="{AF83612C-0C26-3A2A-870C-CEECEC2962F8}"/>
                </a:ext>
              </a:extLst>
            </p:cNvPr>
            <p:cNvSpPr txBox="1"/>
            <p:nvPr/>
          </p:nvSpPr>
          <p:spPr>
            <a:xfrm>
              <a:off x="1334803" y="3661117"/>
              <a:ext cx="2103711" cy="400110"/>
            </a:xfrm>
            <a:prstGeom prst="rect">
              <a:avLst/>
            </a:prstGeom>
            <a:noFill/>
          </p:spPr>
          <p:txBody>
            <a:bodyPr wrap="square" rtlCol="0">
              <a:spAutoFit/>
            </a:bodyPr>
            <a:lstStyle/>
            <a:p>
              <a:pPr algn="ctr"/>
              <a:r>
                <a:rPr lang="it-IT" sz="2000" b="1" dirty="0">
                  <a:solidFill>
                    <a:srgbClr val="CE295E"/>
                  </a:solidFill>
                </a:rPr>
                <a:t>Unità Operative</a:t>
              </a:r>
            </a:p>
          </p:txBody>
        </p:sp>
        <p:pic>
          <p:nvPicPr>
            <p:cNvPr id="48" name="Elemento grafico 47" descr="Informazioni con riempimento a tinta unita">
              <a:extLst>
                <a:ext uri="{FF2B5EF4-FFF2-40B4-BE49-F238E27FC236}">
                  <a16:creationId xmlns:a16="http://schemas.microsoft.com/office/drawing/2014/main" id="{F5734DB9-5831-D80F-C131-84A577E10E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4719" y="3671732"/>
              <a:ext cx="432000" cy="432000"/>
            </a:xfrm>
            <a:prstGeom prst="rect">
              <a:avLst/>
            </a:prstGeom>
          </p:spPr>
        </p:pic>
        <p:cxnSp>
          <p:nvCxnSpPr>
            <p:cNvPr id="57" name="Connettore diritto 56">
              <a:extLst>
                <a:ext uri="{FF2B5EF4-FFF2-40B4-BE49-F238E27FC236}">
                  <a16:creationId xmlns:a16="http://schemas.microsoft.com/office/drawing/2014/main" id="{BD1C8707-F91B-AADF-E4BD-41025AB5178C}"/>
                </a:ext>
              </a:extLst>
            </p:cNvPr>
            <p:cNvCxnSpPr>
              <a:cxnSpLocks/>
            </p:cNvCxnSpPr>
            <p:nvPr/>
          </p:nvCxnSpPr>
          <p:spPr>
            <a:xfrm>
              <a:off x="3540433" y="3649073"/>
              <a:ext cx="0" cy="477318"/>
            </a:xfrm>
            <a:prstGeom prst="line">
              <a:avLst/>
            </a:prstGeom>
            <a:ln w="57150" cap="rnd">
              <a:solidFill>
                <a:srgbClr val="CE295E"/>
              </a:solidFill>
              <a:round/>
            </a:ln>
          </p:spPr>
          <p:style>
            <a:lnRef idx="1">
              <a:schemeClr val="accent1"/>
            </a:lnRef>
            <a:fillRef idx="0">
              <a:schemeClr val="accent1"/>
            </a:fillRef>
            <a:effectRef idx="0">
              <a:schemeClr val="accent1"/>
            </a:effectRef>
            <a:fontRef idx="minor">
              <a:schemeClr val="tx1"/>
            </a:fontRef>
          </p:style>
        </p:cxnSp>
      </p:grpSp>
      <p:grpSp>
        <p:nvGrpSpPr>
          <p:cNvPr id="98" name="Gruppo 97">
            <a:extLst>
              <a:ext uri="{FF2B5EF4-FFF2-40B4-BE49-F238E27FC236}">
                <a16:creationId xmlns:a16="http://schemas.microsoft.com/office/drawing/2014/main" id="{8A51AB1E-BC1A-124A-5000-2DF149B80F08}"/>
              </a:ext>
            </a:extLst>
          </p:cNvPr>
          <p:cNvGrpSpPr/>
          <p:nvPr/>
        </p:nvGrpSpPr>
        <p:grpSpPr>
          <a:xfrm>
            <a:off x="372059" y="4592729"/>
            <a:ext cx="3168374" cy="477318"/>
            <a:chOff x="372059" y="4453583"/>
            <a:chExt cx="3168374" cy="477318"/>
          </a:xfrm>
        </p:grpSpPr>
        <p:cxnSp>
          <p:nvCxnSpPr>
            <p:cNvPr id="20" name="Connettore diritto 19">
              <a:extLst>
                <a:ext uri="{FF2B5EF4-FFF2-40B4-BE49-F238E27FC236}">
                  <a16:creationId xmlns:a16="http://schemas.microsoft.com/office/drawing/2014/main" id="{E44FF01A-2B46-97AE-9B87-4119E54F8774}"/>
                </a:ext>
              </a:extLst>
            </p:cNvPr>
            <p:cNvCxnSpPr>
              <a:cxnSpLocks/>
            </p:cNvCxnSpPr>
            <p:nvPr/>
          </p:nvCxnSpPr>
          <p:spPr>
            <a:xfrm>
              <a:off x="1290676" y="4453583"/>
              <a:ext cx="0" cy="477318"/>
            </a:xfrm>
            <a:prstGeom prst="line">
              <a:avLst/>
            </a:prstGeom>
            <a:ln w="57150" cap="rnd">
              <a:solidFill>
                <a:srgbClr val="3264AA"/>
              </a:solidFill>
              <a:round/>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3FCA0D17-2413-FE58-FFD7-5BA03E48874B}"/>
                </a:ext>
              </a:extLst>
            </p:cNvPr>
            <p:cNvCxnSpPr>
              <a:cxnSpLocks/>
            </p:cNvCxnSpPr>
            <p:nvPr/>
          </p:nvCxnSpPr>
          <p:spPr>
            <a:xfrm>
              <a:off x="849377" y="4692242"/>
              <a:ext cx="429586" cy="0"/>
            </a:xfrm>
            <a:prstGeom prst="line">
              <a:avLst/>
            </a:prstGeom>
            <a:ln w="57150">
              <a:solidFill>
                <a:srgbClr val="3264AA"/>
              </a:solidFill>
            </a:ln>
          </p:spPr>
          <p:style>
            <a:lnRef idx="1">
              <a:schemeClr val="accent1"/>
            </a:lnRef>
            <a:fillRef idx="0">
              <a:schemeClr val="accent1"/>
            </a:fillRef>
            <a:effectRef idx="0">
              <a:schemeClr val="accent1"/>
            </a:effectRef>
            <a:fontRef idx="minor">
              <a:schemeClr val="tx1"/>
            </a:fontRef>
          </p:style>
        </p:cxnSp>
        <p:sp>
          <p:nvSpPr>
            <p:cNvPr id="22" name="Ovale 21">
              <a:extLst>
                <a:ext uri="{FF2B5EF4-FFF2-40B4-BE49-F238E27FC236}">
                  <a16:creationId xmlns:a16="http://schemas.microsoft.com/office/drawing/2014/main" id="{981A1AD1-35BD-E196-7990-346BA5575ECF}"/>
                </a:ext>
              </a:extLst>
            </p:cNvPr>
            <p:cNvSpPr/>
            <p:nvPr/>
          </p:nvSpPr>
          <p:spPr>
            <a:xfrm>
              <a:off x="372059" y="4453583"/>
              <a:ext cx="477318" cy="477318"/>
            </a:xfrm>
            <a:prstGeom prst="ellipse">
              <a:avLst/>
            </a:prstGeom>
            <a:solidFill>
              <a:srgbClr val="3264AA"/>
            </a:solidFill>
            <a:ln>
              <a:solidFill>
                <a:srgbClr val="326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B35996BB-E448-ED71-0070-41FE01BAF57F}"/>
                </a:ext>
              </a:extLst>
            </p:cNvPr>
            <p:cNvSpPr txBox="1"/>
            <p:nvPr/>
          </p:nvSpPr>
          <p:spPr>
            <a:xfrm>
              <a:off x="1334802" y="4465627"/>
              <a:ext cx="2103713" cy="400110"/>
            </a:xfrm>
            <a:prstGeom prst="rect">
              <a:avLst/>
            </a:prstGeom>
            <a:noFill/>
          </p:spPr>
          <p:txBody>
            <a:bodyPr wrap="square" rtlCol="0">
              <a:spAutoFit/>
            </a:bodyPr>
            <a:lstStyle/>
            <a:p>
              <a:pPr algn="ctr"/>
              <a:r>
                <a:rPr lang="it-IT" sz="2000" b="1" dirty="0">
                  <a:solidFill>
                    <a:srgbClr val="3264AA"/>
                  </a:solidFill>
                </a:rPr>
                <a:t>Documenti</a:t>
              </a:r>
              <a:endParaRPr lang="it-IT" sz="1600" b="1" dirty="0">
                <a:solidFill>
                  <a:srgbClr val="3264AA"/>
                </a:solidFill>
              </a:endParaRPr>
            </a:p>
          </p:txBody>
        </p:sp>
        <p:pic>
          <p:nvPicPr>
            <p:cNvPr id="49" name="Elemento grafico 48" descr="Informazioni con riempimento a tinta unita">
              <a:extLst>
                <a:ext uri="{FF2B5EF4-FFF2-40B4-BE49-F238E27FC236}">
                  <a16:creationId xmlns:a16="http://schemas.microsoft.com/office/drawing/2014/main" id="{07D1F9E6-12A5-BFB9-7CA0-2CDC7480C3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5424" y="4476242"/>
              <a:ext cx="432000" cy="432000"/>
            </a:xfrm>
            <a:prstGeom prst="rect">
              <a:avLst/>
            </a:prstGeom>
          </p:spPr>
        </p:pic>
        <p:cxnSp>
          <p:nvCxnSpPr>
            <p:cNvPr id="58" name="Connettore diritto 57">
              <a:extLst>
                <a:ext uri="{FF2B5EF4-FFF2-40B4-BE49-F238E27FC236}">
                  <a16:creationId xmlns:a16="http://schemas.microsoft.com/office/drawing/2014/main" id="{5E48AADF-2125-57A9-E45E-B7C74364858B}"/>
                </a:ext>
              </a:extLst>
            </p:cNvPr>
            <p:cNvCxnSpPr>
              <a:cxnSpLocks/>
            </p:cNvCxnSpPr>
            <p:nvPr/>
          </p:nvCxnSpPr>
          <p:spPr>
            <a:xfrm>
              <a:off x="3540433" y="4453583"/>
              <a:ext cx="0" cy="477318"/>
            </a:xfrm>
            <a:prstGeom prst="line">
              <a:avLst/>
            </a:prstGeom>
            <a:ln w="57150" cap="rnd">
              <a:solidFill>
                <a:srgbClr val="3264AA"/>
              </a:solidFill>
              <a:round/>
            </a:ln>
          </p:spPr>
          <p:style>
            <a:lnRef idx="1">
              <a:schemeClr val="accent1"/>
            </a:lnRef>
            <a:fillRef idx="0">
              <a:schemeClr val="accent1"/>
            </a:fillRef>
            <a:effectRef idx="0">
              <a:schemeClr val="accent1"/>
            </a:effectRef>
            <a:fontRef idx="minor">
              <a:schemeClr val="tx1"/>
            </a:fontRef>
          </p:style>
        </p:cxnSp>
      </p:grpSp>
      <p:grpSp>
        <p:nvGrpSpPr>
          <p:cNvPr id="99" name="Gruppo 98">
            <a:extLst>
              <a:ext uri="{FF2B5EF4-FFF2-40B4-BE49-F238E27FC236}">
                <a16:creationId xmlns:a16="http://schemas.microsoft.com/office/drawing/2014/main" id="{6DB29A0E-BB42-426F-0657-21A938869D35}"/>
              </a:ext>
            </a:extLst>
          </p:cNvPr>
          <p:cNvGrpSpPr/>
          <p:nvPr/>
        </p:nvGrpSpPr>
        <p:grpSpPr>
          <a:xfrm>
            <a:off x="372060" y="5397239"/>
            <a:ext cx="3170949" cy="477318"/>
            <a:chOff x="372060" y="5258093"/>
            <a:chExt cx="3170949" cy="477318"/>
          </a:xfrm>
        </p:grpSpPr>
        <p:cxnSp>
          <p:nvCxnSpPr>
            <p:cNvPr id="15" name="Connettore diritto 14">
              <a:extLst>
                <a:ext uri="{FF2B5EF4-FFF2-40B4-BE49-F238E27FC236}">
                  <a16:creationId xmlns:a16="http://schemas.microsoft.com/office/drawing/2014/main" id="{AB428CB0-985F-D2D1-BF78-F505E555CFBA}"/>
                </a:ext>
              </a:extLst>
            </p:cNvPr>
            <p:cNvCxnSpPr>
              <a:cxnSpLocks/>
            </p:cNvCxnSpPr>
            <p:nvPr/>
          </p:nvCxnSpPr>
          <p:spPr>
            <a:xfrm>
              <a:off x="1302042" y="5258093"/>
              <a:ext cx="0" cy="477318"/>
            </a:xfrm>
            <a:prstGeom prst="line">
              <a:avLst/>
            </a:prstGeom>
            <a:ln w="57150" cap="rnd">
              <a:solidFill>
                <a:srgbClr val="018F99"/>
              </a:solidFill>
              <a:round/>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749141AB-D8B5-F6BF-E8C8-8AABD5AC65A3}"/>
                </a:ext>
              </a:extLst>
            </p:cNvPr>
            <p:cNvCxnSpPr>
              <a:cxnSpLocks/>
            </p:cNvCxnSpPr>
            <p:nvPr/>
          </p:nvCxnSpPr>
          <p:spPr>
            <a:xfrm>
              <a:off x="855283" y="5496752"/>
              <a:ext cx="434901" cy="0"/>
            </a:xfrm>
            <a:prstGeom prst="line">
              <a:avLst/>
            </a:prstGeom>
            <a:ln w="57150">
              <a:solidFill>
                <a:srgbClr val="018F99"/>
              </a:solidFill>
            </a:ln>
          </p:spPr>
          <p:style>
            <a:lnRef idx="1">
              <a:schemeClr val="accent1"/>
            </a:lnRef>
            <a:fillRef idx="0">
              <a:schemeClr val="accent1"/>
            </a:fillRef>
            <a:effectRef idx="0">
              <a:schemeClr val="accent1"/>
            </a:effectRef>
            <a:fontRef idx="minor">
              <a:schemeClr val="tx1"/>
            </a:fontRef>
          </p:style>
        </p:cxnSp>
        <p:sp>
          <p:nvSpPr>
            <p:cNvPr id="17" name="Ovale 16">
              <a:extLst>
                <a:ext uri="{FF2B5EF4-FFF2-40B4-BE49-F238E27FC236}">
                  <a16:creationId xmlns:a16="http://schemas.microsoft.com/office/drawing/2014/main" id="{8110A0BD-4E1E-737B-03FA-13B53F54E05A}"/>
                </a:ext>
              </a:extLst>
            </p:cNvPr>
            <p:cNvSpPr/>
            <p:nvPr/>
          </p:nvSpPr>
          <p:spPr>
            <a:xfrm>
              <a:off x="372060" y="5258093"/>
              <a:ext cx="483223" cy="477318"/>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CasellaDiTesto 13">
              <a:extLst>
                <a:ext uri="{FF2B5EF4-FFF2-40B4-BE49-F238E27FC236}">
                  <a16:creationId xmlns:a16="http://schemas.microsoft.com/office/drawing/2014/main" id="{473FE1A8-82A4-8CED-B328-341F9287D349}"/>
                </a:ext>
              </a:extLst>
            </p:cNvPr>
            <p:cNvSpPr txBox="1"/>
            <p:nvPr/>
          </p:nvSpPr>
          <p:spPr>
            <a:xfrm>
              <a:off x="1346713" y="5270137"/>
              <a:ext cx="2091801" cy="400110"/>
            </a:xfrm>
            <a:prstGeom prst="rect">
              <a:avLst/>
            </a:prstGeom>
            <a:noFill/>
          </p:spPr>
          <p:txBody>
            <a:bodyPr wrap="square" rtlCol="0">
              <a:spAutoFit/>
            </a:bodyPr>
            <a:lstStyle/>
            <a:p>
              <a:pPr algn="ctr"/>
              <a:r>
                <a:rPr lang="it-IT" sz="2000" b="1" dirty="0">
                  <a:solidFill>
                    <a:srgbClr val="018F99"/>
                  </a:solidFill>
                </a:rPr>
                <a:t>Utenti</a:t>
              </a:r>
            </a:p>
          </p:txBody>
        </p:sp>
        <p:pic>
          <p:nvPicPr>
            <p:cNvPr id="50" name="Elemento grafico 49" descr="Informazioni con riempimento a tinta unita">
              <a:extLst>
                <a:ext uri="{FF2B5EF4-FFF2-40B4-BE49-F238E27FC236}">
                  <a16:creationId xmlns:a16="http://schemas.microsoft.com/office/drawing/2014/main" id="{6DAF3FA4-0319-A954-F612-59B1D16FD0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4469" y="5280752"/>
              <a:ext cx="432000" cy="432000"/>
            </a:xfrm>
            <a:prstGeom prst="rect">
              <a:avLst/>
            </a:prstGeom>
          </p:spPr>
        </p:pic>
        <p:cxnSp>
          <p:nvCxnSpPr>
            <p:cNvPr id="61" name="Connettore diritto 60">
              <a:extLst>
                <a:ext uri="{FF2B5EF4-FFF2-40B4-BE49-F238E27FC236}">
                  <a16:creationId xmlns:a16="http://schemas.microsoft.com/office/drawing/2014/main" id="{11E078C3-FFFC-5303-C481-DF1FD1473E6E}"/>
                </a:ext>
              </a:extLst>
            </p:cNvPr>
            <p:cNvCxnSpPr>
              <a:cxnSpLocks/>
            </p:cNvCxnSpPr>
            <p:nvPr/>
          </p:nvCxnSpPr>
          <p:spPr>
            <a:xfrm>
              <a:off x="3543009" y="5258093"/>
              <a:ext cx="0" cy="477318"/>
            </a:xfrm>
            <a:prstGeom prst="line">
              <a:avLst/>
            </a:prstGeom>
            <a:ln w="57150" cap="rnd">
              <a:solidFill>
                <a:srgbClr val="018F99"/>
              </a:solidFill>
              <a:round/>
            </a:ln>
          </p:spPr>
          <p:style>
            <a:lnRef idx="1">
              <a:schemeClr val="accent1"/>
            </a:lnRef>
            <a:fillRef idx="0">
              <a:schemeClr val="accent1"/>
            </a:fillRef>
            <a:effectRef idx="0">
              <a:schemeClr val="accent1"/>
            </a:effectRef>
            <a:fontRef idx="minor">
              <a:schemeClr val="tx1"/>
            </a:fontRef>
          </p:style>
        </p:cxnSp>
      </p:grpSp>
      <p:cxnSp>
        <p:nvCxnSpPr>
          <p:cNvPr id="101" name="Connettore diritto 100">
            <a:extLst>
              <a:ext uri="{FF2B5EF4-FFF2-40B4-BE49-F238E27FC236}">
                <a16:creationId xmlns:a16="http://schemas.microsoft.com/office/drawing/2014/main" id="{7AF47289-6C80-B799-AECC-13CD16A521FF}"/>
              </a:ext>
            </a:extLst>
          </p:cNvPr>
          <p:cNvCxnSpPr>
            <a:cxnSpLocks/>
          </p:cNvCxnSpPr>
          <p:nvPr/>
        </p:nvCxnSpPr>
        <p:spPr>
          <a:xfrm>
            <a:off x="9884817" y="2172986"/>
            <a:ext cx="2953" cy="3609236"/>
          </a:xfrm>
          <a:prstGeom prst="line">
            <a:avLst/>
          </a:prstGeom>
          <a:ln w="31750" cap="rnd">
            <a:solidFill>
              <a:schemeClr val="bg2">
                <a:lumMod val="9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3" name="Rettangolo con angoli arrotondati 102">
            <a:extLst>
              <a:ext uri="{FF2B5EF4-FFF2-40B4-BE49-F238E27FC236}">
                <a16:creationId xmlns:a16="http://schemas.microsoft.com/office/drawing/2014/main" id="{3971E262-6B79-C917-BE19-AA4CE10A23F2}"/>
              </a:ext>
            </a:extLst>
          </p:cNvPr>
          <p:cNvSpPr/>
          <p:nvPr/>
        </p:nvSpPr>
        <p:spPr>
          <a:xfrm>
            <a:off x="10091854" y="1531770"/>
            <a:ext cx="1762688" cy="451345"/>
          </a:xfrm>
          <a:prstGeom prst="roundRect">
            <a:avLst/>
          </a:prstGeom>
          <a:solidFill>
            <a:srgbClr val="3264AA"/>
          </a:solidFill>
          <a:ln>
            <a:solidFill>
              <a:srgbClr val="326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MODIFICABILI</a:t>
            </a:r>
          </a:p>
        </p:txBody>
      </p:sp>
      <p:grpSp>
        <p:nvGrpSpPr>
          <p:cNvPr id="122" name="Gruppo 121">
            <a:extLst>
              <a:ext uri="{FF2B5EF4-FFF2-40B4-BE49-F238E27FC236}">
                <a16:creationId xmlns:a16="http://schemas.microsoft.com/office/drawing/2014/main" id="{D7E459A6-361F-BB5F-3B60-5B4AED8999C4}"/>
              </a:ext>
            </a:extLst>
          </p:cNvPr>
          <p:cNvGrpSpPr/>
          <p:nvPr/>
        </p:nvGrpSpPr>
        <p:grpSpPr>
          <a:xfrm>
            <a:off x="10739198" y="2183859"/>
            <a:ext cx="468000" cy="468000"/>
            <a:chOff x="10739198" y="2044713"/>
            <a:chExt cx="468000" cy="468000"/>
          </a:xfrm>
        </p:grpSpPr>
        <p:sp>
          <p:nvSpPr>
            <p:cNvPr id="104" name="Ovale 103">
              <a:extLst>
                <a:ext uri="{FF2B5EF4-FFF2-40B4-BE49-F238E27FC236}">
                  <a16:creationId xmlns:a16="http://schemas.microsoft.com/office/drawing/2014/main" id="{0F0E5792-E019-2230-95BA-266AE3868EEB}"/>
                </a:ext>
              </a:extLst>
            </p:cNvPr>
            <p:cNvSpPr/>
            <p:nvPr/>
          </p:nvSpPr>
          <p:spPr>
            <a:xfrm>
              <a:off x="10739198" y="2044713"/>
              <a:ext cx="468000" cy="46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2" name="Elemento grafico 111" descr="Segno di spunta con riempimento a tinta unita">
              <a:extLst>
                <a:ext uri="{FF2B5EF4-FFF2-40B4-BE49-F238E27FC236}">
                  <a16:creationId xmlns:a16="http://schemas.microsoft.com/office/drawing/2014/main" id="{3CB99FB5-8978-2547-0714-19A5F8761B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75198" y="2080713"/>
              <a:ext cx="396000" cy="396000"/>
            </a:xfrm>
            <a:prstGeom prst="rect">
              <a:avLst/>
            </a:prstGeom>
          </p:spPr>
        </p:pic>
      </p:grpSp>
      <p:grpSp>
        <p:nvGrpSpPr>
          <p:cNvPr id="121" name="Gruppo 120">
            <a:extLst>
              <a:ext uri="{FF2B5EF4-FFF2-40B4-BE49-F238E27FC236}">
                <a16:creationId xmlns:a16="http://schemas.microsoft.com/office/drawing/2014/main" id="{52986D65-326E-FEAA-C98D-FC83D6C00EC7}"/>
              </a:ext>
            </a:extLst>
          </p:cNvPr>
          <p:cNvGrpSpPr/>
          <p:nvPr/>
        </p:nvGrpSpPr>
        <p:grpSpPr>
          <a:xfrm>
            <a:off x="10739198" y="3000794"/>
            <a:ext cx="468000" cy="468000"/>
            <a:chOff x="10739198" y="2861648"/>
            <a:chExt cx="468000" cy="468000"/>
          </a:xfrm>
        </p:grpSpPr>
        <p:sp>
          <p:nvSpPr>
            <p:cNvPr id="105" name="Ovale 104">
              <a:extLst>
                <a:ext uri="{FF2B5EF4-FFF2-40B4-BE49-F238E27FC236}">
                  <a16:creationId xmlns:a16="http://schemas.microsoft.com/office/drawing/2014/main" id="{FF2A4EA4-2597-90A5-3D7B-F7EEE51B88F9}"/>
                </a:ext>
              </a:extLst>
            </p:cNvPr>
            <p:cNvSpPr/>
            <p:nvPr/>
          </p:nvSpPr>
          <p:spPr>
            <a:xfrm>
              <a:off x="10739198" y="2861648"/>
              <a:ext cx="468000" cy="46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4" name="Elemento grafico 113" descr="Chiudi con riempimento a tinta unita">
              <a:extLst>
                <a:ext uri="{FF2B5EF4-FFF2-40B4-BE49-F238E27FC236}">
                  <a16:creationId xmlns:a16="http://schemas.microsoft.com/office/drawing/2014/main" id="{57B1D9E9-EAF3-685E-5DBE-EA3CA8E13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75198" y="2897648"/>
              <a:ext cx="396000" cy="396000"/>
            </a:xfrm>
            <a:prstGeom prst="rect">
              <a:avLst/>
            </a:prstGeom>
          </p:spPr>
        </p:pic>
      </p:grpSp>
      <p:grpSp>
        <p:nvGrpSpPr>
          <p:cNvPr id="120" name="Gruppo 119">
            <a:extLst>
              <a:ext uri="{FF2B5EF4-FFF2-40B4-BE49-F238E27FC236}">
                <a16:creationId xmlns:a16="http://schemas.microsoft.com/office/drawing/2014/main" id="{531FF465-9393-6C2C-AF0E-DF0F58FFD447}"/>
              </a:ext>
            </a:extLst>
          </p:cNvPr>
          <p:cNvGrpSpPr/>
          <p:nvPr/>
        </p:nvGrpSpPr>
        <p:grpSpPr>
          <a:xfrm>
            <a:off x="10739198" y="4604773"/>
            <a:ext cx="468000" cy="468000"/>
            <a:chOff x="10739198" y="4465627"/>
            <a:chExt cx="468000" cy="468000"/>
          </a:xfrm>
        </p:grpSpPr>
        <p:sp>
          <p:nvSpPr>
            <p:cNvPr id="108" name="Ovale 107">
              <a:extLst>
                <a:ext uri="{FF2B5EF4-FFF2-40B4-BE49-F238E27FC236}">
                  <a16:creationId xmlns:a16="http://schemas.microsoft.com/office/drawing/2014/main" id="{9B56CF8E-B1A5-F67B-3AEC-AC343AC5232C}"/>
                </a:ext>
              </a:extLst>
            </p:cNvPr>
            <p:cNvSpPr/>
            <p:nvPr/>
          </p:nvSpPr>
          <p:spPr>
            <a:xfrm>
              <a:off x="10739198" y="4465627"/>
              <a:ext cx="468000" cy="46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7" name="Elemento grafico 116" descr="Aggiungere con riempimento a tinta unita">
              <a:extLst>
                <a:ext uri="{FF2B5EF4-FFF2-40B4-BE49-F238E27FC236}">
                  <a16:creationId xmlns:a16="http://schemas.microsoft.com/office/drawing/2014/main" id="{A7B0C4FD-9402-6EB4-BEEC-62F5AF92A6C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75198" y="4504209"/>
              <a:ext cx="396000" cy="396000"/>
            </a:xfrm>
            <a:prstGeom prst="rect">
              <a:avLst/>
            </a:prstGeom>
          </p:spPr>
        </p:pic>
      </p:grpSp>
      <p:grpSp>
        <p:nvGrpSpPr>
          <p:cNvPr id="128" name="Gruppo 127">
            <a:extLst>
              <a:ext uri="{FF2B5EF4-FFF2-40B4-BE49-F238E27FC236}">
                <a16:creationId xmlns:a16="http://schemas.microsoft.com/office/drawing/2014/main" id="{9848F32C-D840-244E-FDFB-E9B5354A8C62}"/>
              </a:ext>
            </a:extLst>
          </p:cNvPr>
          <p:cNvGrpSpPr/>
          <p:nvPr/>
        </p:nvGrpSpPr>
        <p:grpSpPr>
          <a:xfrm>
            <a:off x="10745354" y="3800263"/>
            <a:ext cx="468000" cy="468000"/>
            <a:chOff x="10745354" y="3661117"/>
            <a:chExt cx="468000" cy="468000"/>
          </a:xfrm>
        </p:grpSpPr>
        <p:sp>
          <p:nvSpPr>
            <p:cNvPr id="107" name="Ovale 106">
              <a:extLst>
                <a:ext uri="{FF2B5EF4-FFF2-40B4-BE49-F238E27FC236}">
                  <a16:creationId xmlns:a16="http://schemas.microsoft.com/office/drawing/2014/main" id="{86D57DD2-3F23-D31B-C487-43A448279FF7}"/>
                </a:ext>
              </a:extLst>
            </p:cNvPr>
            <p:cNvSpPr/>
            <p:nvPr/>
          </p:nvSpPr>
          <p:spPr>
            <a:xfrm>
              <a:off x="10745354" y="3661117"/>
              <a:ext cx="468000" cy="46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5" name="Elemento grafico 124" descr="Segno di spunta con riempimento a tinta unita">
              <a:extLst>
                <a:ext uri="{FF2B5EF4-FFF2-40B4-BE49-F238E27FC236}">
                  <a16:creationId xmlns:a16="http://schemas.microsoft.com/office/drawing/2014/main" id="{184C07E1-1ABB-9EC8-723F-FB71866F04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81823" y="3698045"/>
              <a:ext cx="396000" cy="396000"/>
            </a:xfrm>
            <a:prstGeom prst="rect">
              <a:avLst/>
            </a:prstGeom>
          </p:spPr>
        </p:pic>
      </p:grpSp>
    </p:spTree>
    <p:extLst>
      <p:ext uri="{BB962C8B-B14F-4D97-AF65-F5344CB8AC3E}">
        <p14:creationId xmlns:p14="http://schemas.microsoft.com/office/powerpoint/2010/main" val="366923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Unità Operative – 1 </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16</a:t>
            </a:fld>
            <a:endParaRPr lang="it-IT" dirty="0">
              <a:solidFill>
                <a:schemeClr val="bg1"/>
              </a:solidFill>
            </a:endParaRPr>
          </a:p>
        </p:txBody>
      </p:sp>
      <p:sp>
        <p:nvSpPr>
          <p:cNvPr id="62" name="Segnaposto contenuto 2">
            <a:extLst>
              <a:ext uri="{FF2B5EF4-FFF2-40B4-BE49-F238E27FC236}">
                <a16:creationId xmlns:a16="http://schemas.microsoft.com/office/drawing/2014/main" id="{53616DA7-D449-96DF-9AAE-A1905D631C7A}"/>
              </a:ext>
            </a:extLst>
          </p:cNvPr>
          <p:cNvSpPr txBox="1">
            <a:spLocks/>
          </p:cNvSpPr>
          <p:nvPr/>
        </p:nvSpPr>
        <p:spPr>
          <a:xfrm>
            <a:off x="367393" y="1122588"/>
            <a:ext cx="11487149" cy="5002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it-IT" sz="1600" dirty="0"/>
              <a:t>Sono i </a:t>
            </a:r>
            <a:r>
              <a:rPr lang="it-IT" sz="1600" b="1" dirty="0">
                <a:solidFill>
                  <a:srgbClr val="3264AA"/>
                </a:solidFill>
              </a:rPr>
              <a:t>precedenti «account» con cui si accedeva con username e password </a:t>
            </a:r>
            <a:r>
              <a:rPr lang="it-IT" sz="1600" dirty="0"/>
              <a:t>e nella nuova profilatura </a:t>
            </a:r>
            <a:r>
              <a:rPr lang="it-IT" sz="1600" b="1" dirty="0">
                <a:solidFill>
                  <a:srgbClr val="3264AA"/>
                </a:solidFill>
              </a:rPr>
              <a:t>sono fondamentali </a:t>
            </a:r>
            <a:r>
              <a:rPr lang="it-IT" sz="1600" dirty="0"/>
              <a:t>per poter gestire i ruoli dei propri collaboratori. </a:t>
            </a:r>
          </a:p>
          <a:p>
            <a:pPr marL="0" indent="0" algn="just">
              <a:lnSpc>
                <a:spcPct val="150000"/>
              </a:lnSpc>
              <a:spcBef>
                <a:spcPts val="600"/>
              </a:spcBef>
              <a:buFont typeface="Arial" panose="020B0604020202020204" pitchFamily="34" charset="0"/>
              <a:buNone/>
            </a:pPr>
            <a:r>
              <a:rPr lang="it-IT" sz="1600" dirty="0"/>
              <a:t>In questa sezione l’Amministratore può </a:t>
            </a:r>
            <a:r>
              <a:rPr lang="it-IT" sz="1600" b="1" dirty="0">
                <a:solidFill>
                  <a:srgbClr val="3264AA"/>
                </a:solidFill>
              </a:rPr>
              <a:t>aggiungere, modificare o disattivare </a:t>
            </a:r>
            <a:r>
              <a:rPr lang="it-IT" sz="1600" dirty="0"/>
              <a:t>le Unità Operative della propria organizzazione. </a:t>
            </a:r>
          </a:p>
          <a:p>
            <a:pPr marL="0" indent="0" algn="just">
              <a:lnSpc>
                <a:spcPct val="150000"/>
              </a:lnSpc>
              <a:spcBef>
                <a:spcPts val="600"/>
              </a:spcBef>
              <a:buFont typeface="Arial" panose="020B0604020202020204" pitchFamily="34" charset="0"/>
              <a:buNone/>
            </a:pPr>
            <a:endParaRPr lang="it-IT" sz="1600" b="1" dirty="0"/>
          </a:p>
        </p:txBody>
      </p:sp>
      <p:pic>
        <p:nvPicPr>
          <p:cNvPr id="148" name="Immagine 147">
            <a:extLst>
              <a:ext uri="{FF2B5EF4-FFF2-40B4-BE49-F238E27FC236}">
                <a16:creationId xmlns:a16="http://schemas.microsoft.com/office/drawing/2014/main" id="{A145019E-9125-966D-552F-9D4531645F23}"/>
              </a:ext>
            </a:extLst>
          </p:cNvPr>
          <p:cNvPicPr>
            <a:picLocks noChangeAspect="1"/>
          </p:cNvPicPr>
          <p:nvPr/>
        </p:nvPicPr>
        <p:blipFill>
          <a:blip r:embed="rId2"/>
          <a:stretch>
            <a:fillRect/>
          </a:stretch>
        </p:blipFill>
        <p:spPr>
          <a:xfrm>
            <a:off x="2380950" y="2744730"/>
            <a:ext cx="7430100" cy="3164072"/>
          </a:xfrm>
          <a:prstGeom prst="rect">
            <a:avLst/>
          </a:prstGeom>
          <a:ln w="19050">
            <a:solidFill>
              <a:schemeClr val="tx2"/>
            </a:solidFill>
          </a:ln>
        </p:spPr>
      </p:pic>
      <p:sp>
        <p:nvSpPr>
          <p:cNvPr id="5" name="Segnaposto piè di pagina 4">
            <a:extLst>
              <a:ext uri="{FF2B5EF4-FFF2-40B4-BE49-F238E27FC236}">
                <a16:creationId xmlns:a16="http://schemas.microsoft.com/office/drawing/2014/main" id="{D2ADF0FD-D286-EB32-B35A-558D4404AA96}"/>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3" name="Ovale 2">
            <a:extLst>
              <a:ext uri="{FF2B5EF4-FFF2-40B4-BE49-F238E27FC236}">
                <a16:creationId xmlns:a16="http://schemas.microsoft.com/office/drawing/2014/main" id="{B085DC2C-B803-C884-502D-D3E35368C0B4}"/>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Elemento grafico 5" descr="Segno di spunta con riempimento a tinta unita">
            <a:extLst>
              <a:ext uri="{FF2B5EF4-FFF2-40B4-BE49-F238E27FC236}">
                <a16:creationId xmlns:a16="http://schemas.microsoft.com/office/drawing/2014/main" id="{983FCF1C-0DF1-DED9-935C-091195A752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2771" y="425315"/>
            <a:ext cx="468000" cy="468000"/>
          </a:xfrm>
          <a:prstGeom prst="rect">
            <a:avLst/>
          </a:prstGeom>
        </p:spPr>
      </p:pic>
    </p:spTree>
    <p:extLst>
      <p:ext uri="{BB962C8B-B14F-4D97-AF65-F5344CB8AC3E}">
        <p14:creationId xmlns:p14="http://schemas.microsoft.com/office/powerpoint/2010/main" val="346977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Anagrafica azienda – Unità Operative – 2 </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17</a:t>
            </a:fld>
            <a:endParaRPr lang="it-IT" dirty="0">
              <a:solidFill>
                <a:schemeClr val="bg1"/>
              </a:solidFill>
            </a:endParaRPr>
          </a:p>
        </p:txBody>
      </p:sp>
      <p:sp>
        <p:nvSpPr>
          <p:cNvPr id="62" name="Segnaposto contenuto 2">
            <a:extLst>
              <a:ext uri="{FF2B5EF4-FFF2-40B4-BE49-F238E27FC236}">
                <a16:creationId xmlns:a16="http://schemas.microsoft.com/office/drawing/2014/main" id="{53616DA7-D449-96DF-9AAE-A1905D631C7A}"/>
              </a:ext>
            </a:extLst>
          </p:cNvPr>
          <p:cNvSpPr txBox="1">
            <a:spLocks/>
          </p:cNvSpPr>
          <p:nvPr/>
        </p:nvSpPr>
        <p:spPr>
          <a:xfrm>
            <a:off x="367393" y="1122588"/>
            <a:ext cx="7190178" cy="2703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it-IT" sz="1600" dirty="0"/>
              <a:t>Per aggiungere un’Unità Operativa, l’Amministratore dovrà cliccare sul pulsante «</a:t>
            </a:r>
            <a:r>
              <a:rPr lang="it-IT" sz="1600" b="1" dirty="0">
                <a:solidFill>
                  <a:srgbClr val="3264AA"/>
                </a:solidFill>
              </a:rPr>
              <a:t>+</a:t>
            </a:r>
            <a:r>
              <a:rPr lang="it-IT" sz="1600" b="1" dirty="0"/>
              <a:t> </a:t>
            </a:r>
            <a:r>
              <a:rPr lang="it-IT" sz="1600" b="1" dirty="0">
                <a:solidFill>
                  <a:srgbClr val="3264AA"/>
                </a:solidFill>
              </a:rPr>
              <a:t>Aggiungi un’unità operativa</a:t>
            </a:r>
            <a:r>
              <a:rPr lang="it-IT" sz="1600" dirty="0"/>
              <a:t>» e compilare le informazioni richieste dal pop up.</a:t>
            </a:r>
          </a:p>
          <a:p>
            <a:pPr marL="0" indent="0" algn="just">
              <a:lnSpc>
                <a:spcPct val="150000"/>
              </a:lnSpc>
              <a:spcBef>
                <a:spcPts val="600"/>
              </a:spcBef>
              <a:buFont typeface="Arial" panose="020B0604020202020204" pitchFamily="34" charset="0"/>
              <a:buNone/>
            </a:pPr>
            <a:r>
              <a:rPr lang="it-IT" sz="1600" dirty="0"/>
              <a:t>Per modificare le informazioni di un’Unità Operativa, l’Amministratore dovrà cliccare sul pulsante           nella colonna «Azioni».</a:t>
            </a:r>
          </a:p>
          <a:p>
            <a:pPr marL="0" indent="0" algn="just">
              <a:lnSpc>
                <a:spcPct val="150000"/>
              </a:lnSpc>
              <a:spcBef>
                <a:spcPts val="600"/>
              </a:spcBef>
              <a:buFont typeface="Arial" panose="020B0604020202020204" pitchFamily="34" charset="0"/>
              <a:buNone/>
            </a:pPr>
            <a:r>
              <a:rPr lang="it-IT" sz="1600" dirty="0"/>
              <a:t>Per disattivare un’Unità Operativa e, di conseguenza, impedire l’accesso a tutti i collaboratori assegnati, l’Amministratore dovrà cliccare sul pulsante </a:t>
            </a:r>
          </a:p>
          <a:p>
            <a:pPr marL="0" indent="0" algn="just">
              <a:lnSpc>
                <a:spcPct val="150000"/>
              </a:lnSpc>
              <a:spcBef>
                <a:spcPts val="600"/>
              </a:spcBef>
              <a:buFont typeface="Arial" panose="020B0604020202020204" pitchFamily="34" charset="0"/>
              <a:buNone/>
            </a:pPr>
            <a:endParaRPr lang="it-IT" sz="1600" dirty="0"/>
          </a:p>
          <a:p>
            <a:pPr marL="0" indent="0" algn="just">
              <a:lnSpc>
                <a:spcPct val="150000"/>
              </a:lnSpc>
              <a:spcBef>
                <a:spcPts val="600"/>
              </a:spcBef>
              <a:buFont typeface="Arial" panose="020B0604020202020204" pitchFamily="34" charset="0"/>
              <a:buNone/>
            </a:pPr>
            <a:endParaRPr lang="it-IT" sz="1600" b="1" dirty="0"/>
          </a:p>
        </p:txBody>
      </p:sp>
      <p:sp>
        <p:nvSpPr>
          <p:cNvPr id="3" name="Freccia a destra 2">
            <a:extLst>
              <a:ext uri="{FF2B5EF4-FFF2-40B4-BE49-F238E27FC236}">
                <a16:creationId xmlns:a16="http://schemas.microsoft.com/office/drawing/2014/main" id="{8FC1DCD2-F3BC-5A1C-9E2D-3A06753D394D}"/>
              </a:ext>
            </a:extLst>
          </p:cNvPr>
          <p:cNvSpPr/>
          <p:nvPr/>
        </p:nvSpPr>
        <p:spPr>
          <a:xfrm>
            <a:off x="7384954" y="1553379"/>
            <a:ext cx="649995" cy="38559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a:extLst>
              <a:ext uri="{FF2B5EF4-FFF2-40B4-BE49-F238E27FC236}">
                <a16:creationId xmlns:a16="http://schemas.microsoft.com/office/drawing/2014/main" id="{ED862880-969F-8120-8888-00F0EAAC7167}"/>
              </a:ext>
            </a:extLst>
          </p:cNvPr>
          <p:cNvPicPr>
            <a:picLocks noChangeAspect="1"/>
          </p:cNvPicPr>
          <p:nvPr/>
        </p:nvPicPr>
        <p:blipFill>
          <a:blip r:embed="rId2"/>
          <a:stretch>
            <a:fillRect/>
          </a:stretch>
        </p:blipFill>
        <p:spPr>
          <a:xfrm>
            <a:off x="8120465" y="1251195"/>
            <a:ext cx="3704142" cy="4698191"/>
          </a:xfrm>
          <a:prstGeom prst="rect">
            <a:avLst/>
          </a:prstGeom>
          <a:ln w="19050">
            <a:solidFill>
              <a:schemeClr val="tx2"/>
            </a:solidFill>
          </a:ln>
        </p:spPr>
      </p:pic>
      <p:pic>
        <p:nvPicPr>
          <p:cNvPr id="10" name="Immagine 9">
            <a:extLst>
              <a:ext uri="{FF2B5EF4-FFF2-40B4-BE49-F238E27FC236}">
                <a16:creationId xmlns:a16="http://schemas.microsoft.com/office/drawing/2014/main" id="{D182608A-8B0F-EC65-C324-CDB96CB27ECF}"/>
              </a:ext>
            </a:extLst>
          </p:cNvPr>
          <p:cNvPicPr>
            <a:picLocks noChangeAspect="1"/>
          </p:cNvPicPr>
          <p:nvPr/>
        </p:nvPicPr>
        <p:blipFill>
          <a:blip r:embed="rId3"/>
          <a:stretch>
            <a:fillRect/>
          </a:stretch>
        </p:blipFill>
        <p:spPr>
          <a:xfrm>
            <a:off x="1517794" y="2399997"/>
            <a:ext cx="342918" cy="273064"/>
          </a:xfrm>
          <a:prstGeom prst="rect">
            <a:avLst/>
          </a:prstGeom>
        </p:spPr>
      </p:pic>
      <p:pic>
        <p:nvPicPr>
          <p:cNvPr id="12" name="Immagine 11">
            <a:extLst>
              <a:ext uri="{FF2B5EF4-FFF2-40B4-BE49-F238E27FC236}">
                <a16:creationId xmlns:a16="http://schemas.microsoft.com/office/drawing/2014/main" id="{22571AF6-422A-FABA-BE86-77352FCA6F5E}"/>
              </a:ext>
            </a:extLst>
          </p:cNvPr>
          <p:cNvPicPr>
            <a:picLocks noChangeAspect="1"/>
          </p:cNvPicPr>
          <p:nvPr/>
        </p:nvPicPr>
        <p:blipFill>
          <a:blip r:embed="rId4"/>
          <a:stretch>
            <a:fillRect/>
          </a:stretch>
        </p:blipFill>
        <p:spPr>
          <a:xfrm>
            <a:off x="6096000" y="3194211"/>
            <a:ext cx="330217" cy="273064"/>
          </a:xfrm>
          <a:prstGeom prst="rect">
            <a:avLst/>
          </a:prstGeom>
        </p:spPr>
      </p:pic>
      <p:sp>
        <p:nvSpPr>
          <p:cNvPr id="6" name="Segnaposto piè di pagina 4">
            <a:extLst>
              <a:ext uri="{FF2B5EF4-FFF2-40B4-BE49-F238E27FC236}">
                <a16:creationId xmlns:a16="http://schemas.microsoft.com/office/drawing/2014/main" id="{154EB70F-2E6F-E9FE-CC0D-BE1D2E9A1A27}"/>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5" name="Ovale 4">
            <a:extLst>
              <a:ext uri="{FF2B5EF4-FFF2-40B4-BE49-F238E27FC236}">
                <a16:creationId xmlns:a16="http://schemas.microsoft.com/office/drawing/2014/main" id="{AA393D56-BBBD-460B-155E-148FF6355A30}"/>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Elemento grafico 6" descr="Segno di spunta con riempimento a tinta unita">
            <a:extLst>
              <a:ext uri="{FF2B5EF4-FFF2-40B4-BE49-F238E27FC236}">
                <a16:creationId xmlns:a16="http://schemas.microsoft.com/office/drawing/2014/main" id="{D039D1B2-4DD6-D2AA-B05E-C450B1C237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12771" y="425315"/>
            <a:ext cx="468000" cy="468000"/>
          </a:xfrm>
          <a:prstGeom prst="rect">
            <a:avLst/>
          </a:prstGeom>
        </p:spPr>
      </p:pic>
      <p:sp>
        <p:nvSpPr>
          <p:cNvPr id="11" name="CasellaDiTesto 10">
            <a:extLst>
              <a:ext uri="{FF2B5EF4-FFF2-40B4-BE49-F238E27FC236}">
                <a16:creationId xmlns:a16="http://schemas.microsoft.com/office/drawing/2014/main" id="{A9E0BA21-F1D7-F6A9-F493-DE00D501598F}"/>
              </a:ext>
            </a:extLst>
          </p:cNvPr>
          <p:cNvSpPr txBox="1"/>
          <p:nvPr/>
        </p:nvSpPr>
        <p:spPr>
          <a:xfrm>
            <a:off x="1134917" y="3822261"/>
            <a:ext cx="6422654" cy="1162113"/>
          </a:xfrm>
          <a:prstGeom prst="rect">
            <a:avLst/>
          </a:prstGeom>
          <a:noFill/>
        </p:spPr>
        <p:txBody>
          <a:bodyPr wrap="square">
            <a:spAutoFit/>
          </a:bodyPr>
          <a:lstStyle/>
          <a:p>
            <a:pPr marL="0" indent="0" algn="just">
              <a:lnSpc>
                <a:spcPct val="150000"/>
              </a:lnSpc>
              <a:spcBef>
                <a:spcPts val="600"/>
              </a:spcBef>
              <a:buFont typeface="Arial" panose="020B0604020202020204" pitchFamily="34" charset="0"/>
              <a:buNone/>
            </a:pPr>
            <a:r>
              <a:rPr lang="it-IT" sz="1600" b="1" dirty="0">
                <a:solidFill>
                  <a:srgbClr val="3264AA"/>
                </a:solidFill>
              </a:rPr>
              <a:t>Da questa schermata è sempre possibile modificare o disattivare anche le Unità Operative registrate prima della fase «Transitoria»</a:t>
            </a:r>
            <a:r>
              <a:rPr lang="it-IT" sz="1600" dirty="0">
                <a:solidFill>
                  <a:srgbClr val="3264AA"/>
                </a:solidFill>
              </a:rPr>
              <a:t> </a:t>
            </a:r>
            <a:r>
              <a:rPr lang="it-IT" sz="1600" dirty="0"/>
              <a:t>che corrispondono ai vecchi account registrati sul Portale</a:t>
            </a:r>
          </a:p>
        </p:txBody>
      </p:sp>
      <p:pic>
        <p:nvPicPr>
          <p:cNvPr id="14" name="Elemento grafico 13" descr="Avviso con riempimento a tinta unita">
            <a:extLst>
              <a:ext uri="{FF2B5EF4-FFF2-40B4-BE49-F238E27FC236}">
                <a16:creationId xmlns:a16="http://schemas.microsoft.com/office/drawing/2014/main" id="{F5BBACF5-4CD5-56FB-634A-D500B53DE8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393" y="4043317"/>
            <a:ext cx="720000" cy="720000"/>
          </a:xfrm>
          <a:prstGeom prst="rect">
            <a:avLst/>
          </a:prstGeom>
        </p:spPr>
      </p:pic>
    </p:spTree>
    <p:extLst>
      <p:ext uri="{BB962C8B-B14F-4D97-AF65-F5344CB8AC3E}">
        <p14:creationId xmlns:p14="http://schemas.microsoft.com/office/powerpoint/2010/main" val="113245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Assegnazione Ruoli </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8"/>
            <a:ext cx="11487149" cy="1263923"/>
          </a:xfrm>
        </p:spPr>
        <p:txBody>
          <a:bodyPr>
            <a:normAutofit/>
          </a:bodyPr>
          <a:lstStyle/>
          <a:p>
            <a:pPr marL="0" indent="0" algn="just">
              <a:lnSpc>
                <a:spcPct val="150000"/>
              </a:lnSpc>
              <a:spcBef>
                <a:spcPts val="600"/>
              </a:spcBef>
              <a:buNone/>
            </a:pPr>
            <a:r>
              <a:rPr lang="it-IT" sz="1600" dirty="0"/>
              <a:t>Selezionando il livello di visibilità </a:t>
            </a:r>
            <a:r>
              <a:rPr lang="it-IT" sz="1600" b="1" dirty="0">
                <a:solidFill>
                  <a:srgbClr val="3264AA"/>
                </a:solidFill>
              </a:rPr>
              <a:t>GRUPPO – AZIENDA </a:t>
            </a:r>
            <a:r>
              <a:rPr lang="it-IT" sz="1600" dirty="0">
                <a:solidFill>
                  <a:srgbClr val="3264AA"/>
                </a:solidFill>
              </a:rPr>
              <a:t>e il </a:t>
            </a:r>
            <a:r>
              <a:rPr lang="it-IT" sz="1600" b="1" dirty="0">
                <a:solidFill>
                  <a:srgbClr val="3264AA"/>
                </a:solidFill>
              </a:rPr>
              <a:t>RUOLO AMMINISTRATORE</a:t>
            </a:r>
            <a:r>
              <a:rPr lang="it-IT" sz="1600" dirty="0"/>
              <a:t>, l’Amministratore potrà accedere alle funzionalità specifiche del suo ruolo e operare per costruire o modificare l’organigramma della sua organizzazione aziendale. </a:t>
            </a:r>
          </a:p>
          <a:p>
            <a:pPr marL="0" indent="0" algn="just">
              <a:lnSpc>
                <a:spcPct val="150000"/>
              </a:lnSpc>
              <a:spcBef>
                <a:spcPts val="600"/>
              </a:spcBef>
              <a:buNone/>
            </a:pPr>
            <a:r>
              <a:rPr lang="it-IT" sz="1600" dirty="0"/>
              <a:t>Cliccando sulla Portlet «</a:t>
            </a:r>
            <a:r>
              <a:rPr lang="it-IT" sz="1600" b="1" dirty="0">
                <a:solidFill>
                  <a:srgbClr val="3264AA"/>
                </a:solidFill>
              </a:rPr>
              <a:t>Abilitazione</a:t>
            </a:r>
            <a:r>
              <a:rPr lang="it-IT" sz="1600" dirty="0">
                <a:solidFill>
                  <a:srgbClr val="3264AA"/>
                </a:solidFill>
              </a:rPr>
              <a:t> </a:t>
            </a:r>
            <a:r>
              <a:rPr lang="it-IT" sz="1600" b="1" dirty="0">
                <a:solidFill>
                  <a:srgbClr val="3264AA"/>
                </a:solidFill>
              </a:rPr>
              <a:t>Utenti e Assegnazione Ruoli</a:t>
            </a:r>
            <a:r>
              <a:rPr lang="it-IT" sz="1600" dirty="0"/>
              <a:t>» l’Amministratore potrà gestire i ruoli dei propri collaboratori.</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18</a:t>
            </a:fld>
            <a:endParaRPr lang="it-IT" dirty="0">
              <a:solidFill>
                <a:schemeClr val="bg1"/>
              </a:solidFill>
            </a:endParaRPr>
          </a:p>
        </p:txBody>
      </p:sp>
      <p:pic>
        <p:nvPicPr>
          <p:cNvPr id="7" name="Immagine 6">
            <a:extLst>
              <a:ext uri="{FF2B5EF4-FFF2-40B4-BE49-F238E27FC236}">
                <a16:creationId xmlns:a16="http://schemas.microsoft.com/office/drawing/2014/main" id="{9997B390-E3C8-C0DF-6D88-4B859844B9B2}"/>
              </a:ext>
            </a:extLst>
          </p:cNvPr>
          <p:cNvPicPr>
            <a:picLocks noChangeAspect="1"/>
          </p:cNvPicPr>
          <p:nvPr/>
        </p:nvPicPr>
        <p:blipFill>
          <a:blip r:embed="rId2"/>
          <a:stretch>
            <a:fillRect/>
          </a:stretch>
        </p:blipFill>
        <p:spPr>
          <a:xfrm>
            <a:off x="2244527" y="2602863"/>
            <a:ext cx="7702946" cy="3429176"/>
          </a:xfrm>
          <a:prstGeom prst="rect">
            <a:avLst/>
          </a:prstGeom>
          <a:ln w="19050">
            <a:solidFill>
              <a:schemeClr val="tx2"/>
            </a:solidFill>
          </a:ln>
        </p:spPr>
      </p:pic>
      <p:sp>
        <p:nvSpPr>
          <p:cNvPr id="8" name="Freccia in giù 7">
            <a:extLst>
              <a:ext uri="{FF2B5EF4-FFF2-40B4-BE49-F238E27FC236}">
                <a16:creationId xmlns:a16="http://schemas.microsoft.com/office/drawing/2014/main" id="{3155BE20-E8D2-9644-E54E-1315BBB8C26D}"/>
              </a:ext>
            </a:extLst>
          </p:cNvPr>
          <p:cNvSpPr/>
          <p:nvPr/>
        </p:nvSpPr>
        <p:spPr>
          <a:xfrm rot="3263247">
            <a:off x="10105828" y="4682026"/>
            <a:ext cx="457200" cy="70174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34D67210-417F-6803-14BB-7BBE3AE9CA1A}"/>
              </a:ext>
            </a:extLst>
          </p:cNvPr>
          <p:cNvSpPr/>
          <p:nvPr/>
        </p:nvSpPr>
        <p:spPr>
          <a:xfrm>
            <a:off x="9189072" y="5357156"/>
            <a:ext cx="627837" cy="389860"/>
          </a:xfrm>
          <a:prstGeom prst="rect">
            <a:avLst/>
          </a:prstGeom>
          <a:noFill/>
          <a:ln w="3810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Segnaposto piè di pagina 4">
            <a:extLst>
              <a:ext uri="{FF2B5EF4-FFF2-40B4-BE49-F238E27FC236}">
                <a16:creationId xmlns:a16="http://schemas.microsoft.com/office/drawing/2014/main" id="{C200696A-1A23-2E6D-483A-D852629B6296}"/>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6" name="Ovale 5">
            <a:extLst>
              <a:ext uri="{FF2B5EF4-FFF2-40B4-BE49-F238E27FC236}">
                <a16:creationId xmlns:a16="http://schemas.microsoft.com/office/drawing/2014/main" id="{A1BAD3F2-6032-7ED0-E977-918A066E3CE0}"/>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Elemento grafico 9" descr="Segno di spunta con riempimento a tinta unita">
            <a:extLst>
              <a:ext uri="{FF2B5EF4-FFF2-40B4-BE49-F238E27FC236}">
                <a16:creationId xmlns:a16="http://schemas.microsoft.com/office/drawing/2014/main" id="{307962BA-3904-DBCD-9D3C-D44786377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2771" y="425315"/>
            <a:ext cx="468000" cy="468000"/>
          </a:xfrm>
          <a:prstGeom prst="rect">
            <a:avLst/>
          </a:prstGeom>
        </p:spPr>
      </p:pic>
    </p:spTree>
    <p:extLst>
      <p:ext uri="{BB962C8B-B14F-4D97-AF65-F5344CB8AC3E}">
        <p14:creationId xmlns:p14="http://schemas.microsoft.com/office/powerpoint/2010/main" val="3899416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Assegnazione ruolo - 1</a:t>
            </a:r>
          </a:p>
        </p:txBody>
      </p:sp>
      <p:pic>
        <p:nvPicPr>
          <p:cNvPr id="7" name="Immagine 6">
            <a:extLst>
              <a:ext uri="{FF2B5EF4-FFF2-40B4-BE49-F238E27FC236}">
                <a16:creationId xmlns:a16="http://schemas.microsoft.com/office/drawing/2014/main" id="{DEA31553-16D4-78E9-7BE4-D50BDDFDC7C1}"/>
              </a:ext>
            </a:extLst>
          </p:cNvPr>
          <p:cNvPicPr>
            <a:picLocks noChangeAspect="1"/>
          </p:cNvPicPr>
          <p:nvPr/>
        </p:nvPicPr>
        <p:blipFill>
          <a:blip r:embed="rId2"/>
          <a:stretch>
            <a:fillRect/>
          </a:stretch>
        </p:blipFill>
        <p:spPr>
          <a:xfrm>
            <a:off x="2134840" y="2512803"/>
            <a:ext cx="7946640" cy="3509018"/>
          </a:xfrm>
          <a:prstGeom prst="rect">
            <a:avLst/>
          </a:prstGeom>
          <a:ln w="19050">
            <a:solidFill>
              <a:schemeClr val="tx2"/>
            </a:solidFill>
          </a:ln>
        </p:spPr>
      </p:pic>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9"/>
            <a:ext cx="11487149" cy="1731624"/>
          </a:xfrm>
        </p:spPr>
        <p:txBody>
          <a:bodyPr>
            <a:normAutofit/>
          </a:bodyPr>
          <a:lstStyle/>
          <a:p>
            <a:pPr marL="0" indent="0" algn="just">
              <a:lnSpc>
                <a:spcPct val="150000"/>
              </a:lnSpc>
              <a:spcBef>
                <a:spcPts val="600"/>
              </a:spcBef>
              <a:buNone/>
            </a:pPr>
            <a:r>
              <a:rPr lang="it-IT" sz="1600" dirty="0"/>
              <a:t>Cliccando sulla Portlet si verrà indirizzati direttamente alla sezione «Utenti». In questa sezione l’Amministratore troverà nella tabella dei collaboratori sé stesso e tutti i collaboratori eventualmente nominati nella fase «</a:t>
            </a:r>
            <a:r>
              <a:rPr lang="it-IT" sz="1600" b="1" dirty="0">
                <a:solidFill>
                  <a:srgbClr val="3264AA"/>
                </a:solidFill>
              </a:rPr>
              <a:t>Transitoria</a:t>
            </a:r>
            <a:r>
              <a:rPr lang="it-IT" sz="1600" dirty="0"/>
              <a:t>». </a:t>
            </a:r>
          </a:p>
          <a:p>
            <a:pPr marL="0" indent="0" algn="just">
              <a:lnSpc>
                <a:spcPct val="150000"/>
              </a:lnSpc>
              <a:spcBef>
                <a:spcPts val="600"/>
              </a:spcBef>
              <a:buNone/>
            </a:pPr>
            <a:r>
              <a:rPr lang="it-IT" sz="1600" dirty="0"/>
              <a:t>Per aggiungere un collaboratore sarà necessario cliccare sul tasto «</a:t>
            </a:r>
            <a:r>
              <a:rPr lang="it-IT" sz="1600" b="1" dirty="0">
                <a:solidFill>
                  <a:srgbClr val="3264AA"/>
                </a:solidFill>
              </a:rPr>
              <a:t>+</a:t>
            </a:r>
            <a:r>
              <a:rPr lang="it-IT" sz="1600" b="1" dirty="0"/>
              <a:t> </a:t>
            </a:r>
            <a:r>
              <a:rPr lang="it-IT" sz="1600" b="1" dirty="0">
                <a:solidFill>
                  <a:srgbClr val="3264AA"/>
                </a:solidFill>
              </a:rPr>
              <a:t>Aggiungi un Collaboratore</a:t>
            </a:r>
            <a:r>
              <a:rPr lang="it-IT" sz="1600" dirty="0"/>
              <a:t>». </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19</a:t>
            </a:fld>
            <a:endParaRPr lang="it-IT" dirty="0">
              <a:solidFill>
                <a:schemeClr val="bg1"/>
              </a:solidFill>
            </a:endParaRPr>
          </a:p>
        </p:txBody>
      </p:sp>
      <p:sp>
        <p:nvSpPr>
          <p:cNvPr id="9" name="Freccia in giù 8">
            <a:extLst>
              <a:ext uri="{FF2B5EF4-FFF2-40B4-BE49-F238E27FC236}">
                <a16:creationId xmlns:a16="http://schemas.microsoft.com/office/drawing/2014/main" id="{020CCBBD-631B-F896-8C00-5C32A00E436A}"/>
              </a:ext>
            </a:extLst>
          </p:cNvPr>
          <p:cNvSpPr/>
          <p:nvPr/>
        </p:nvSpPr>
        <p:spPr>
          <a:xfrm rot="5400000">
            <a:off x="10533296" y="2845720"/>
            <a:ext cx="457200" cy="70174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3FFD22E0-950A-B08C-C8C1-6D5132DF365D}"/>
              </a:ext>
            </a:extLst>
          </p:cNvPr>
          <p:cNvSpPr/>
          <p:nvPr/>
        </p:nvSpPr>
        <p:spPr>
          <a:xfrm>
            <a:off x="8622345" y="3055366"/>
            <a:ext cx="1045596" cy="326523"/>
          </a:xfrm>
          <a:prstGeom prst="rect">
            <a:avLst/>
          </a:prstGeom>
          <a:noFill/>
          <a:ln w="3810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Segnaposto piè di pagina 4">
            <a:extLst>
              <a:ext uri="{FF2B5EF4-FFF2-40B4-BE49-F238E27FC236}">
                <a16:creationId xmlns:a16="http://schemas.microsoft.com/office/drawing/2014/main" id="{2C03EF8A-5AB2-6842-7EA6-26921F7031A6}"/>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6" name="Ovale 5">
            <a:extLst>
              <a:ext uri="{FF2B5EF4-FFF2-40B4-BE49-F238E27FC236}">
                <a16:creationId xmlns:a16="http://schemas.microsoft.com/office/drawing/2014/main" id="{17956659-0072-1BFD-7740-C7C8032829B4}"/>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Segno di spunta con riempimento a tinta unita">
            <a:extLst>
              <a:ext uri="{FF2B5EF4-FFF2-40B4-BE49-F238E27FC236}">
                <a16:creationId xmlns:a16="http://schemas.microsoft.com/office/drawing/2014/main" id="{416D889D-715B-8148-7552-DCEDC91374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2771" y="425315"/>
            <a:ext cx="468000" cy="468000"/>
          </a:xfrm>
          <a:prstGeom prst="rect">
            <a:avLst/>
          </a:prstGeom>
        </p:spPr>
      </p:pic>
    </p:spTree>
    <p:extLst>
      <p:ext uri="{BB962C8B-B14F-4D97-AF65-F5344CB8AC3E}">
        <p14:creationId xmlns:p14="http://schemas.microsoft.com/office/powerpoint/2010/main" val="65600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Premessa</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8"/>
            <a:ext cx="11487149" cy="4749402"/>
          </a:xfrm>
        </p:spPr>
        <p:txBody>
          <a:bodyPr>
            <a:normAutofit/>
          </a:bodyPr>
          <a:lstStyle/>
          <a:p>
            <a:pPr marL="0" indent="0" algn="just">
              <a:lnSpc>
                <a:spcPct val="150000"/>
              </a:lnSpc>
              <a:spcBef>
                <a:spcPts val="600"/>
              </a:spcBef>
              <a:buNone/>
            </a:pPr>
            <a:r>
              <a:rPr lang="it-IT" sz="1600" dirty="0"/>
              <a:t>Obiettivo del seguente incontro è quello di presentare le novità che verranno introdotte con il nuovo sistema di profilatura aziende del Portale Lavoro per Te.</a:t>
            </a:r>
          </a:p>
          <a:p>
            <a:pPr marL="0" indent="0" algn="just">
              <a:lnSpc>
                <a:spcPct val="150000"/>
              </a:lnSpc>
              <a:spcBef>
                <a:spcPts val="600"/>
              </a:spcBef>
              <a:buNone/>
            </a:pPr>
            <a:r>
              <a:rPr lang="it-IT" sz="1600" dirty="0"/>
              <a:t>In particolare verranno approfonditi i temi riguardanti:</a:t>
            </a:r>
          </a:p>
          <a:p>
            <a:pPr algn="just">
              <a:lnSpc>
                <a:spcPct val="150000"/>
              </a:lnSpc>
              <a:spcBef>
                <a:spcPts val="600"/>
              </a:spcBef>
              <a:buClr>
                <a:srgbClr val="3264AA"/>
              </a:buClr>
              <a:buFont typeface="Avenir Next LT Pro" panose="020B0504020202020204" pitchFamily="34" charset="0"/>
              <a:buChar char="&gt;"/>
            </a:pPr>
            <a:r>
              <a:rPr lang="it-IT" sz="1600" dirty="0"/>
              <a:t>La nuova modalità di accesso al Portale;</a:t>
            </a:r>
          </a:p>
          <a:p>
            <a:pPr algn="just">
              <a:lnSpc>
                <a:spcPct val="150000"/>
              </a:lnSpc>
              <a:spcBef>
                <a:spcPts val="600"/>
              </a:spcBef>
              <a:buClr>
                <a:srgbClr val="3264AA"/>
              </a:buClr>
              <a:buFont typeface="Avenir Next LT Pro" panose="020B0504020202020204" pitchFamily="34" charset="0"/>
              <a:buChar char="&gt;"/>
            </a:pPr>
            <a:r>
              <a:rPr lang="it-IT" sz="1600" dirty="0"/>
              <a:t>Sintesi delle novità principali introdotte;</a:t>
            </a:r>
          </a:p>
          <a:p>
            <a:pPr algn="just">
              <a:lnSpc>
                <a:spcPct val="150000"/>
              </a:lnSpc>
              <a:spcBef>
                <a:spcPts val="600"/>
              </a:spcBef>
              <a:buClr>
                <a:srgbClr val="3264AA"/>
              </a:buClr>
              <a:buFont typeface="Avenir Next LT Pro" panose="020B0504020202020204" pitchFamily="34" charset="0"/>
              <a:buChar char="&gt;"/>
            </a:pPr>
            <a:r>
              <a:rPr lang="it-IT" sz="1600" dirty="0"/>
              <a:t>Accesso per aziende che hanno svolto la fase «transitoria»;</a:t>
            </a:r>
          </a:p>
          <a:p>
            <a:pPr algn="just">
              <a:lnSpc>
                <a:spcPct val="150000"/>
              </a:lnSpc>
              <a:spcBef>
                <a:spcPts val="600"/>
              </a:spcBef>
              <a:buClr>
                <a:srgbClr val="3264AA"/>
              </a:buClr>
              <a:buFont typeface="Avenir Next LT Pro" panose="020B0504020202020204" pitchFamily="34" charset="0"/>
              <a:buChar char="&gt;"/>
            </a:pPr>
            <a:r>
              <a:rPr lang="it-IT" sz="1600" dirty="0"/>
              <a:t>Focus sulla gestione del ruolo OPERATORE ACCREDITAMENTO e  OPERATORE AGENDA;</a:t>
            </a:r>
          </a:p>
          <a:p>
            <a:pPr algn="just">
              <a:lnSpc>
                <a:spcPct val="150000"/>
              </a:lnSpc>
              <a:spcBef>
                <a:spcPts val="600"/>
              </a:spcBef>
              <a:buClr>
                <a:srgbClr val="3264AA"/>
              </a:buClr>
              <a:buFont typeface="Avenir Next LT Pro" panose="020B0504020202020204" pitchFamily="34" charset="0"/>
              <a:buChar char="&gt;"/>
            </a:pPr>
            <a:r>
              <a:rPr lang="it-IT" sz="1600" dirty="0"/>
              <a:t>Le novità introdotte per la registrazione di utenze aziendali.</a:t>
            </a:r>
          </a:p>
          <a:p>
            <a:pPr marL="0" indent="0" algn="just">
              <a:lnSpc>
                <a:spcPct val="150000"/>
              </a:lnSpc>
              <a:spcBef>
                <a:spcPts val="600"/>
              </a:spcBef>
              <a:buClr>
                <a:srgbClr val="3264AA"/>
              </a:buClr>
              <a:buNone/>
            </a:pPr>
            <a:r>
              <a:rPr lang="it-IT" sz="1600" dirty="0"/>
              <a:t>Al fine di un corretto svolgimento dell’incontro </a:t>
            </a:r>
            <a:r>
              <a:rPr lang="it-IT" sz="1600" b="1" dirty="0">
                <a:solidFill>
                  <a:srgbClr val="3264AA"/>
                </a:solidFill>
              </a:rPr>
              <a:t>si richiede, nel caso di quesiti, di scriverli direttamente nella chat </a:t>
            </a:r>
            <a:r>
              <a:rPr lang="it-IT" sz="1600" dirty="0"/>
              <a:t>in modo che questi possano essere risposti direttamente in questa. Nel caso di domande ricorrenti queste verranno risposte dal relatore al termine della presentazione.</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2</a:t>
            </a:fld>
            <a:endParaRPr lang="it-IT" dirty="0">
              <a:solidFill>
                <a:schemeClr val="bg1"/>
              </a:solidFill>
            </a:endParaRPr>
          </a:p>
        </p:txBody>
      </p:sp>
      <p:sp>
        <p:nvSpPr>
          <p:cNvPr id="5" name="Segnaposto piè di pagina 4">
            <a:extLst>
              <a:ext uri="{FF2B5EF4-FFF2-40B4-BE49-F238E27FC236}">
                <a16:creationId xmlns:a16="http://schemas.microsoft.com/office/drawing/2014/main" id="{EAC0A544-C46E-CDAA-F15C-8180D52387A3}"/>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Tree>
    <p:extLst>
      <p:ext uri="{BB962C8B-B14F-4D97-AF65-F5344CB8AC3E}">
        <p14:creationId xmlns:p14="http://schemas.microsoft.com/office/powerpoint/2010/main" val="129240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Assegnazione ruolo - 2</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9"/>
            <a:ext cx="11487149" cy="1731624"/>
          </a:xfrm>
        </p:spPr>
        <p:txBody>
          <a:bodyPr>
            <a:normAutofit/>
          </a:bodyPr>
          <a:lstStyle/>
          <a:p>
            <a:pPr marL="0" indent="0" algn="just">
              <a:lnSpc>
                <a:spcPct val="150000"/>
              </a:lnSpc>
              <a:spcBef>
                <a:spcPts val="600"/>
              </a:spcBef>
              <a:buNone/>
            </a:pPr>
            <a:r>
              <a:rPr lang="it-IT" sz="1600" dirty="0"/>
              <a:t>Una volta cliccato il pulsante “+ Aggiungi un Collaboratore”, sarà necessario inserire il Codice Fiscale della persona che si vuole abilitare. In questa fase si precisa che </a:t>
            </a:r>
            <a:r>
              <a:rPr lang="it-IT" sz="1600" b="1" dirty="0">
                <a:solidFill>
                  <a:srgbClr val="3264AA"/>
                </a:solidFill>
              </a:rPr>
              <a:t>il portale consentirà di ricercare il codice fiscale solo fra quelli registrati sul portale Lavoro per Te</a:t>
            </a:r>
            <a:r>
              <a:rPr lang="it-IT" sz="1600" dirty="0"/>
              <a:t>. </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20</a:t>
            </a:fld>
            <a:endParaRPr lang="it-IT" dirty="0">
              <a:solidFill>
                <a:schemeClr val="bg1"/>
              </a:solidFill>
            </a:endParaRPr>
          </a:p>
        </p:txBody>
      </p:sp>
      <p:cxnSp>
        <p:nvCxnSpPr>
          <p:cNvPr id="5" name="Connettore diritto 4">
            <a:extLst>
              <a:ext uri="{FF2B5EF4-FFF2-40B4-BE49-F238E27FC236}">
                <a16:creationId xmlns:a16="http://schemas.microsoft.com/office/drawing/2014/main" id="{4C3E05F8-53EE-812D-EBA2-0D3507B40E14}"/>
              </a:ext>
            </a:extLst>
          </p:cNvPr>
          <p:cNvCxnSpPr>
            <a:cxnSpLocks/>
          </p:cNvCxnSpPr>
          <p:nvPr/>
        </p:nvCxnSpPr>
        <p:spPr>
          <a:xfrm flipH="1">
            <a:off x="367393" y="4938192"/>
            <a:ext cx="11233368" cy="0"/>
          </a:xfrm>
          <a:prstGeom prst="line">
            <a:avLst/>
          </a:prstGeom>
          <a:ln w="76200" cap="rnd">
            <a:solidFill>
              <a:schemeClr val="bg2">
                <a:lumMod val="9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E4964AC8-F400-168D-A155-7CCDCC8BB987}"/>
              </a:ext>
            </a:extLst>
          </p:cNvPr>
          <p:cNvSpPr txBox="1"/>
          <p:nvPr/>
        </p:nvSpPr>
        <p:spPr>
          <a:xfrm>
            <a:off x="953265" y="5090898"/>
            <a:ext cx="10566319" cy="792781"/>
          </a:xfrm>
          <a:prstGeom prst="rect">
            <a:avLst/>
          </a:prstGeom>
          <a:noFill/>
        </p:spPr>
        <p:txBody>
          <a:bodyPr wrap="square" rtlCol="0">
            <a:spAutoFit/>
          </a:bodyPr>
          <a:lstStyle/>
          <a:p>
            <a:pPr algn="just">
              <a:lnSpc>
                <a:spcPct val="150000"/>
              </a:lnSpc>
            </a:pPr>
            <a:r>
              <a:rPr lang="it-IT" sz="1600" dirty="0">
                <a:solidFill>
                  <a:schemeClr val="tx2">
                    <a:lumMod val="50000"/>
                  </a:schemeClr>
                </a:solidFill>
              </a:rPr>
              <a:t>Potranno essere abilitati come collaboratori </a:t>
            </a:r>
            <a:r>
              <a:rPr lang="it-IT" sz="1600" b="1" dirty="0">
                <a:solidFill>
                  <a:srgbClr val="3264AA"/>
                </a:solidFill>
              </a:rPr>
              <a:t>solo gli utenti che abbiano già effettuato almeno un accesso con la propria identità digitale</a:t>
            </a:r>
            <a:r>
              <a:rPr lang="it-IT" sz="1600" b="1" dirty="0">
                <a:solidFill>
                  <a:schemeClr val="tx2">
                    <a:lumMod val="50000"/>
                  </a:schemeClr>
                </a:solidFill>
              </a:rPr>
              <a:t> </a:t>
            </a:r>
            <a:r>
              <a:rPr lang="it-IT" sz="1600" dirty="0">
                <a:solidFill>
                  <a:schemeClr val="tx2">
                    <a:lumMod val="50000"/>
                  </a:schemeClr>
                </a:solidFill>
              </a:rPr>
              <a:t>al Portale Lavoro per Te.</a:t>
            </a:r>
          </a:p>
        </p:txBody>
      </p:sp>
      <p:pic>
        <p:nvPicPr>
          <p:cNvPr id="12" name="Elemento grafico 11" descr="Avviso con riempimento a tinta unita">
            <a:extLst>
              <a:ext uri="{FF2B5EF4-FFF2-40B4-BE49-F238E27FC236}">
                <a16:creationId xmlns:a16="http://schemas.microsoft.com/office/drawing/2014/main" id="{1A11E248-FDE6-9D9A-145D-D645B31D1D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3265" y="5217288"/>
            <a:ext cx="540000" cy="540000"/>
          </a:xfrm>
          <a:prstGeom prst="rect">
            <a:avLst/>
          </a:prstGeom>
        </p:spPr>
      </p:pic>
      <p:pic>
        <p:nvPicPr>
          <p:cNvPr id="18" name="Immagine 17">
            <a:extLst>
              <a:ext uri="{FF2B5EF4-FFF2-40B4-BE49-F238E27FC236}">
                <a16:creationId xmlns:a16="http://schemas.microsoft.com/office/drawing/2014/main" id="{587967AB-0332-9811-F4BD-7899B49502DA}"/>
              </a:ext>
            </a:extLst>
          </p:cNvPr>
          <p:cNvPicPr>
            <a:picLocks noChangeAspect="1"/>
          </p:cNvPicPr>
          <p:nvPr/>
        </p:nvPicPr>
        <p:blipFill>
          <a:blip r:embed="rId4"/>
          <a:stretch>
            <a:fillRect/>
          </a:stretch>
        </p:blipFill>
        <p:spPr>
          <a:xfrm>
            <a:off x="3735248" y="2157413"/>
            <a:ext cx="4721503" cy="2449169"/>
          </a:xfrm>
          <a:prstGeom prst="rect">
            <a:avLst/>
          </a:prstGeom>
          <a:ln w="19050">
            <a:solidFill>
              <a:schemeClr val="tx2"/>
            </a:solidFill>
          </a:ln>
        </p:spPr>
      </p:pic>
      <p:sp>
        <p:nvSpPr>
          <p:cNvPr id="6" name="Segnaposto piè di pagina 4">
            <a:extLst>
              <a:ext uri="{FF2B5EF4-FFF2-40B4-BE49-F238E27FC236}">
                <a16:creationId xmlns:a16="http://schemas.microsoft.com/office/drawing/2014/main" id="{EFCB200C-A49B-4F8F-E33B-A57523EC2094}"/>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9" name="Ovale 8">
            <a:extLst>
              <a:ext uri="{FF2B5EF4-FFF2-40B4-BE49-F238E27FC236}">
                <a16:creationId xmlns:a16="http://schemas.microsoft.com/office/drawing/2014/main" id="{8BC934C7-A69C-0066-B37A-65F238296917}"/>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Elemento grafico 9" descr="Segno di spunta con riempimento a tinta unita">
            <a:extLst>
              <a:ext uri="{FF2B5EF4-FFF2-40B4-BE49-F238E27FC236}">
                <a16:creationId xmlns:a16="http://schemas.microsoft.com/office/drawing/2014/main" id="{9B3A2003-1AFB-80E3-07ED-C04505CA75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12771" y="425315"/>
            <a:ext cx="468000" cy="468000"/>
          </a:xfrm>
          <a:prstGeom prst="rect">
            <a:avLst/>
          </a:prstGeom>
        </p:spPr>
      </p:pic>
    </p:spTree>
    <p:extLst>
      <p:ext uri="{BB962C8B-B14F-4D97-AF65-F5344CB8AC3E}">
        <p14:creationId xmlns:p14="http://schemas.microsoft.com/office/powerpoint/2010/main" val="138398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Assegnazione ruolo - 3</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9"/>
            <a:ext cx="11487149" cy="1731624"/>
          </a:xfrm>
        </p:spPr>
        <p:txBody>
          <a:bodyPr>
            <a:normAutofit/>
          </a:bodyPr>
          <a:lstStyle/>
          <a:p>
            <a:pPr marL="0" indent="0" algn="just">
              <a:lnSpc>
                <a:spcPct val="150000"/>
              </a:lnSpc>
              <a:spcBef>
                <a:spcPts val="600"/>
              </a:spcBef>
              <a:buNone/>
            </a:pPr>
            <a:r>
              <a:rPr lang="it-IT" sz="1600" dirty="0"/>
              <a:t>Qualora invece il Collaboratore sia già stato abilitato con un ruolo, </a:t>
            </a:r>
            <a:r>
              <a:rPr lang="it-IT" sz="1600" b="1" dirty="0">
                <a:solidFill>
                  <a:srgbClr val="3264AA"/>
                </a:solidFill>
              </a:rPr>
              <a:t>sarà possibile aggiungere o eliminare i ruoli a lui assegnati tramite la tabella dei collaboratori nella sezione «Utenti»</a:t>
            </a:r>
            <a:r>
              <a:rPr lang="it-IT" sz="1600" dirty="0"/>
              <a:t>. </a:t>
            </a:r>
          </a:p>
          <a:p>
            <a:pPr marL="0" indent="0" algn="just">
              <a:lnSpc>
                <a:spcPct val="150000"/>
              </a:lnSpc>
              <a:spcBef>
                <a:spcPts val="600"/>
              </a:spcBef>
              <a:buNone/>
            </a:pPr>
            <a:r>
              <a:rPr lang="it-IT" sz="1600" dirty="0"/>
              <a:t>Aprendo la tendina, all’altezza del Codice Fiscale del collaboratore, l’Amministratore potrà </a:t>
            </a:r>
            <a:r>
              <a:rPr lang="it-IT" sz="1600" b="1" dirty="0">
                <a:solidFill>
                  <a:srgbClr val="3264AA"/>
                </a:solidFill>
              </a:rPr>
              <a:t>aggiungere un nuovo Ruolo o Eliminare </a:t>
            </a:r>
            <a:r>
              <a:rPr lang="it-IT" sz="1600" dirty="0"/>
              <a:t>un ruolo cliccando sui rispettivi pulsanti:</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21</a:t>
            </a:fld>
            <a:endParaRPr lang="it-IT" dirty="0">
              <a:solidFill>
                <a:schemeClr val="bg1"/>
              </a:solidFill>
            </a:endParaRPr>
          </a:p>
        </p:txBody>
      </p:sp>
      <p:pic>
        <p:nvPicPr>
          <p:cNvPr id="9" name="Immagine 8">
            <a:extLst>
              <a:ext uri="{FF2B5EF4-FFF2-40B4-BE49-F238E27FC236}">
                <a16:creationId xmlns:a16="http://schemas.microsoft.com/office/drawing/2014/main" id="{9D13CD5D-C216-C900-F2DC-DA09D0894D1C}"/>
              </a:ext>
            </a:extLst>
          </p:cNvPr>
          <p:cNvPicPr>
            <a:picLocks noChangeAspect="1"/>
          </p:cNvPicPr>
          <p:nvPr/>
        </p:nvPicPr>
        <p:blipFill>
          <a:blip r:embed="rId2"/>
          <a:stretch>
            <a:fillRect/>
          </a:stretch>
        </p:blipFill>
        <p:spPr>
          <a:xfrm>
            <a:off x="2643808" y="2854213"/>
            <a:ext cx="6729053" cy="3239665"/>
          </a:xfrm>
          <a:prstGeom prst="rect">
            <a:avLst/>
          </a:prstGeom>
          <a:ln w="19050">
            <a:solidFill>
              <a:schemeClr val="tx2"/>
            </a:solidFill>
          </a:ln>
        </p:spPr>
      </p:pic>
      <p:sp>
        <p:nvSpPr>
          <p:cNvPr id="15" name="Freccia in giù 14">
            <a:extLst>
              <a:ext uri="{FF2B5EF4-FFF2-40B4-BE49-F238E27FC236}">
                <a16:creationId xmlns:a16="http://schemas.microsoft.com/office/drawing/2014/main" id="{9C16C9E2-E29D-7C60-083D-BA21ECB1C6CC}"/>
              </a:ext>
            </a:extLst>
          </p:cNvPr>
          <p:cNvSpPr/>
          <p:nvPr/>
        </p:nvSpPr>
        <p:spPr>
          <a:xfrm rot="3263247">
            <a:off x="8743034" y="4234859"/>
            <a:ext cx="457200" cy="70174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ttangolo 15">
            <a:extLst>
              <a:ext uri="{FF2B5EF4-FFF2-40B4-BE49-F238E27FC236}">
                <a16:creationId xmlns:a16="http://schemas.microsoft.com/office/drawing/2014/main" id="{D666B510-8CDB-BEF8-610F-68EDFF7DC164}"/>
              </a:ext>
            </a:extLst>
          </p:cNvPr>
          <p:cNvSpPr/>
          <p:nvPr/>
        </p:nvSpPr>
        <p:spPr>
          <a:xfrm>
            <a:off x="7733672" y="4653262"/>
            <a:ext cx="913850" cy="780321"/>
          </a:xfrm>
          <a:prstGeom prst="rect">
            <a:avLst/>
          </a:prstGeom>
          <a:noFill/>
          <a:ln w="3810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Segnaposto piè di pagina 4">
            <a:extLst>
              <a:ext uri="{FF2B5EF4-FFF2-40B4-BE49-F238E27FC236}">
                <a16:creationId xmlns:a16="http://schemas.microsoft.com/office/drawing/2014/main" id="{2DEF0E42-AE8C-229B-1505-D8E81AE0916A}"/>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6" name="Ovale 5">
            <a:extLst>
              <a:ext uri="{FF2B5EF4-FFF2-40B4-BE49-F238E27FC236}">
                <a16:creationId xmlns:a16="http://schemas.microsoft.com/office/drawing/2014/main" id="{3ED0BA78-AD96-E561-1F82-D4EC9314B61F}"/>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Elemento grafico 6" descr="Segno di spunta con riempimento a tinta unita">
            <a:extLst>
              <a:ext uri="{FF2B5EF4-FFF2-40B4-BE49-F238E27FC236}">
                <a16:creationId xmlns:a16="http://schemas.microsoft.com/office/drawing/2014/main" id="{BB451077-3B0B-65A3-83B7-1CA68674AE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2771" y="425315"/>
            <a:ext cx="468000" cy="468000"/>
          </a:xfrm>
          <a:prstGeom prst="rect">
            <a:avLst/>
          </a:prstGeom>
        </p:spPr>
      </p:pic>
    </p:spTree>
    <p:extLst>
      <p:ext uri="{BB962C8B-B14F-4D97-AF65-F5344CB8AC3E}">
        <p14:creationId xmlns:p14="http://schemas.microsoft.com/office/powerpoint/2010/main" val="33920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po 40">
            <a:extLst>
              <a:ext uri="{FF2B5EF4-FFF2-40B4-BE49-F238E27FC236}">
                <a16:creationId xmlns:a16="http://schemas.microsoft.com/office/drawing/2014/main" id="{2A5E3520-2FA0-471F-1C5D-692D493B2389}"/>
              </a:ext>
            </a:extLst>
          </p:cNvPr>
          <p:cNvGrpSpPr/>
          <p:nvPr/>
        </p:nvGrpSpPr>
        <p:grpSpPr>
          <a:xfrm>
            <a:off x="636365" y="4597184"/>
            <a:ext cx="1080000" cy="1080000"/>
            <a:chOff x="636365" y="4310743"/>
            <a:chExt cx="1080000" cy="1080000"/>
          </a:xfrm>
        </p:grpSpPr>
        <p:sp>
          <p:nvSpPr>
            <p:cNvPr id="35" name="Ovale 34">
              <a:extLst>
                <a:ext uri="{FF2B5EF4-FFF2-40B4-BE49-F238E27FC236}">
                  <a16:creationId xmlns:a16="http://schemas.microsoft.com/office/drawing/2014/main" id="{D8CF420B-CEE7-77F2-A2C4-178303651BB3}"/>
                </a:ext>
              </a:extLst>
            </p:cNvPr>
            <p:cNvSpPr/>
            <p:nvPr/>
          </p:nvSpPr>
          <p:spPr>
            <a:xfrm>
              <a:off x="636365" y="4310743"/>
              <a:ext cx="1080000" cy="1080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0" name="Elemento grafico 39" descr="Badge dipendente con riempimento a tinta unita">
              <a:extLst>
                <a:ext uri="{FF2B5EF4-FFF2-40B4-BE49-F238E27FC236}">
                  <a16:creationId xmlns:a16="http://schemas.microsoft.com/office/drawing/2014/main" id="{786D1324-940B-74B3-281D-45B4BA7E20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599" y="4400742"/>
              <a:ext cx="900000" cy="900000"/>
            </a:xfrm>
            <a:prstGeom prst="rect">
              <a:avLst/>
            </a:prstGeom>
          </p:spPr>
        </p:pic>
      </p:grpSp>
      <p:pic>
        <p:nvPicPr>
          <p:cNvPr id="39" name="Elemento grafico 38" descr="Freccia linea: curva antioraria con riempimento a tinta unita">
            <a:extLst>
              <a:ext uri="{FF2B5EF4-FFF2-40B4-BE49-F238E27FC236}">
                <a16:creationId xmlns:a16="http://schemas.microsoft.com/office/drawing/2014/main" id="{E3883315-2273-8D5B-A081-28F2BA73E4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46199" y="3832224"/>
            <a:ext cx="900000" cy="900000"/>
          </a:xfrm>
          <a:prstGeom prst="rect">
            <a:avLst/>
          </a:prstGeom>
        </p:spPr>
      </p:pic>
      <p:grpSp>
        <p:nvGrpSpPr>
          <p:cNvPr id="42" name="Gruppo 41">
            <a:extLst>
              <a:ext uri="{FF2B5EF4-FFF2-40B4-BE49-F238E27FC236}">
                <a16:creationId xmlns:a16="http://schemas.microsoft.com/office/drawing/2014/main" id="{CD0564E0-C42B-E350-B5BB-9E2A7309A2EF}"/>
              </a:ext>
            </a:extLst>
          </p:cNvPr>
          <p:cNvGrpSpPr/>
          <p:nvPr/>
        </p:nvGrpSpPr>
        <p:grpSpPr>
          <a:xfrm>
            <a:off x="636365" y="3175441"/>
            <a:ext cx="1080000" cy="1080000"/>
            <a:chOff x="636365" y="2889000"/>
            <a:chExt cx="1080000" cy="1080000"/>
          </a:xfrm>
        </p:grpSpPr>
        <p:sp>
          <p:nvSpPr>
            <p:cNvPr id="26" name="Ovale 25">
              <a:extLst>
                <a:ext uri="{FF2B5EF4-FFF2-40B4-BE49-F238E27FC236}">
                  <a16:creationId xmlns:a16="http://schemas.microsoft.com/office/drawing/2014/main" id="{9C894C41-5280-8722-BAF7-2A5C9729215E}"/>
                </a:ext>
              </a:extLst>
            </p:cNvPr>
            <p:cNvSpPr/>
            <p:nvPr/>
          </p:nvSpPr>
          <p:spPr>
            <a:xfrm>
              <a:off x="636365" y="2889000"/>
              <a:ext cx="1080000" cy="1080000"/>
            </a:xfrm>
            <a:prstGeom prst="ellipse">
              <a:avLst/>
            </a:prstGeom>
            <a:solidFill>
              <a:srgbClr val="2D6888"/>
            </a:solidFill>
            <a:ln>
              <a:solidFill>
                <a:srgbClr val="2D6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7" name="Elemento grafico 26" descr="Social network con riempimento a tinta unita">
              <a:extLst>
                <a:ext uri="{FF2B5EF4-FFF2-40B4-BE49-F238E27FC236}">
                  <a16:creationId xmlns:a16="http://schemas.microsoft.com/office/drawing/2014/main" id="{B849E0DC-FD06-07C1-89AF-5C2CC74DEF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365" y="2979000"/>
              <a:ext cx="900000" cy="900000"/>
            </a:xfrm>
            <a:prstGeom prst="rect">
              <a:avLst/>
            </a:prstGeom>
          </p:spPr>
        </p:pic>
      </p:grpSp>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Assegnazione ruolo - 4</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9"/>
            <a:ext cx="11487149" cy="2047359"/>
          </a:xfrm>
        </p:spPr>
        <p:txBody>
          <a:bodyPr>
            <a:normAutofit/>
          </a:bodyPr>
          <a:lstStyle/>
          <a:p>
            <a:pPr marL="0" indent="0" algn="just">
              <a:lnSpc>
                <a:spcPct val="150000"/>
              </a:lnSpc>
              <a:spcBef>
                <a:spcPts val="600"/>
              </a:spcBef>
              <a:buNone/>
            </a:pPr>
            <a:r>
              <a:rPr lang="it-IT" sz="1600" dirty="0"/>
              <a:t>Quando l’Amministratore aziendale abilita dei nuovi collaboratori ad operare per conto </a:t>
            </a:r>
            <a:r>
              <a:rPr lang="it-IT" sz="1600" b="1" dirty="0">
                <a:solidFill>
                  <a:srgbClr val="3264AA"/>
                </a:solidFill>
              </a:rPr>
              <a:t>della propria struttura deve assegnargli almeno un ruolo</a:t>
            </a:r>
            <a:r>
              <a:rPr lang="it-IT" sz="1600" dirty="0"/>
              <a:t>. Per assegnare un ruolo, l’Amministratore deve </a:t>
            </a:r>
            <a:r>
              <a:rPr lang="it-IT" sz="1600" b="1" dirty="0">
                <a:solidFill>
                  <a:srgbClr val="3264AA"/>
                </a:solidFill>
              </a:rPr>
              <a:t>determinare sia il livello di visibilità</a:t>
            </a:r>
            <a:r>
              <a:rPr lang="it-IT" sz="1600" dirty="0"/>
              <a:t>, scegliendo fra il livello Gruppo – Azienda – o il livello Sottogruppo – specifica Unità Operativa - </a:t>
            </a:r>
            <a:r>
              <a:rPr lang="it-IT" sz="1600" b="1" dirty="0">
                <a:solidFill>
                  <a:srgbClr val="3264AA"/>
                </a:solidFill>
              </a:rPr>
              <a:t>sia il ruolo operativo che il collaboratore </a:t>
            </a:r>
            <a:r>
              <a:rPr lang="it-IT" sz="1600" dirty="0"/>
              <a:t>potrà ricoprire accedendo con la sua identità digitale.</a:t>
            </a:r>
          </a:p>
          <a:p>
            <a:pPr marL="0" indent="0" algn="just">
              <a:lnSpc>
                <a:spcPct val="150000"/>
              </a:lnSpc>
              <a:spcBef>
                <a:spcPts val="600"/>
              </a:spcBef>
              <a:buNone/>
            </a:pPr>
            <a:r>
              <a:rPr lang="it-IT" sz="1600" dirty="0"/>
              <a:t>L’attività di abilitazione dovrà essere svolta </a:t>
            </a:r>
            <a:r>
              <a:rPr lang="it-IT" sz="1600" b="1" dirty="0">
                <a:solidFill>
                  <a:srgbClr val="3264AA"/>
                </a:solidFill>
              </a:rPr>
              <a:t>in due passaggi</a:t>
            </a:r>
            <a:r>
              <a:rPr lang="it-IT" sz="1600" dirty="0"/>
              <a:t>:</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22</a:t>
            </a:fld>
            <a:endParaRPr lang="it-IT" dirty="0">
              <a:solidFill>
                <a:schemeClr val="bg1"/>
              </a:solidFill>
            </a:endParaRPr>
          </a:p>
        </p:txBody>
      </p:sp>
      <p:sp>
        <p:nvSpPr>
          <p:cNvPr id="30" name="CasellaDiTesto 29">
            <a:extLst>
              <a:ext uri="{FF2B5EF4-FFF2-40B4-BE49-F238E27FC236}">
                <a16:creationId xmlns:a16="http://schemas.microsoft.com/office/drawing/2014/main" id="{87791209-1B8E-88B0-4449-79B34B78CAF1}"/>
              </a:ext>
            </a:extLst>
          </p:cNvPr>
          <p:cNvSpPr txBox="1"/>
          <p:nvPr/>
        </p:nvSpPr>
        <p:spPr>
          <a:xfrm>
            <a:off x="1806365" y="3458255"/>
            <a:ext cx="6279615" cy="461665"/>
          </a:xfrm>
          <a:prstGeom prst="rect">
            <a:avLst/>
          </a:prstGeom>
          <a:noFill/>
        </p:spPr>
        <p:txBody>
          <a:bodyPr wrap="square" rtlCol="0">
            <a:spAutoFit/>
          </a:bodyPr>
          <a:lstStyle/>
          <a:p>
            <a:r>
              <a:rPr lang="it-IT" sz="2400" b="1" dirty="0">
                <a:solidFill>
                  <a:srgbClr val="2D6888"/>
                </a:solidFill>
              </a:rPr>
              <a:t>IDENTIFICAZIONE DEL GRUPPO-SOTTOGRUPPO</a:t>
            </a:r>
          </a:p>
        </p:txBody>
      </p:sp>
      <p:sp>
        <p:nvSpPr>
          <p:cNvPr id="37" name="CasellaDiTesto 36">
            <a:extLst>
              <a:ext uri="{FF2B5EF4-FFF2-40B4-BE49-F238E27FC236}">
                <a16:creationId xmlns:a16="http://schemas.microsoft.com/office/drawing/2014/main" id="{85F9EF11-5B74-4797-6B14-0A344D271E85}"/>
              </a:ext>
            </a:extLst>
          </p:cNvPr>
          <p:cNvSpPr txBox="1"/>
          <p:nvPr/>
        </p:nvSpPr>
        <p:spPr>
          <a:xfrm>
            <a:off x="1806364" y="4906351"/>
            <a:ext cx="8064749" cy="461665"/>
          </a:xfrm>
          <a:prstGeom prst="rect">
            <a:avLst/>
          </a:prstGeom>
          <a:noFill/>
        </p:spPr>
        <p:txBody>
          <a:bodyPr wrap="square" rtlCol="0">
            <a:spAutoFit/>
          </a:bodyPr>
          <a:lstStyle/>
          <a:p>
            <a:r>
              <a:rPr lang="it-IT" sz="2400" b="1" dirty="0">
                <a:solidFill>
                  <a:srgbClr val="018F99"/>
                </a:solidFill>
              </a:rPr>
              <a:t>SELEZIONE DELLO SPECIFICO RUOLO COLLEGATO AL GRUPPO</a:t>
            </a:r>
          </a:p>
        </p:txBody>
      </p:sp>
      <p:sp>
        <p:nvSpPr>
          <p:cNvPr id="5" name="Segnaposto piè di pagina 4">
            <a:extLst>
              <a:ext uri="{FF2B5EF4-FFF2-40B4-BE49-F238E27FC236}">
                <a16:creationId xmlns:a16="http://schemas.microsoft.com/office/drawing/2014/main" id="{1BF143B2-478C-0889-894C-5850067460D4}"/>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6" name="Ovale 5">
            <a:extLst>
              <a:ext uri="{FF2B5EF4-FFF2-40B4-BE49-F238E27FC236}">
                <a16:creationId xmlns:a16="http://schemas.microsoft.com/office/drawing/2014/main" id="{630B1546-E4BF-E4D0-0B00-EBF9FC7BC66E}"/>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Elemento grafico 6" descr="Segno di spunta con riempimento a tinta unita">
            <a:extLst>
              <a:ext uri="{FF2B5EF4-FFF2-40B4-BE49-F238E27FC236}">
                <a16:creationId xmlns:a16="http://schemas.microsoft.com/office/drawing/2014/main" id="{146348B5-8C16-8970-2C19-805A477EE5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12771" y="425315"/>
            <a:ext cx="468000" cy="468000"/>
          </a:xfrm>
          <a:prstGeom prst="rect">
            <a:avLst/>
          </a:prstGeom>
        </p:spPr>
      </p:pic>
    </p:spTree>
    <p:extLst>
      <p:ext uri="{BB962C8B-B14F-4D97-AF65-F5344CB8AC3E}">
        <p14:creationId xmlns:p14="http://schemas.microsoft.com/office/powerpoint/2010/main" val="1007152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Note operative - 1</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23</a:t>
            </a:fld>
            <a:endParaRPr lang="it-IT" dirty="0">
              <a:solidFill>
                <a:schemeClr val="bg1"/>
              </a:solidFill>
            </a:endParaRPr>
          </a:p>
        </p:txBody>
      </p:sp>
      <p:sp>
        <p:nvSpPr>
          <p:cNvPr id="16" name="Segnaposto piè di pagina 4">
            <a:extLst>
              <a:ext uri="{FF2B5EF4-FFF2-40B4-BE49-F238E27FC236}">
                <a16:creationId xmlns:a16="http://schemas.microsoft.com/office/drawing/2014/main" id="{8F9831B6-9FF7-71AF-7BBF-BA0A35C1A7B8}"/>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grpSp>
        <p:nvGrpSpPr>
          <p:cNvPr id="3" name="Gruppo 2">
            <a:extLst>
              <a:ext uri="{FF2B5EF4-FFF2-40B4-BE49-F238E27FC236}">
                <a16:creationId xmlns:a16="http://schemas.microsoft.com/office/drawing/2014/main" id="{7207139D-7DB0-8579-9DE6-94C2BAED431E}"/>
              </a:ext>
            </a:extLst>
          </p:cNvPr>
          <p:cNvGrpSpPr/>
          <p:nvPr/>
        </p:nvGrpSpPr>
        <p:grpSpPr>
          <a:xfrm>
            <a:off x="367393" y="3273732"/>
            <a:ext cx="11487149" cy="1296000"/>
            <a:chOff x="367393" y="4802559"/>
            <a:chExt cx="11487149" cy="1296000"/>
          </a:xfrm>
        </p:grpSpPr>
        <p:grpSp>
          <p:nvGrpSpPr>
            <p:cNvPr id="17" name="Gruppo 16">
              <a:extLst>
                <a:ext uri="{FF2B5EF4-FFF2-40B4-BE49-F238E27FC236}">
                  <a16:creationId xmlns:a16="http://schemas.microsoft.com/office/drawing/2014/main" id="{A10B7CF7-02EC-52F0-2F14-003A30123595}"/>
                </a:ext>
              </a:extLst>
            </p:cNvPr>
            <p:cNvGrpSpPr/>
            <p:nvPr/>
          </p:nvGrpSpPr>
          <p:grpSpPr>
            <a:xfrm>
              <a:off x="367393" y="4802559"/>
              <a:ext cx="11487149" cy="1296000"/>
              <a:chOff x="367393" y="4606239"/>
              <a:chExt cx="11487149" cy="1296000"/>
            </a:xfrm>
          </p:grpSpPr>
          <p:grpSp>
            <p:nvGrpSpPr>
              <p:cNvPr id="19" name="Gruppo 18">
                <a:extLst>
                  <a:ext uri="{FF2B5EF4-FFF2-40B4-BE49-F238E27FC236}">
                    <a16:creationId xmlns:a16="http://schemas.microsoft.com/office/drawing/2014/main" id="{B62AB9A9-6B72-613C-E405-C23199086C27}"/>
                  </a:ext>
                </a:extLst>
              </p:cNvPr>
              <p:cNvGrpSpPr/>
              <p:nvPr/>
            </p:nvGrpSpPr>
            <p:grpSpPr>
              <a:xfrm>
                <a:off x="367393" y="4884479"/>
                <a:ext cx="1169232" cy="648000"/>
                <a:chOff x="367393" y="1948712"/>
                <a:chExt cx="1169232" cy="648000"/>
              </a:xfrm>
            </p:grpSpPr>
            <p:sp>
              <p:nvSpPr>
                <p:cNvPr id="26" name="Ovale 25">
                  <a:extLst>
                    <a:ext uri="{FF2B5EF4-FFF2-40B4-BE49-F238E27FC236}">
                      <a16:creationId xmlns:a16="http://schemas.microsoft.com/office/drawing/2014/main" id="{3986DA4E-B6B2-6B14-303E-F289BCF1C9AE}"/>
                    </a:ext>
                  </a:extLst>
                </p:cNvPr>
                <p:cNvSpPr/>
                <p:nvPr/>
              </p:nvSpPr>
              <p:spPr>
                <a:xfrm>
                  <a:off x="367393" y="1948712"/>
                  <a:ext cx="648000" cy="648000"/>
                </a:xfrm>
                <a:prstGeom prst="ellipse">
                  <a:avLst/>
                </a:prstGeom>
                <a:solidFill>
                  <a:srgbClr val="3C7E6C"/>
                </a:solidFill>
                <a:ln>
                  <a:solidFill>
                    <a:srgbClr val="3C7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9" name="Connettore diritto 28">
                  <a:extLst>
                    <a:ext uri="{FF2B5EF4-FFF2-40B4-BE49-F238E27FC236}">
                      <a16:creationId xmlns:a16="http://schemas.microsoft.com/office/drawing/2014/main" id="{AA4CE5EF-B130-88A2-FA55-5A8B9C1BB1B4}"/>
                    </a:ext>
                  </a:extLst>
                </p:cNvPr>
                <p:cNvCxnSpPr>
                  <a:cxnSpLocks/>
                </p:cNvCxnSpPr>
                <p:nvPr/>
              </p:nvCxnSpPr>
              <p:spPr>
                <a:xfrm>
                  <a:off x="1015393" y="2287021"/>
                  <a:ext cx="521232" cy="0"/>
                </a:xfrm>
                <a:prstGeom prst="line">
                  <a:avLst/>
                </a:prstGeom>
                <a:ln w="57150">
                  <a:solidFill>
                    <a:srgbClr val="3C7E6C"/>
                  </a:solidFill>
                </a:ln>
              </p:spPr>
              <p:style>
                <a:lnRef idx="1">
                  <a:schemeClr val="accent1"/>
                </a:lnRef>
                <a:fillRef idx="0">
                  <a:schemeClr val="accent1"/>
                </a:fillRef>
                <a:effectRef idx="0">
                  <a:schemeClr val="accent1"/>
                </a:effectRef>
                <a:fontRef idx="minor">
                  <a:schemeClr val="tx1"/>
                </a:fontRef>
              </p:style>
            </p:cxnSp>
          </p:grpSp>
          <p:cxnSp>
            <p:nvCxnSpPr>
              <p:cNvPr id="20" name="Connettore diritto 19">
                <a:extLst>
                  <a:ext uri="{FF2B5EF4-FFF2-40B4-BE49-F238E27FC236}">
                    <a16:creationId xmlns:a16="http://schemas.microsoft.com/office/drawing/2014/main" id="{32564752-CEF4-7779-92C3-5C84359EA018}"/>
                  </a:ext>
                </a:extLst>
              </p:cNvPr>
              <p:cNvCxnSpPr>
                <a:cxnSpLocks/>
              </p:cNvCxnSpPr>
              <p:nvPr/>
            </p:nvCxnSpPr>
            <p:spPr>
              <a:xfrm>
                <a:off x="1536625" y="4760784"/>
                <a:ext cx="0" cy="924009"/>
              </a:xfrm>
              <a:prstGeom prst="line">
                <a:avLst/>
              </a:prstGeom>
              <a:ln w="57150" cap="rnd">
                <a:solidFill>
                  <a:srgbClr val="3C7E6C"/>
                </a:solidFill>
                <a:round/>
              </a:ln>
            </p:spPr>
            <p:style>
              <a:lnRef idx="1">
                <a:schemeClr val="accent1"/>
              </a:lnRef>
              <a:fillRef idx="0">
                <a:schemeClr val="accent1"/>
              </a:fillRef>
              <a:effectRef idx="0">
                <a:schemeClr val="accent1"/>
              </a:effectRef>
              <a:fontRef idx="minor">
                <a:schemeClr val="tx1"/>
              </a:fontRef>
            </p:style>
          </p:cxnSp>
          <p:sp>
            <p:nvSpPr>
              <p:cNvPr id="21" name="Segnaposto contenuto 2">
                <a:extLst>
                  <a:ext uri="{FF2B5EF4-FFF2-40B4-BE49-F238E27FC236}">
                    <a16:creationId xmlns:a16="http://schemas.microsoft.com/office/drawing/2014/main" id="{61476BBC-D3FE-0C88-9866-DA2DF6D8BE5D}"/>
                  </a:ext>
                </a:extLst>
              </p:cNvPr>
              <p:cNvSpPr txBox="1">
                <a:spLocks/>
              </p:cNvSpPr>
              <p:nvPr/>
            </p:nvSpPr>
            <p:spPr>
              <a:xfrm>
                <a:off x="1590625" y="4606239"/>
                <a:ext cx="10263917" cy="129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Clr>
                    <a:srgbClr val="2D6888"/>
                  </a:buClr>
                  <a:buNone/>
                </a:pPr>
                <a:endParaRPr lang="it-IT" sz="1600" b="1" dirty="0">
                  <a:highlight>
                    <a:srgbClr val="FFFF00"/>
                  </a:highlight>
                </a:endParaRPr>
              </a:p>
            </p:txBody>
          </p:sp>
        </p:grpSp>
        <p:sp>
          <p:nvSpPr>
            <p:cNvPr id="30" name="Segnaposto contenuto 2">
              <a:extLst>
                <a:ext uri="{FF2B5EF4-FFF2-40B4-BE49-F238E27FC236}">
                  <a16:creationId xmlns:a16="http://schemas.microsoft.com/office/drawing/2014/main" id="{6AE366AC-E035-4E08-A40E-BB44931AA11C}"/>
                </a:ext>
              </a:extLst>
            </p:cNvPr>
            <p:cNvSpPr txBox="1">
              <a:spLocks/>
            </p:cNvSpPr>
            <p:nvPr/>
          </p:nvSpPr>
          <p:spPr>
            <a:xfrm>
              <a:off x="1590625" y="4802559"/>
              <a:ext cx="10263917" cy="1170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Clr>
                  <a:srgbClr val="2D6888"/>
                </a:buClr>
                <a:buNone/>
              </a:pPr>
              <a:r>
                <a:rPr lang="it-IT" sz="1600" dirty="0"/>
                <a:t>Si consiglia di effettuare sempre </a:t>
              </a:r>
              <a:r>
                <a:rPr lang="it-IT" sz="1600" b="1" dirty="0">
                  <a:solidFill>
                    <a:srgbClr val="3264AA"/>
                  </a:solidFill>
                </a:rPr>
                <a:t>una verifica preliminare rispetto alle unità operative presenti </a:t>
              </a:r>
              <a:r>
                <a:rPr lang="it-IT" sz="1600" dirty="0"/>
                <a:t>a sistema, che corrispondono ai precedenti account in uso all’azienda. Queste rappresentano nel nuovo sistema di profilatura, la base della costruzione dell’organigramma aziendale.</a:t>
              </a:r>
              <a:endParaRPr lang="it-IT" sz="1600" b="1" dirty="0"/>
            </a:p>
          </p:txBody>
        </p:sp>
        <p:pic>
          <p:nvPicPr>
            <p:cNvPr id="32" name="Elemento grafico 31" descr="Diagramma di diramazione con riempimento a tinta unita">
              <a:extLst>
                <a:ext uri="{FF2B5EF4-FFF2-40B4-BE49-F238E27FC236}">
                  <a16:creationId xmlns:a16="http://schemas.microsoft.com/office/drawing/2014/main" id="{F6E8AFD7-0737-F79E-F59E-92231F08B8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21393" y="5134799"/>
              <a:ext cx="540000" cy="540000"/>
            </a:xfrm>
            <a:prstGeom prst="rect">
              <a:avLst/>
            </a:prstGeom>
          </p:spPr>
        </p:pic>
      </p:grpSp>
      <p:grpSp>
        <p:nvGrpSpPr>
          <p:cNvPr id="35" name="Gruppo 34">
            <a:extLst>
              <a:ext uri="{FF2B5EF4-FFF2-40B4-BE49-F238E27FC236}">
                <a16:creationId xmlns:a16="http://schemas.microsoft.com/office/drawing/2014/main" id="{54CC2F89-9684-9C41-4328-DFC5B02E684D}"/>
              </a:ext>
            </a:extLst>
          </p:cNvPr>
          <p:cNvGrpSpPr/>
          <p:nvPr/>
        </p:nvGrpSpPr>
        <p:grpSpPr>
          <a:xfrm>
            <a:off x="367393" y="1122589"/>
            <a:ext cx="11487149" cy="2152935"/>
            <a:chOff x="367393" y="1122589"/>
            <a:chExt cx="11487149" cy="2152935"/>
          </a:xfrm>
        </p:grpSpPr>
        <p:cxnSp>
          <p:nvCxnSpPr>
            <p:cNvPr id="8" name="Connettore diritto 7">
              <a:extLst>
                <a:ext uri="{FF2B5EF4-FFF2-40B4-BE49-F238E27FC236}">
                  <a16:creationId xmlns:a16="http://schemas.microsoft.com/office/drawing/2014/main" id="{9A3F3853-86BD-0267-1981-4DA2E91039B0}"/>
                </a:ext>
              </a:extLst>
            </p:cNvPr>
            <p:cNvCxnSpPr>
              <a:cxnSpLocks/>
            </p:cNvCxnSpPr>
            <p:nvPr/>
          </p:nvCxnSpPr>
          <p:spPr>
            <a:xfrm>
              <a:off x="1536625" y="1262548"/>
              <a:ext cx="0" cy="1800000"/>
            </a:xfrm>
            <a:prstGeom prst="line">
              <a:avLst/>
            </a:prstGeom>
            <a:ln w="57150" cap="rnd">
              <a:solidFill>
                <a:srgbClr val="3264AA"/>
              </a:solidFill>
              <a:round/>
            </a:ln>
          </p:spPr>
          <p:style>
            <a:lnRef idx="1">
              <a:schemeClr val="accent1"/>
            </a:lnRef>
            <a:fillRef idx="0">
              <a:schemeClr val="accent1"/>
            </a:fillRef>
            <a:effectRef idx="0">
              <a:schemeClr val="accent1"/>
            </a:effectRef>
            <a:fontRef idx="minor">
              <a:schemeClr val="tx1"/>
            </a:fontRef>
          </p:style>
        </p:cxnSp>
        <p:sp>
          <p:nvSpPr>
            <p:cNvPr id="9" name="Segnaposto contenuto 2">
              <a:extLst>
                <a:ext uri="{FF2B5EF4-FFF2-40B4-BE49-F238E27FC236}">
                  <a16:creationId xmlns:a16="http://schemas.microsoft.com/office/drawing/2014/main" id="{E0EC6BDE-7529-771F-F926-32453843420D}"/>
                </a:ext>
              </a:extLst>
            </p:cNvPr>
            <p:cNvSpPr txBox="1">
              <a:spLocks/>
            </p:cNvSpPr>
            <p:nvPr/>
          </p:nvSpPr>
          <p:spPr>
            <a:xfrm>
              <a:off x="1590625" y="1122589"/>
              <a:ext cx="10263917" cy="2152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it-IT" sz="1600" dirty="0"/>
                <a:t>I Collaboratori nominati durante la fase «</a:t>
              </a:r>
              <a:r>
                <a:rPr lang="it-IT" sz="1600" b="1" dirty="0">
                  <a:solidFill>
                    <a:srgbClr val="3264AA"/>
                  </a:solidFill>
                </a:rPr>
                <a:t>Transitoria</a:t>
              </a:r>
              <a:r>
                <a:rPr lang="it-IT" sz="1600" dirty="0"/>
                <a:t>» saranno inseriti nella tabella dei collaboratori con </a:t>
              </a:r>
              <a:r>
                <a:rPr lang="it-IT" sz="1600" b="1" dirty="0">
                  <a:solidFill>
                    <a:srgbClr val="3264AA"/>
                  </a:solidFill>
                </a:rPr>
                <a:t>tutti i ruoli e le abilitazioni inseriti</a:t>
              </a:r>
              <a:r>
                <a:rPr lang="it-IT" sz="1600" b="1" dirty="0"/>
                <a:t>.</a:t>
              </a:r>
              <a:endParaRPr lang="it-IT" sz="1600" dirty="0"/>
            </a:p>
            <a:p>
              <a:pPr marL="0" indent="0" algn="just">
                <a:lnSpc>
                  <a:spcPct val="150000"/>
                </a:lnSpc>
                <a:spcBef>
                  <a:spcPts val="600"/>
                </a:spcBef>
                <a:buNone/>
              </a:pPr>
              <a:r>
                <a:rPr lang="it-IT" sz="1600" dirty="0"/>
                <a:t>È responsabilità dell’Amministratore – ed eventualmente degli altri collaboratori individuati con il ruolo di Amministratori – aggiornare i ruoli assegnati ai collaboratori e rimuovendo le funzionalità non abilitate per la tipologia della propria azienda.</a:t>
              </a:r>
            </a:p>
          </p:txBody>
        </p:sp>
        <p:sp>
          <p:nvSpPr>
            <p:cNvPr id="12" name="Ovale 11">
              <a:extLst>
                <a:ext uri="{FF2B5EF4-FFF2-40B4-BE49-F238E27FC236}">
                  <a16:creationId xmlns:a16="http://schemas.microsoft.com/office/drawing/2014/main" id="{27FAA08F-9056-9722-E9A3-7AC40A7E5085}"/>
                </a:ext>
              </a:extLst>
            </p:cNvPr>
            <p:cNvSpPr/>
            <p:nvPr/>
          </p:nvSpPr>
          <p:spPr>
            <a:xfrm>
              <a:off x="367393" y="1838548"/>
              <a:ext cx="648000" cy="648000"/>
            </a:xfrm>
            <a:prstGeom prst="ellipse">
              <a:avLst/>
            </a:prstGeom>
            <a:solidFill>
              <a:srgbClr val="3264AA"/>
            </a:solidFill>
            <a:ln>
              <a:solidFill>
                <a:srgbClr val="326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diritto 10">
              <a:extLst>
                <a:ext uri="{FF2B5EF4-FFF2-40B4-BE49-F238E27FC236}">
                  <a16:creationId xmlns:a16="http://schemas.microsoft.com/office/drawing/2014/main" id="{6C4CF60C-07DA-10E7-B86A-E6F760DD5295}"/>
                </a:ext>
              </a:extLst>
            </p:cNvPr>
            <p:cNvCxnSpPr>
              <a:cxnSpLocks/>
            </p:cNvCxnSpPr>
            <p:nvPr/>
          </p:nvCxnSpPr>
          <p:spPr>
            <a:xfrm>
              <a:off x="983547" y="2162548"/>
              <a:ext cx="521232" cy="0"/>
            </a:xfrm>
            <a:prstGeom prst="line">
              <a:avLst/>
            </a:prstGeom>
            <a:ln w="57150">
              <a:solidFill>
                <a:srgbClr val="3264AA"/>
              </a:solidFill>
            </a:ln>
          </p:spPr>
          <p:style>
            <a:lnRef idx="1">
              <a:schemeClr val="accent1"/>
            </a:lnRef>
            <a:fillRef idx="0">
              <a:schemeClr val="accent1"/>
            </a:fillRef>
            <a:effectRef idx="0">
              <a:schemeClr val="accent1"/>
            </a:effectRef>
            <a:fontRef idx="minor">
              <a:schemeClr val="tx1"/>
            </a:fontRef>
          </p:style>
        </p:cxnSp>
        <p:pic>
          <p:nvPicPr>
            <p:cNvPr id="34" name="Elemento grafico 33" descr="Badge dipendente con riempimento a tinta unita">
              <a:extLst>
                <a:ext uri="{FF2B5EF4-FFF2-40B4-BE49-F238E27FC236}">
                  <a16:creationId xmlns:a16="http://schemas.microsoft.com/office/drawing/2014/main" id="{B95679A1-5A73-0A34-6F2D-9618A415DC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393" y="1892548"/>
              <a:ext cx="540000" cy="540000"/>
            </a:xfrm>
            <a:prstGeom prst="rect">
              <a:avLst/>
            </a:prstGeom>
          </p:spPr>
        </p:pic>
      </p:grpSp>
      <p:grpSp>
        <p:nvGrpSpPr>
          <p:cNvPr id="22" name="Gruppo 21">
            <a:extLst>
              <a:ext uri="{FF2B5EF4-FFF2-40B4-BE49-F238E27FC236}">
                <a16:creationId xmlns:a16="http://schemas.microsoft.com/office/drawing/2014/main" id="{B8C48539-C351-6A91-1D39-ED2B9305DAA7}"/>
              </a:ext>
            </a:extLst>
          </p:cNvPr>
          <p:cNvGrpSpPr/>
          <p:nvPr/>
        </p:nvGrpSpPr>
        <p:grpSpPr>
          <a:xfrm>
            <a:off x="367393" y="4567940"/>
            <a:ext cx="11487149" cy="1640431"/>
            <a:chOff x="367393" y="1122589"/>
            <a:chExt cx="11487149" cy="1640431"/>
          </a:xfrm>
        </p:grpSpPr>
        <p:cxnSp>
          <p:nvCxnSpPr>
            <p:cNvPr id="23" name="Connettore diritto 22">
              <a:extLst>
                <a:ext uri="{FF2B5EF4-FFF2-40B4-BE49-F238E27FC236}">
                  <a16:creationId xmlns:a16="http://schemas.microsoft.com/office/drawing/2014/main" id="{44B3AE7E-B542-50B2-5160-94EA2CB6CFF5}"/>
                </a:ext>
              </a:extLst>
            </p:cNvPr>
            <p:cNvCxnSpPr>
              <a:cxnSpLocks/>
            </p:cNvCxnSpPr>
            <p:nvPr/>
          </p:nvCxnSpPr>
          <p:spPr>
            <a:xfrm>
              <a:off x="1536625" y="1262548"/>
              <a:ext cx="0" cy="1332000"/>
            </a:xfrm>
            <a:prstGeom prst="line">
              <a:avLst/>
            </a:prstGeom>
            <a:ln w="57150" cap="rnd">
              <a:solidFill>
                <a:srgbClr val="018F99"/>
              </a:solidFill>
              <a:round/>
            </a:ln>
          </p:spPr>
          <p:style>
            <a:lnRef idx="1">
              <a:schemeClr val="accent1"/>
            </a:lnRef>
            <a:fillRef idx="0">
              <a:schemeClr val="accent1"/>
            </a:fillRef>
            <a:effectRef idx="0">
              <a:schemeClr val="accent1"/>
            </a:effectRef>
            <a:fontRef idx="minor">
              <a:schemeClr val="tx1"/>
            </a:fontRef>
          </p:style>
        </p:cxnSp>
        <p:sp>
          <p:nvSpPr>
            <p:cNvPr id="24" name="Segnaposto contenuto 2">
              <a:extLst>
                <a:ext uri="{FF2B5EF4-FFF2-40B4-BE49-F238E27FC236}">
                  <a16:creationId xmlns:a16="http://schemas.microsoft.com/office/drawing/2014/main" id="{E2459FA8-2DAE-704B-0118-89353B248519}"/>
                </a:ext>
              </a:extLst>
            </p:cNvPr>
            <p:cNvSpPr txBox="1">
              <a:spLocks/>
            </p:cNvSpPr>
            <p:nvPr/>
          </p:nvSpPr>
          <p:spPr>
            <a:xfrm>
              <a:off x="1590625" y="1122589"/>
              <a:ext cx="10263917" cy="1640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Clr>
                  <a:srgbClr val="2D6888"/>
                </a:buClr>
                <a:buNone/>
              </a:pPr>
              <a:r>
                <a:rPr lang="it-IT" sz="1600" dirty="0"/>
                <a:t>Alcuni ruoli sono specifici per determinate tipologie di azienda dichiarate in fase di registrazione sul Portale Lavoro per Te. </a:t>
              </a:r>
              <a:r>
                <a:rPr lang="it-IT" sz="1600" b="1" dirty="0">
                  <a:solidFill>
                    <a:srgbClr val="3264AA"/>
                  </a:solidFill>
                </a:rPr>
                <a:t>È compito dell’Amministratore individuare i ruoli per cui il collaboratore è autorizzato ad operare</a:t>
              </a:r>
              <a:r>
                <a:rPr lang="it-IT" sz="1600" dirty="0"/>
                <a:t>, ma in ogni caso se il collaboratore dovesse accedere con un’abilitazione non coerente, il Portale non consentirà al collaboratore di operare con per quelle specifiche funzionalità.</a:t>
              </a:r>
            </a:p>
          </p:txBody>
        </p:sp>
        <p:grpSp>
          <p:nvGrpSpPr>
            <p:cNvPr id="25" name="Gruppo 24">
              <a:extLst>
                <a:ext uri="{FF2B5EF4-FFF2-40B4-BE49-F238E27FC236}">
                  <a16:creationId xmlns:a16="http://schemas.microsoft.com/office/drawing/2014/main" id="{9734413C-B817-240F-A706-BCE73C491DBA}"/>
                </a:ext>
              </a:extLst>
            </p:cNvPr>
            <p:cNvGrpSpPr/>
            <p:nvPr/>
          </p:nvGrpSpPr>
          <p:grpSpPr>
            <a:xfrm>
              <a:off x="367393" y="1604548"/>
              <a:ext cx="1169232" cy="648000"/>
              <a:chOff x="367393" y="1604548"/>
              <a:chExt cx="1169232" cy="648000"/>
            </a:xfrm>
          </p:grpSpPr>
          <p:grpSp>
            <p:nvGrpSpPr>
              <p:cNvPr id="27" name="Gruppo 26">
                <a:extLst>
                  <a:ext uri="{FF2B5EF4-FFF2-40B4-BE49-F238E27FC236}">
                    <a16:creationId xmlns:a16="http://schemas.microsoft.com/office/drawing/2014/main" id="{1F797007-A8FC-AF1C-4FE5-4D8E7AEADEB2}"/>
                  </a:ext>
                </a:extLst>
              </p:cNvPr>
              <p:cNvGrpSpPr/>
              <p:nvPr/>
            </p:nvGrpSpPr>
            <p:grpSpPr>
              <a:xfrm>
                <a:off x="367393" y="1604548"/>
                <a:ext cx="1169232" cy="648000"/>
                <a:chOff x="367393" y="1993026"/>
                <a:chExt cx="1169232" cy="648000"/>
              </a:xfrm>
            </p:grpSpPr>
            <p:sp>
              <p:nvSpPr>
                <p:cNvPr id="31" name="Ovale 30">
                  <a:extLst>
                    <a:ext uri="{FF2B5EF4-FFF2-40B4-BE49-F238E27FC236}">
                      <a16:creationId xmlns:a16="http://schemas.microsoft.com/office/drawing/2014/main" id="{FE212429-17EB-6EB0-A945-A0E19C04EC71}"/>
                    </a:ext>
                  </a:extLst>
                </p:cNvPr>
                <p:cNvSpPr/>
                <p:nvPr/>
              </p:nvSpPr>
              <p:spPr>
                <a:xfrm>
                  <a:off x="367393" y="1993026"/>
                  <a:ext cx="648000" cy="648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3" name="Connettore diritto 32">
                  <a:extLst>
                    <a:ext uri="{FF2B5EF4-FFF2-40B4-BE49-F238E27FC236}">
                      <a16:creationId xmlns:a16="http://schemas.microsoft.com/office/drawing/2014/main" id="{CCEDFDC1-E422-2C1B-B922-93902D50C9E7}"/>
                    </a:ext>
                  </a:extLst>
                </p:cNvPr>
                <p:cNvCxnSpPr>
                  <a:stCxn id="31" idx="6"/>
                </p:cNvCxnSpPr>
                <p:nvPr/>
              </p:nvCxnSpPr>
              <p:spPr>
                <a:xfrm>
                  <a:off x="1015393" y="2317026"/>
                  <a:ext cx="521232" cy="0"/>
                </a:xfrm>
                <a:prstGeom prst="line">
                  <a:avLst/>
                </a:prstGeom>
                <a:ln w="57150">
                  <a:solidFill>
                    <a:srgbClr val="018F99"/>
                  </a:solidFill>
                </a:ln>
              </p:spPr>
              <p:style>
                <a:lnRef idx="1">
                  <a:schemeClr val="accent1"/>
                </a:lnRef>
                <a:fillRef idx="0">
                  <a:schemeClr val="accent1"/>
                </a:fillRef>
                <a:effectRef idx="0">
                  <a:schemeClr val="accent1"/>
                </a:effectRef>
                <a:fontRef idx="minor">
                  <a:schemeClr val="tx1"/>
                </a:fontRef>
              </p:style>
            </p:cxnSp>
          </p:grpSp>
          <p:pic>
            <p:nvPicPr>
              <p:cNvPr id="28" name="Elemento grafico 27" descr="Diagramma di rete con riempimento a tinta unita">
                <a:extLst>
                  <a:ext uri="{FF2B5EF4-FFF2-40B4-BE49-F238E27FC236}">
                    <a16:creationId xmlns:a16="http://schemas.microsoft.com/office/drawing/2014/main" id="{D724DE0C-080A-57A9-78AB-17A5529A1C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3547" y="1657275"/>
                <a:ext cx="540000" cy="540000"/>
              </a:xfrm>
              <a:prstGeom prst="rect">
                <a:avLst/>
              </a:prstGeom>
            </p:spPr>
          </p:pic>
        </p:grpSp>
      </p:grpSp>
    </p:spTree>
    <p:extLst>
      <p:ext uri="{BB962C8B-B14F-4D97-AF65-F5344CB8AC3E}">
        <p14:creationId xmlns:p14="http://schemas.microsoft.com/office/powerpoint/2010/main" val="1739834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o 14">
            <a:extLst>
              <a:ext uri="{FF2B5EF4-FFF2-40B4-BE49-F238E27FC236}">
                <a16:creationId xmlns:a16="http://schemas.microsoft.com/office/drawing/2014/main" id="{051FF201-DF6A-52F4-D60D-043F78FB35EB}"/>
              </a:ext>
            </a:extLst>
          </p:cNvPr>
          <p:cNvGrpSpPr/>
          <p:nvPr/>
        </p:nvGrpSpPr>
        <p:grpSpPr>
          <a:xfrm>
            <a:off x="367393" y="1106726"/>
            <a:ext cx="11487149" cy="2070694"/>
            <a:chOff x="367393" y="2808080"/>
            <a:chExt cx="11487149" cy="2070694"/>
          </a:xfrm>
        </p:grpSpPr>
        <p:sp>
          <p:nvSpPr>
            <p:cNvPr id="28" name="Ovale 27">
              <a:extLst>
                <a:ext uri="{FF2B5EF4-FFF2-40B4-BE49-F238E27FC236}">
                  <a16:creationId xmlns:a16="http://schemas.microsoft.com/office/drawing/2014/main" id="{BFC81456-9E7F-AE87-A659-28633E325104}"/>
                </a:ext>
              </a:extLst>
            </p:cNvPr>
            <p:cNvSpPr/>
            <p:nvPr/>
          </p:nvSpPr>
          <p:spPr>
            <a:xfrm>
              <a:off x="367393" y="3469296"/>
              <a:ext cx="648000" cy="648000"/>
            </a:xfrm>
            <a:prstGeom prst="ellipse">
              <a:avLst/>
            </a:prstGeom>
            <a:solidFill>
              <a:srgbClr val="FF8C00"/>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diritto 26">
              <a:extLst>
                <a:ext uri="{FF2B5EF4-FFF2-40B4-BE49-F238E27FC236}">
                  <a16:creationId xmlns:a16="http://schemas.microsoft.com/office/drawing/2014/main" id="{DF1DCD9A-4EDC-077B-9FD3-06B169DC3B75}"/>
                </a:ext>
              </a:extLst>
            </p:cNvPr>
            <p:cNvCxnSpPr>
              <a:cxnSpLocks/>
            </p:cNvCxnSpPr>
            <p:nvPr/>
          </p:nvCxnSpPr>
          <p:spPr>
            <a:xfrm>
              <a:off x="1015393" y="3828736"/>
              <a:ext cx="521232" cy="0"/>
            </a:xfrm>
            <a:prstGeom prst="line">
              <a:avLst/>
            </a:prstGeom>
            <a:ln w="57150">
              <a:solidFill>
                <a:srgbClr val="FF8C0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50728C20-F0EA-5191-637C-9A6E37CCD477}"/>
                </a:ext>
              </a:extLst>
            </p:cNvPr>
            <p:cNvCxnSpPr>
              <a:cxnSpLocks/>
            </p:cNvCxnSpPr>
            <p:nvPr/>
          </p:nvCxnSpPr>
          <p:spPr>
            <a:xfrm>
              <a:off x="1536625" y="2964736"/>
              <a:ext cx="0" cy="1728000"/>
            </a:xfrm>
            <a:prstGeom prst="line">
              <a:avLst/>
            </a:prstGeom>
            <a:ln w="57150" cap="rnd">
              <a:solidFill>
                <a:srgbClr val="FF8C00"/>
              </a:solidFill>
              <a:round/>
            </a:ln>
          </p:spPr>
          <p:style>
            <a:lnRef idx="1">
              <a:schemeClr val="accent1"/>
            </a:lnRef>
            <a:fillRef idx="0">
              <a:schemeClr val="accent1"/>
            </a:fillRef>
            <a:effectRef idx="0">
              <a:schemeClr val="accent1"/>
            </a:effectRef>
            <a:fontRef idx="minor">
              <a:schemeClr val="tx1"/>
            </a:fontRef>
          </p:style>
        </p:cxnSp>
        <p:sp>
          <p:nvSpPr>
            <p:cNvPr id="25" name="Segnaposto contenuto 2">
              <a:extLst>
                <a:ext uri="{FF2B5EF4-FFF2-40B4-BE49-F238E27FC236}">
                  <a16:creationId xmlns:a16="http://schemas.microsoft.com/office/drawing/2014/main" id="{800CB415-1763-0180-0C9A-30FF6A32CFBA}"/>
                </a:ext>
              </a:extLst>
            </p:cNvPr>
            <p:cNvSpPr txBox="1">
              <a:spLocks/>
            </p:cNvSpPr>
            <p:nvPr/>
          </p:nvSpPr>
          <p:spPr>
            <a:xfrm>
              <a:off x="1590625" y="2808080"/>
              <a:ext cx="10263917" cy="20706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spcBef>
                  <a:spcPts val="600"/>
                </a:spcBef>
                <a:buClr>
                  <a:srgbClr val="2D6888"/>
                </a:buClr>
                <a:buNone/>
              </a:pPr>
              <a:r>
                <a:rPr lang="it-IT" sz="1600" b="1" dirty="0">
                  <a:solidFill>
                    <a:srgbClr val="3264AA"/>
                  </a:solidFill>
                </a:rPr>
                <a:t>L’Amministratore aziendale può a sua volta nominare degli altri Amministratori sia sul livello Gruppo/Azienda che sul livello Sottogruppo/Unità Operativa</a:t>
              </a:r>
              <a:r>
                <a:rPr lang="it-IT" sz="1600" b="1" dirty="0"/>
                <a:t>.</a:t>
              </a:r>
              <a:r>
                <a:rPr lang="it-IT" sz="1600" dirty="0"/>
                <a:t> I nuovi Amministratori potranno in questo modo avere l’autorizzazione a loro volta per assegnare ruoli ai collaboratori a seconda del loro livello di visibilità: un Amministratore sul livello Gruppo/Azienda assegna ruoli per tutta l’organizzazione aziendale, un Amministratore sul livello Sottogruppo/Unità operativa opera solo sulla sede per cui è autorizzato.</a:t>
              </a:r>
            </a:p>
          </p:txBody>
        </p:sp>
        <p:pic>
          <p:nvPicPr>
            <p:cNvPr id="37" name="Elemento grafico 36" descr="Lente di ingrandimento con riempimento a tinta unita">
              <a:extLst>
                <a:ext uri="{FF2B5EF4-FFF2-40B4-BE49-F238E27FC236}">
                  <a16:creationId xmlns:a16="http://schemas.microsoft.com/office/drawing/2014/main" id="{32FD14BD-36EC-CAB7-4636-D1F3530189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913" y="3504736"/>
              <a:ext cx="540000" cy="540000"/>
            </a:xfrm>
            <a:prstGeom prst="rect">
              <a:avLst/>
            </a:prstGeom>
          </p:spPr>
        </p:pic>
      </p:grpSp>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Note operative - 2</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24</a:t>
            </a:fld>
            <a:endParaRPr lang="it-IT" dirty="0">
              <a:solidFill>
                <a:schemeClr val="bg1"/>
              </a:solidFill>
            </a:endParaRPr>
          </a:p>
        </p:txBody>
      </p:sp>
      <p:grpSp>
        <p:nvGrpSpPr>
          <p:cNvPr id="3" name="Gruppo 2">
            <a:extLst>
              <a:ext uri="{FF2B5EF4-FFF2-40B4-BE49-F238E27FC236}">
                <a16:creationId xmlns:a16="http://schemas.microsoft.com/office/drawing/2014/main" id="{6243A8BC-B1C0-8FF6-C76B-6CC051774101}"/>
              </a:ext>
            </a:extLst>
          </p:cNvPr>
          <p:cNvGrpSpPr/>
          <p:nvPr/>
        </p:nvGrpSpPr>
        <p:grpSpPr>
          <a:xfrm>
            <a:off x="367393" y="3276266"/>
            <a:ext cx="11487149" cy="1296000"/>
            <a:chOff x="367393" y="4606239"/>
            <a:chExt cx="11487149" cy="1296000"/>
          </a:xfrm>
        </p:grpSpPr>
        <p:grpSp>
          <p:nvGrpSpPr>
            <p:cNvPr id="5" name="Gruppo 4">
              <a:extLst>
                <a:ext uri="{FF2B5EF4-FFF2-40B4-BE49-F238E27FC236}">
                  <a16:creationId xmlns:a16="http://schemas.microsoft.com/office/drawing/2014/main" id="{72996ABE-3ED2-3042-99C3-A7291F1DE407}"/>
                </a:ext>
              </a:extLst>
            </p:cNvPr>
            <p:cNvGrpSpPr/>
            <p:nvPr/>
          </p:nvGrpSpPr>
          <p:grpSpPr>
            <a:xfrm>
              <a:off x="367393" y="4929213"/>
              <a:ext cx="1169232" cy="648000"/>
              <a:chOff x="367393" y="1993446"/>
              <a:chExt cx="1169232" cy="648000"/>
            </a:xfrm>
          </p:grpSpPr>
          <p:sp>
            <p:nvSpPr>
              <p:cNvPr id="14" name="Ovale 13">
                <a:extLst>
                  <a:ext uri="{FF2B5EF4-FFF2-40B4-BE49-F238E27FC236}">
                    <a16:creationId xmlns:a16="http://schemas.microsoft.com/office/drawing/2014/main" id="{CDADBF06-5F6F-4DE7-8A7D-15A4EC7F0C1F}"/>
                  </a:ext>
                </a:extLst>
              </p:cNvPr>
              <p:cNvSpPr/>
              <p:nvPr/>
            </p:nvSpPr>
            <p:spPr>
              <a:xfrm>
                <a:off x="367393" y="1993446"/>
                <a:ext cx="648000" cy="64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8" name="Connettore diritto 17">
                <a:extLst>
                  <a:ext uri="{FF2B5EF4-FFF2-40B4-BE49-F238E27FC236}">
                    <a16:creationId xmlns:a16="http://schemas.microsoft.com/office/drawing/2014/main" id="{E79B749E-03C6-4677-4B78-AECF0158CEA7}"/>
                  </a:ext>
                </a:extLst>
              </p:cNvPr>
              <p:cNvCxnSpPr>
                <a:cxnSpLocks/>
              </p:cNvCxnSpPr>
              <p:nvPr/>
            </p:nvCxnSpPr>
            <p:spPr>
              <a:xfrm>
                <a:off x="1015393" y="2317446"/>
                <a:ext cx="52123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 name="Connettore diritto 5">
              <a:extLst>
                <a:ext uri="{FF2B5EF4-FFF2-40B4-BE49-F238E27FC236}">
                  <a16:creationId xmlns:a16="http://schemas.microsoft.com/office/drawing/2014/main" id="{0440C346-3850-E51A-2FE1-826FC4C3E45C}"/>
                </a:ext>
              </a:extLst>
            </p:cNvPr>
            <p:cNvCxnSpPr>
              <a:cxnSpLocks/>
            </p:cNvCxnSpPr>
            <p:nvPr/>
          </p:nvCxnSpPr>
          <p:spPr>
            <a:xfrm>
              <a:off x="1536625" y="4821633"/>
              <a:ext cx="0" cy="863160"/>
            </a:xfrm>
            <a:prstGeom prst="line">
              <a:avLst/>
            </a:prstGeom>
            <a:ln w="5715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10" name="Segnaposto contenuto 2">
              <a:extLst>
                <a:ext uri="{FF2B5EF4-FFF2-40B4-BE49-F238E27FC236}">
                  <a16:creationId xmlns:a16="http://schemas.microsoft.com/office/drawing/2014/main" id="{6D8BA852-EF93-90F4-99FE-803D299260F7}"/>
                </a:ext>
              </a:extLst>
            </p:cNvPr>
            <p:cNvSpPr txBox="1">
              <a:spLocks/>
            </p:cNvSpPr>
            <p:nvPr/>
          </p:nvSpPr>
          <p:spPr>
            <a:xfrm>
              <a:off x="1590625" y="4606239"/>
              <a:ext cx="10263917" cy="129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Clr>
                  <a:srgbClr val="2D6888"/>
                </a:buClr>
                <a:buNone/>
              </a:pPr>
              <a:r>
                <a:rPr lang="it-IT" sz="1600" dirty="0"/>
                <a:t>I Collaboratori nominati per il ruolo di </a:t>
              </a:r>
              <a:r>
                <a:rPr lang="it-IT" sz="1600" b="1" dirty="0">
                  <a:solidFill>
                    <a:srgbClr val="3264AA"/>
                  </a:solidFill>
                </a:rPr>
                <a:t>Amministratori potranno nominare solo collaboratori che abbiano effettuato l’accesso al portale Lavoro per Te come cittadini almeno una volta</a:t>
              </a:r>
              <a:r>
                <a:rPr lang="it-IT" sz="1600" dirty="0"/>
                <a:t>. Solo a seguito di un accesso l’Amministratore potrà attribuirgli un ruolo.</a:t>
              </a:r>
            </a:p>
          </p:txBody>
        </p:sp>
        <p:pic>
          <p:nvPicPr>
            <p:cNvPr id="13" name="Elemento grafico 12" descr="Avviso con riempimento a tinta unita">
              <a:extLst>
                <a:ext uri="{FF2B5EF4-FFF2-40B4-BE49-F238E27FC236}">
                  <a16:creationId xmlns:a16="http://schemas.microsoft.com/office/drawing/2014/main" id="{6BBB89A3-56FB-1E98-9F47-28C9BC8209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6913" y="4929213"/>
              <a:ext cx="540000" cy="540000"/>
            </a:xfrm>
            <a:prstGeom prst="rect">
              <a:avLst/>
            </a:prstGeom>
          </p:spPr>
        </p:pic>
      </p:grpSp>
      <p:sp>
        <p:nvSpPr>
          <p:cNvPr id="16" name="Segnaposto piè di pagina 4">
            <a:extLst>
              <a:ext uri="{FF2B5EF4-FFF2-40B4-BE49-F238E27FC236}">
                <a16:creationId xmlns:a16="http://schemas.microsoft.com/office/drawing/2014/main" id="{8F9831B6-9FF7-71AF-7BBF-BA0A35C1A7B8}"/>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19" name="Ovale 18">
            <a:extLst>
              <a:ext uri="{FF2B5EF4-FFF2-40B4-BE49-F238E27FC236}">
                <a16:creationId xmlns:a16="http://schemas.microsoft.com/office/drawing/2014/main" id="{12850094-8488-C330-B227-138BEED9356B}"/>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Elemento grafico 19" descr="Segno di spunta con riempimento a tinta unita">
            <a:extLst>
              <a:ext uri="{FF2B5EF4-FFF2-40B4-BE49-F238E27FC236}">
                <a16:creationId xmlns:a16="http://schemas.microsoft.com/office/drawing/2014/main" id="{72D6C6A8-3961-F92D-EB8A-A2880AC9D8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12771" y="425315"/>
            <a:ext cx="468000" cy="468000"/>
          </a:xfrm>
          <a:prstGeom prst="rect">
            <a:avLst/>
          </a:prstGeom>
        </p:spPr>
      </p:pic>
    </p:spTree>
    <p:extLst>
      <p:ext uri="{BB962C8B-B14F-4D97-AF65-F5344CB8AC3E}">
        <p14:creationId xmlns:p14="http://schemas.microsoft.com/office/powerpoint/2010/main" val="352105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Connettore diritto 56">
            <a:extLst>
              <a:ext uri="{FF2B5EF4-FFF2-40B4-BE49-F238E27FC236}">
                <a16:creationId xmlns:a16="http://schemas.microsoft.com/office/drawing/2014/main" id="{ED6D4A6B-5FC6-C128-A29D-71E82028A46F}"/>
              </a:ext>
            </a:extLst>
          </p:cNvPr>
          <p:cNvCxnSpPr>
            <a:cxnSpLocks/>
          </p:cNvCxnSpPr>
          <p:nvPr/>
        </p:nvCxnSpPr>
        <p:spPr>
          <a:xfrm>
            <a:off x="702159" y="2553774"/>
            <a:ext cx="0" cy="3218039"/>
          </a:xfrm>
          <a:prstGeom prst="line">
            <a:avLst/>
          </a:prstGeom>
          <a:ln w="57150" cap="rnd">
            <a:solidFill>
              <a:schemeClr val="bg2">
                <a:lumMod val="9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Sintesi principali attività da svolgere</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25</a:t>
            </a:fld>
            <a:endParaRPr lang="it-IT" dirty="0">
              <a:solidFill>
                <a:schemeClr val="bg1"/>
              </a:solidFill>
            </a:endParaRPr>
          </a:p>
        </p:txBody>
      </p:sp>
      <p:sp>
        <p:nvSpPr>
          <p:cNvPr id="16" name="Segnaposto piè di pagina 4">
            <a:extLst>
              <a:ext uri="{FF2B5EF4-FFF2-40B4-BE49-F238E27FC236}">
                <a16:creationId xmlns:a16="http://schemas.microsoft.com/office/drawing/2014/main" id="{8F9831B6-9FF7-71AF-7BBF-BA0A35C1A7B8}"/>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grpSp>
        <p:nvGrpSpPr>
          <p:cNvPr id="51" name="Gruppo 50">
            <a:extLst>
              <a:ext uri="{FF2B5EF4-FFF2-40B4-BE49-F238E27FC236}">
                <a16:creationId xmlns:a16="http://schemas.microsoft.com/office/drawing/2014/main" id="{9E45F4F0-616D-EAEA-121D-EDFDA521A082}"/>
              </a:ext>
            </a:extLst>
          </p:cNvPr>
          <p:cNvGrpSpPr/>
          <p:nvPr/>
        </p:nvGrpSpPr>
        <p:grpSpPr>
          <a:xfrm>
            <a:off x="367393" y="3140216"/>
            <a:ext cx="11487149" cy="648000"/>
            <a:chOff x="367393" y="2412040"/>
            <a:chExt cx="11487149" cy="648000"/>
          </a:xfrm>
        </p:grpSpPr>
        <p:grpSp>
          <p:nvGrpSpPr>
            <p:cNvPr id="19" name="Gruppo 18">
              <a:extLst>
                <a:ext uri="{FF2B5EF4-FFF2-40B4-BE49-F238E27FC236}">
                  <a16:creationId xmlns:a16="http://schemas.microsoft.com/office/drawing/2014/main" id="{EF734144-5AA8-5E8C-CBD6-BF50FEE15719}"/>
                </a:ext>
              </a:extLst>
            </p:cNvPr>
            <p:cNvGrpSpPr/>
            <p:nvPr/>
          </p:nvGrpSpPr>
          <p:grpSpPr>
            <a:xfrm>
              <a:off x="367393" y="2412040"/>
              <a:ext cx="11487149" cy="648000"/>
              <a:chOff x="367393" y="1363569"/>
              <a:chExt cx="11487149" cy="648000"/>
            </a:xfrm>
          </p:grpSpPr>
          <p:sp>
            <p:nvSpPr>
              <p:cNvPr id="20" name="Segnaposto contenuto 2">
                <a:extLst>
                  <a:ext uri="{FF2B5EF4-FFF2-40B4-BE49-F238E27FC236}">
                    <a16:creationId xmlns:a16="http://schemas.microsoft.com/office/drawing/2014/main" id="{5A22B28A-B4E7-8EF2-8415-CD8FF917687E}"/>
                  </a:ext>
                </a:extLst>
              </p:cNvPr>
              <p:cNvSpPr txBox="1">
                <a:spLocks/>
              </p:cNvSpPr>
              <p:nvPr/>
            </p:nvSpPr>
            <p:spPr>
              <a:xfrm>
                <a:off x="1091547" y="1420226"/>
                <a:ext cx="10762995" cy="534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Clr>
                    <a:srgbClr val="2D6888"/>
                  </a:buClr>
                  <a:buNone/>
                </a:pPr>
                <a:r>
                  <a:rPr lang="it-IT" sz="1600" b="1" dirty="0">
                    <a:solidFill>
                      <a:srgbClr val="3264AA"/>
                    </a:solidFill>
                  </a:rPr>
                  <a:t>Verificare e nel caso aggiornare i dati </a:t>
                </a:r>
                <a:r>
                  <a:rPr lang="it-IT" sz="1600" dirty="0"/>
                  <a:t>relativi alla propria azienda presenti all’interno del portale.</a:t>
                </a:r>
              </a:p>
            </p:txBody>
          </p:sp>
          <p:sp>
            <p:nvSpPr>
              <p:cNvPr id="22" name="Ovale 21">
                <a:extLst>
                  <a:ext uri="{FF2B5EF4-FFF2-40B4-BE49-F238E27FC236}">
                    <a16:creationId xmlns:a16="http://schemas.microsoft.com/office/drawing/2014/main" id="{4101D9A7-5B9B-AAFB-FB09-1ECAEB9285AE}"/>
                  </a:ext>
                </a:extLst>
              </p:cNvPr>
              <p:cNvSpPr/>
              <p:nvPr/>
            </p:nvSpPr>
            <p:spPr>
              <a:xfrm>
                <a:off x="367393" y="1363569"/>
                <a:ext cx="648000" cy="648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43" name="Elemento grafico 42" descr="Post-it con riempimento a tinta unita">
              <a:extLst>
                <a:ext uri="{FF2B5EF4-FFF2-40B4-BE49-F238E27FC236}">
                  <a16:creationId xmlns:a16="http://schemas.microsoft.com/office/drawing/2014/main" id="{1FB38AF5-34E5-0611-85D8-2ADEAA6E7D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1393" y="2468697"/>
              <a:ext cx="540000" cy="540000"/>
            </a:xfrm>
            <a:prstGeom prst="rect">
              <a:avLst/>
            </a:prstGeom>
          </p:spPr>
        </p:pic>
      </p:grpSp>
      <p:grpSp>
        <p:nvGrpSpPr>
          <p:cNvPr id="52" name="Gruppo 51">
            <a:extLst>
              <a:ext uri="{FF2B5EF4-FFF2-40B4-BE49-F238E27FC236}">
                <a16:creationId xmlns:a16="http://schemas.microsoft.com/office/drawing/2014/main" id="{205BA7C1-B61F-381A-B77E-AEB1215AF5ED}"/>
              </a:ext>
            </a:extLst>
          </p:cNvPr>
          <p:cNvGrpSpPr/>
          <p:nvPr/>
        </p:nvGrpSpPr>
        <p:grpSpPr>
          <a:xfrm>
            <a:off x="367393" y="4162794"/>
            <a:ext cx="11487149" cy="648000"/>
            <a:chOff x="367393" y="3591098"/>
            <a:chExt cx="11487149" cy="648000"/>
          </a:xfrm>
        </p:grpSpPr>
        <p:grpSp>
          <p:nvGrpSpPr>
            <p:cNvPr id="26" name="Gruppo 25">
              <a:extLst>
                <a:ext uri="{FF2B5EF4-FFF2-40B4-BE49-F238E27FC236}">
                  <a16:creationId xmlns:a16="http://schemas.microsoft.com/office/drawing/2014/main" id="{D2043906-4995-B87C-2EA7-C9E10F576BB2}"/>
                </a:ext>
              </a:extLst>
            </p:cNvPr>
            <p:cNvGrpSpPr/>
            <p:nvPr/>
          </p:nvGrpSpPr>
          <p:grpSpPr>
            <a:xfrm>
              <a:off x="367393" y="3591098"/>
              <a:ext cx="11487149" cy="648000"/>
              <a:chOff x="367393" y="1363569"/>
              <a:chExt cx="11487149" cy="648000"/>
            </a:xfrm>
          </p:grpSpPr>
          <p:sp>
            <p:nvSpPr>
              <p:cNvPr id="29" name="Segnaposto contenuto 2">
                <a:extLst>
                  <a:ext uri="{FF2B5EF4-FFF2-40B4-BE49-F238E27FC236}">
                    <a16:creationId xmlns:a16="http://schemas.microsoft.com/office/drawing/2014/main" id="{DFF19152-42D3-3E04-79D1-FE8BE24D0649}"/>
                  </a:ext>
                </a:extLst>
              </p:cNvPr>
              <p:cNvSpPr txBox="1">
                <a:spLocks/>
              </p:cNvSpPr>
              <p:nvPr/>
            </p:nvSpPr>
            <p:spPr>
              <a:xfrm>
                <a:off x="1091547" y="1420226"/>
                <a:ext cx="10762995" cy="534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Clr>
                    <a:srgbClr val="2D6888"/>
                  </a:buClr>
                  <a:buNone/>
                </a:pPr>
                <a:r>
                  <a:rPr lang="it-IT" sz="1600" b="1" dirty="0">
                    <a:solidFill>
                      <a:srgbClr val="3264AA"/>
                    </a:solidFill>
                  </a:rPr>
                  <a:t>Verificare le unità operative presenti </a:t>
                </a:r>
                <a:r>
                  <a:rPr lang="it-IT" sz="1600" dirty="0"/>
                  <a:t>(precedenti account) e nel caso </a:t>
                </a:r>
                <a:r>
                  <a:rPr lang="it-IT" sz="1600" b="1" dirty="0">
                    <a:solidFill>
                      <a:srgbClr val="3264AA"/>
                    </a:solidFill>
                  </a:rPr>
                  <a:t>modificarle o aggiungerne </a:t>
                </a:r>
                <a:r>
                  <a:rPr lang="it-IT" sz="1600" dirty="0"/>
                  <a:t>delle altre.</a:t>
                </a:r>
              </a:p>
            </p:txBody>
          </p:sp>
          <p:sp>
            <p:nvSpPr>
              <p:cNvPr id="31" name="Ovale 30">
                <a:extLst>
                  <a:ext uri="{FF2B5EF4-FFF2-40B4-BE49-F238E27FC236}">
                    <a16:creationId xmlns:a16="http://schemas.microsoft.com/office/drawing/2014/main" id="{DB838FAB-F6CE-66E8-248D-F69F11E2E03E}"/>
                  </a:ext>
                </a:extLst>
              </p:cNvPr>
              <p:cNvSpPr/>
              <p:nvPr/>
            </p:nvSpPr>
            <p:spPr>
              <a:xfrm>
                <a:off x="367393" y="1363569"/>
                <a:ext cx="648000" cy="648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45" name="Elemento grafico 44" descr="Indicatore con riempimento a tinta unita">
              <a:extLst>
                <a:ext uri="{FF2B5EF4-FFF2-40B4-BE49-F238E27FC236}">
                  <a16:creationId xmlns:a16="http://schemas.microsoft.com/office/drawing/2014/main" id="{16FF67F8-0458-A586-26CD-07B959452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393" y="3642441"/>
              <a:ext cx="540000" cy="540000"/>
            </a:xfrm>
            <a:prstGeom prst="rect">
              <a:avLst/>
            </a:prstGeom>
          </p:spPr>
        </p:pic>
      </p:grpSp>
      <p:grpSp>
        <p:nvGrpSpPr>
          <p:cNvPr id="53" name="Gruppo 52">
            <a:extLst>
              <a:ext uri="{FF2B5EF4-FFF2-40B4-BE49-F238E27FC236}">
                <a16:creationId xmlns:a16="http://schemas.microsoft.com/office/drawing/2014/main" id="{887EBE33-7FB2-DDDC-F0E6-0010A88E3E31}"/>
              </a:ext>
            </a:extLst>
          </p:cNvPr>
          <p:cNvGrpSpPr/>
          <p:nvPr/>
        </p:nvGrpSpPr>
        <p:grpSpPr>
          <a:xfrm>
            <a:off x="367393" y="5185373"/>
            <a:ext cx="11487149" cy="648000"/>
            <a:chOff x="367393" y="4705313"/>
            <a:chExt cx="11487149" cy="648000"/>
          </a:xfrm>
        </p:grpSpPr>
        <p:grpSp>
          <p:nvGrpSpPr>
            <p:cNvPr id="33" name="Gruppo 32">
              <a:extLst>
                <a:ext uri="{FF2B5EF4-FFF2-40B4-BE49-F238E27FC236}">
                  <a16:creationId xmlns:a16="http://schemas.microsoft.com/office/drawing/2014/main" id="{1CB58EE5-4AB4-4AF6-31EF-9A1305895D0E}"/>
                </a:ext>
              </a:extLst>
            </p:cNvPr>
            <p:cNvGrpSpPr/>
            <p:nvPr/>
          </p:nvGrpSpPr>
          <p:grpSpPr>
            <a:xfrm>
              <a:off x="367393" y="4705313"/>
              <a:ext cx="11487149" cy="648000"/>
              <a:chOff x="367393" y="1363569"/>
              <a:chExt cx="11487149" cy="648000"/>
            </a:xfrm>
          </p:grpSpPr>
          <p:sp>
            <p:nvSpPr>
              <p:cNvPr id="34" name="Segnaposto contenuto 2">
                <a:extLst>
                  <a:ext uri="{FF2B5EF4-FFF2-40B4-BE49-F238E27FC236}">
                    <a16:creationId xmlns:a16="http://schemas.microsoft.com/office/drawing/2014/main" id="{EB555655-460B-1A03-8B58-A8CB4AE33D78}"/>
                  </a:ext>
                </a:extLst>
              </p:cNvPr>
              <p:cNvSpPr txBox="1">
                <a:spLocks/>
              </p:cNvSpPr>
              <p:nvPr/>
            </p:nvSpPr>
            <p:spPr>
              <a:xfrm>
                <a:off x="1091547" y="1420226"/>
                <a:ext cx="10762995" cy="534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Clr>
                    <a:srgbClr val="2D6888"/>
                  </a:buClr>
                  <a:buNone/>
                </a:pPr>
                <a:r>
                  <a:rPr lang="it-IT" sz="1600" b="1" dirty="0">
                    <a:solidFill>
                      <a:srgbClr val="3264AA"/>
                    </a:solidFill>
                  </a:rPr>
                  <a:t>Controllare ruoli-associazioni assegnate ai collaboratori </a:t>
                </a:r>
                <a:r>
                  <a:rPr lang="it-IT" sz="1600" dirty="0"/>
                  <a:t>e nel caso aggiornarle e/o </a:t>
                </a:r>
                <a:r>
                  <a:rPr lang="it-IT" sz="1600" b="1" dirty="0">
                    <a:solidFill>
                      <a:srgbClr val="3264AA"/>
                    </a:solidFill>
                  </a:rPr>
                  <a:t>inserire nuovi </a:t>
                </a:r>
                <a:r>
                  <a:rPr lang="it-IT" sz="1600" dirty="0"/>
                  <a:t>collaboratori.  </a:t>
                </a:r>
              </a:p>
            </p:txBody>
          </p:sp>
          <p:sp>
            <p:nvSpPr>
              <p:cNvPr id="40" name="Ovale 39">
                <a:extLst>
                  <a:ext uri="{FF2B5EF4-FFF2-40B4-BE49-F238E27FC236}">
                    <a16:creationId xmlns:a16="http://schemas.microsoft.com/office/drawing/2014/main" id="{EA929310-36DC-ED18-A261-40631FF7706C}"/>
                  </a:ext>
                </a:extLst>
              </p:cNvPr>
              <p:cNvSpPr/>
              <p:nvPr/>
            </p:nvSpPr>
            <p:spPr>
              <a:xfrm>
                <a:off x="367393" y="1363569"/>
                <a:ext cx="648000" cy="648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47" name="Elemento grafico 46" descr="Aggiorna con riempimento a tinta unita">
              <a:extLst>
                <a:ext uri="{FF2B5EF4-FFF2-40B4-BE49-F238E27FC236}">
                  <a16:creationId xmlns:a16="http://schemas.microsoft.com/office/drawing/2014/main" id="{5083CD1B-5075-3E55-B0AD-CB2ADB8A0E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1393" y="4756656"/>
              <a:ext cx="540000" cy="540000"/>
            </a:xfrm>
            <a:prstGeom prst="rect">
              <a:avLst/>
            </a:prstGeom>
          </p:spPr>
        </p:pic>
      </p:grpSp>
      <p:grpSp>
        <p:nvGrpSpPr>
          <p:cNvPr id="50" name="Gruppo 49">
            <a:extLst>
              <a:ext uri="{FF2B5EF4-FFF2-40B4-BE49-F238E27FC236}">
                <a16:creationId xmlns:a16="http://schemas.microsoft.com/office/drawing/2014/main" id="{9681C06C-D023-4970-63F7-3A59D16406CC}"/>
              </a:ext>
            </a:extLst>
          </p:cNvPr>
          <p:cNvGrpSpPr/>
          <p:nvPr/>
        </p:nvGrpSpPr>
        <p:grpSpPr>
          <a:xfrm>
            <a:off x="367393" y="2117638"/>
            <a:ext cx="11487149" cy="648000"/>
            <a:chOff x="367393" y="1397548"/>
            <a:chExt cx="11487149" cy="648000"/>
          </a:xfrm>
        </p:grpSpPr>
        <p:grpSp>
          <p:nvGrpSpPr>
            <p:cNvPr id="17" name="Gruppo 16">
              <a:extLst>
                <a:ext uri="{FF2B5EF4-FFF2-40B4-BE49-F238E27FC236}">
                  <a16:creationId xmlns:a16="http://schemas.microsoft.com/office/drawing/2014/main" id="{9E2EB3B0-BD88-DAF6-CE0B-48C313798BDE}"/>
                </a:ext>
              </a:extLst>
            </p:cNvPr>
            <p:cNvGrpSpPr/>
            <p:nvPr/>
          </p:nvGrpSpPr>
          <p:grpSpPr>
            <a:xfrm>
              <a:off x="367393" y="1397548"/>
              <a:ext cx="11487149" cy="648000"/>
              <a:chOff x="367393" y="1363569"/>
              <a:chExt cx="11487149" cy="648000"/>
            </a:xfrm>
          </p:grpSpPr>
          <p:sp>
            <p:nvSpPr>
              <p:cNvPr id="9" name="Segnaposto contenuto 2">
                <a:extLst>
                  <a:ext uri="{FF2B5EF4-FFF2-40B4-BE49-F238E27FC236}">
                    <a16:creationId xmlns:a16="http://schemas.microsoft.com/office/drawing/2014/main" id="{E0EC6BDE-7529-771F-F926-32453843420D}"/>
                  </a:ext>
                </a:extLst>
              </p:cNvPr>
              <p:cNvSpPr txBox="1">
                <a:spLocks/>
              </p:cNvSpPr>
              <p:nvPr/>
            </p:nvSpPr>
            <p:spPr>
              <a:xfrm>
                <a:off x="1091547" y="1420226"/>
                <a:ext cx="10762995" cy="534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Clr>
                    <a:srgbClr val="2D6888"/>
                  </a:buClr>
                  <a:buNone/>
                </a:pPr>
                <a:r>
                  <a:rPr lang="it-IT" sz="1600" b="1" dirty="0">
                    <a:solidFill>
                      <a:srgbClr val="3264AA"/>
                    </a:solidFill>
                  </a:rPr>
                  <a:t>Effettuare l’accesso tramite identità digitale </a:t>
                </a:r>
                <a:r>
                  <a:rPr lang="it-IT" sz="1600" dirty="0"/>
                  <a:t>da parte dell’amministratore.</a:t>
                </a:r>
              </a:p>
            </p:txBody>
          </p:sp>
          <p:sp>
            <p:nvSpPr>
              <p:cNvPr id="12" name="Ovale 11">
                <a:extLst>
                  <a:ext uri="{FF2B5EF4-FFF2-40B4-BE49-F238E27FC236}">
                    <a16:creationId xmlns:a16="http://schemas.microsoft.com/office/drawing/2014/main" id="{27FAA08F-9056-9722-E9A3-7AC40A7E5085}"/>
                  </a:ext>
                </a:extLst>
              </p:cNvPr>
              <p:cNvSpPr/>
              <p:nvPr/>
            </p:nvSpPr>
            <p:spPr>
              <a:xfrm>
                <a:off x="367393" y="1363569"/>
                <a:ext cx="648000" cy="648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pic>
          <p:nvPicPr>
            <p:cNvPr id="49" name="Elemento grafico 48" descr="Porta aperta con riempimento a tinta unita">
              <a:extLst>
                <a:ext uri="{FF2B5EF4-FFF2-40B4-BE49-F238E27FC236}">
                  <a16:creationId xmlns:a16="http://schemas.microsoft.com/office/drawing/2014/main" id="{566A0D8B-2D96-140C-8311-670D798610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1393" y="1451548"/>
              <a:ext cx="540000" cy="540000"/>
            </a:xfrm>
            <a:prstGeom prst="rect">
              <a:avLst/>
            </a:prstGeom>
          </p:spPr>
        </p:pic>
      </p:grpSp>
      <p:sp>
        <p:nvSpPr>
          <p:cNvPr id="54" name="Segnaposto contenuto 2">
            <a:extLst>
              <a:ext uri="{FF2B5EF4-FFF2-40B4-BE49-F238E27FC236}">
                <a16:creationId xmlns:a16="http://schemas.microsoft.com/office/drawing/2014/main" id="{E34A7059-D101-6D02-62B5-2FB52AFB6110}"/>
              </a:ext>
            </a:extLst>
          </p:cNvPr>
          <p:cNvSpPr>
            <a:spLocks noGrp="1"/>
          </p:cNvSpPr>
          <p:nvPr>
            <p:ph idx="1"/>
          </p:nvPr>
        </p:nvSpPr>
        <p:spPr>
          <a:xfrm>
            <a:off x="367393" y="1122588"/>
            <a:ext cx="11487149" cy="1263923"/>
          </a:xfrm>
        </p:spPr>
        <p:txBody>
          <a:bodyPr>
            <a:normAutofit/>
          </a:bodyPr>
          <a:lstStyle/>
          <a:p>
            <a:pPr marL="0" indent="0" algn="just">
              <a:lnSpc>
                <a:spcPct val="150000"/>
              </a:lnSpc>
              <a:spcBef>
                <a:spcPts val="600"/>
              </a:spcBef>
              <a:buNone/>
            </a:pPr>
            <a:r>
              <a:rPr lang="it-IT" sz="1600" dirty="0"/>
              <a:t>Di seguito viene riportata una sintesi dei </a:t>
            </a:r>
            <a:r>
              <a:rPr lang="it-IT" sz="1600" b="1" dirty="0">
                <a:solidFill>
                  <a:srgbClr val="3264AA"/>
                </a:solidFill>
              </a:rPr>
              <a:t>principali passaggi da svolgere </a:t>
            </a:r>
            <a:r>
              <a:rPr lang="it-IT" sz="1600" dirty="0"/>
              <a:t>all’avvio in produzione della nuova profilatura da parte delle </a:t>
            </a:r>
            <a:r>
              <a:rPr lang="it-IT" sz="1600" b="1" dirty="0">
                <a:solidFill>
                  <a:srgbClr val="3264AA"/>
                </a:solidFill>
              </a:rPr>
              <a:t>aziende che hanno svolto la fase «transitoria»</a:t>
            </a:r>
            <a:r>
              <a:rPr lang="it-IT" sz="1600" dirty="0">
                <a:solidFill>
                  <a:srgbClr val="3264AA"/>
                </a:solidFill>
              </a:rPr>
              <a:t>.</a:t>
            </a:r>
          </a:p>
        </p:txBody>
      </p:sp>
      <p:sp>
        <p:nvSpPr>
          <p:cNvPr id="55" name="Ovale 54">
            <a:extLst>
              <a:ext uri="{FF2B5EF4-FFF2-40B4-BE49-F238E27FC236}">
                <a16:creationId xmlns:a16="http://schemas.microsoft.com/office/drawing/2014/main" id="{84A71288-695D-B505-A785-F33A9AE1FBC4}"/>
              </a:ext>
            </a:extLst>
          </p:cNvPr>
          <p:cNvSpPr/>
          <p:nvPr/>
        </p:nvSpPr>
        <p:spPr>
          <a:xfrm>
            <a:off x="11022771" y="335316"/>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6" name="Elemento grafico 55" descr="Segno di spunta con riempimento a tinta unita">
            <a:extLst>
              <a:ext uri="{FF2B5EF4-FFF2-40B4-BE49-F238E27FC236}">
                <a16:creationId xmlns:a16="http://schemas.microsoft.com/office/drawing/2014/main" id="{529ABE30-303E-C2C3-DAE7-C09F3F0F3E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12771" y="425315"/>
            <a:ext cx="468000" cy="468000"/>
          </a:xfrm>
          <a:prstGeom prst="rect">
            <a:avLst/>
          </a:prstGeom>
        </p:spPr>
      </p:pic>
    </p:spTree>
    <p:extLst>
      <p:ext uri="{BB962C8B-B14F-4D97-AF65-F5344CB8AC3E}">
        <p14:creationId xmlns:p14="http://schemas.microsoft.com/office/powerpoint/2010/main" val="3528805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26</a:t>
            </a:fld>
            <a:endParaRPr lang="it-IT" dirty="0">
              <a:solidFill>
                <a:schemeClr val="bg1"/>
              </a:solidFill>
            </a:endParaRPr>
          </a:p>
        </p:txBody>
      </p:sp>
      <p:sp>
        <p:nvSpPr>
          <p:cNvPr id="9" name="Titolo 8">
            <a:extLst>
              <a:ext uri="{FF2B5EF4-FFF2-40B4-BE49-F238E27FC236}">
                <a16:creationId xmlns:a16="http://schemas.microsoft.com/office/drawing/2014/main" id="{A3108F48-F22E-26FA-C5E4-C16F18953BAE}"/>
              </a:ext>
            </a:extLst>
          </p:cNvPr>
          <p:cNvSpPr>
            <a:spLocks noGrp="1"/>
          </p:cNvSpPr>
          <p:nvPr>
            <p:ph type="title"/>
          </p:nvPr>
        </p:nvSpPr>
        <p:spPr/>
        <p:txBody>
          <a:bodyPr/>
          <a:lstStyle/>
          <a:p>
            <a:endParaRPr lang="it-IT"/>
          </a:p>
        </p:txBody>
      </p:sp>
      <p:sp>
        <p:nvSpPr>
          <p:cNvPr id="10" name="Rettangolo 9">
            <a:extLst>
              <a:ext uri="{FF2B5EF4-FFF2-40B4-BE49-F238E27FC236}">
                <a16:creationId xmlns:a16="http://schemas.microsoft.com/office/drawing/2014/main" id="{CC4E3D87-644C-AB5D-A82D-9FE36AC2A0D9}"/>
              </a:ext>
            </a:extLst>
          </p:cNvPr>
          <p:cNvSpPr/>
          <p:nvPr/>
        </p:nvSpPr>
        <p:spPr>
          <a:xfrm>
            <a:off x="0" y="0"/>
            <a:ext cx="12192000" cy="6858000"/>
          </a:xfrm>
          <a:prstGeom prst="rect">
            <a:avLst/>
          </a:prstGeom>
          <a:solidFill>
            <a:srgbClr val="326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12" name="CasellaDiTesto 11">
            <a:extLst>
              <a:ext uri="{FF2B5EF4-FFF2-40B4-BE49-F238E27FC236}">
                <a16:creationId xmlns:a16="http://schemas.microsoft.com/office/drawing/2014/main" id="{E504DEE3-7EA4-F5A4-420A-A7FC8C4B6D4A}"/>
              </a:ext>
            </a:extLst>
          </p:cNvPr>
          <p:cNvSpPr txBox="1"/>
          <p:nvPr/>
        </p:nvSpPr>
        <p:spPr>
          <a:xfrm>
            <a:off x="1356360" y="2274838"/>
            <a:ext cx="9479280" cy="2308324"/>
          </a:xfrm>
          <a:prstGeom prst="rect">
            <a:avLst/>
          </a:prstGeom>
          <a:noFill/>
        </p:spPr>
        <p:txBody>
          <a:bodyPr wrap="square" rtlCol="0">
            <a:spAutoFit/>
          </a:bodyPr>
          <a:lstStyle/>
          <a:p>
            <a:pPr algn="ctr"/>
            <a:r>
              <a:rPr lang="it-IT" sz="7200" b="1" dirty="0">
                <a:solidFill>
                  <a:schemeClr val="bg1"/>
                </a:solidFill>
              </a:rPr>
              <a:t>FOCUS GESTIONE RUOLI ACCREDITATI</a:t>
            </a:r>
          </a:p>
        </p:txBody>
      </p:sp>
    </p:spTree>
    <p:extLst>
      <p:ext uri="{BB962C8B-B14F-4D97-AF65-F5344CB8AC3E}">
        <p14:creationId xmlns:p14="http://schemas.microsoft.com/office/powerpoint/2010/main" val="2565641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448E3F-7410-4CA5-DBCF-45412040F19B}"/>
              </a:ext>
            </a:extLst>
          </p:cNvPr>
          <p:cNvSpPr>
            <a:spLocks noGrp="1"/>
          </p:cNvSpPr>
          <p:nvPr>
            <p:ph type="title"/>
          </p:nvPr>
        </p:nvSpPr>
        <p:spPr/>
        <p:txBody>
          <a:bodyPr/>
          <a:lstStyle/>
          <a:p>
            <a:r>
              <a:rPr lang="it-IT" dirty="0"/>
              <a:t>Operatore Accreditamento</a:t>
            </a:r>
          </a:p>
        </p:txBody>
      </p:sp>
      <p:sp>
        <p:nvSpPr>
          <p:cNvPr id="4" name="Segnaposto numero diapositiva 3">
            <a:extLst>
              <a:ext uri="{FF2B5EF4-FFF2-40B4-BE49-F238E27FC236}">
                <a16:creationId xmlns:a16="http://schemas.microsoft.com/office/drawing/2014/main" id="{151FD7C9-466B-D680-E1DA-BFA73DF115CD}"/>
              </a:ext>
            </a:extLst>
          </p:cNvPr>
          <p:cNvSpPr>
            <a:spLocks noGrp="1"/>
          </p:cNvSpPr>
          <p:nvPr>
            <p:ph type="sldNum" sz="quarter" idx="12"/>
          </p:nvPr>
        </p:nvSpPr>
        <p:spPr/>
        <p:txBody>
          <a:bodyPr/>
          <a:lstStyle/>
          <a:p>
            <a:fld id="{8BF82156-9445-CA41-89E8-99C6AA80F868}" type="slidenum">
              <a:rPr lang="it-IT" smtClean="0">
                <a:solidFill>
                  <a:schemeClr val="bg1"/>
                </a:solidFill>
              </a:rPr>
              <a:t>27</a:t>
            </a:fld>
            <a:endParaRPr lang="it-IT" dirty="0">
              <a:solidFill>
                <a:schemeClr val="bg1"/>
              </a:solidFill>
            </a:endParaRPr>
          </a:p>
        </p:txBody>
      </p:sp>
      <p:sp>
        <p:nvSpPr>
          <p:cNvPr id="16" name="Segnaposto contenuto 2">
            <a:extLst>
              <a:ext uri="{FF2B5EF4-FFF2-40B4-BE49-F238E27FC236}">
                <a16:creationId xmlns:a16="http://schemas.microsoft.com/office/drawing/2014/main" id="{7A6D3310-84C7-63D3-17DC-3B0EFADEAB51}"/>
              </a:ext>
            </a:extLst>
          </p:cNvPr>
          <p:cNvSpPr>
            <a:spLocks noGrp="1"/>
          </p:cNvSpPr>
          <p:nvPr>
            <p:ph idx="1"/>
          </p:nvPr>
        </p:nvSpPr>
        <p:spPr>
          <a:xfrm>
            <a:off x="379766" y="1116958"/>
            <a:ext cx="11487149" cy="903479"/>
          </a:xfrm>
        </p:spPr>
        <p:txBody>
          <a:bodyPr>
            <a:normAutofit/>
          </a:bodyPr>
          <a:lstStyle/>
          <a:p>
            <a:pPr marL="0" indent="0" algn="just">
              <a:lnSpc>
                <a:spcPct val="150000"/>
              </a:lnSpc>
              <a:spcBef>
                <a:spcPts val="600"/>
              </a:spcBef>
              <a:buNone/>
            </a:pPr>
            <a:r>
              <a:rPr lang="it-IT" sz="1600" dirty="0"/>
              <a:t>Il ruolo Operatore Accreditamento può essere assegnato esclusivamente sul livello GRUPPO – AZIENDA. L’Amministratore che vuole assegnare questo ruolo a un proprio collaboratore dovrà selezionare l’abilitazione «Gestione domande»:</a:t>
            </a:r>
          </a:p>
        </p:txBody>
      </p:sp>
      <p:grpSp>
        <p:nvGrpSpPr>
          <p:cNvPr id="27" name="Gruppo 26">
            <a:extLst>
              <a:ext uri="{FF2B5EF4-FFF2-40B4-BE49-F238E27FC236}">
                <a16:creationId xmlns:a16="http://schemas.microsoft.com/office/drawing/2014/main" id="{2C5271D9-1AEB-FB3D-FB37-E23E57215DBD}"/>
              </a:ext>
            </a:extLst>
          </p:cNvPr>
          <p:cNvGrpSpPr/>
          <p:nvPr/>
        </p:nvGrpSpPr>
        <p:grpSpPr>
          <a:xfrm>
            <a:off x="225530" y="2170462"/>
            <a:ext cx="11641385" cy="1404000"/>
            <a:chOff x="183380" y="3280351"/>
            <a:chExt cx="11641385" cy="1404000"/>
          </a:xfrm>
        </p:grpSpPr>
        <p:grpSp>
          <p:nvGrpSpPr>
            <p:cNvPr id="6" name="Gruppo 5">
              <a:extLst>
                <a:ext uri="{FF2B5EF4-FFF2-40B4-BE49-F238E27FC236}">
                  <a16:creationId xmlns:a16="http://schemas.microsoft.com/office/drawing/2014/main" id="{EF77A012-827A-513F-EC2E-842E19360068}"/>
                </a:ext>
              </a:extLst>
            </p:cNvPr>
            <p:cNvGrpSpPr/>
            <p:nvPr/>
          </p:nvGrpSpPr>
          <p:grpSpPr>
            <a:xfrm>
              <a:off x="183380" y="3302520"/>
              <a:ext cx="11641385" cy="396607"/>
              <a:chOff x="213156" y="2044494"/>
              <a:chExt cx="11641385" cy="396607"/>
            </a:xfrm>
          </p:grpSpPr>
          <p:sp>
            <p:nvSpPr>
              <p:cNvPr id="7" name="Rettangolo con angoli arrotondati 6">
                <a:extLst>
                  <a:ext uri="{FF2B5EF4-FFF2-40B4-BE49-F238E27FC236}">
                    <a16:creationId xmlns:a16="http://schemas.microsoft.com/office/drawing/2014/main" id="{35625465-C822-7220-237E-24032B81754E}"/>
                  </a:ext>
                </a:extLst>
              </p:cNvPr>
              <p:cNvSpPr/>
              <p:nvPr/>
            </p:nvSpPr>
            <p:spPr>
              <a:xfrm>
                <a:off x="2674254" y="2044494"/>
                <a:ext cx="2485583" cy="396000"/>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RUOLO</a:t>
                </a:r>
              </a:p>
            </p:txBody>
          </p:sp>
          <p:sp>
            <p:nvSpPr>
              <p:cNvPr id="8" name="Rettangolo con angoli arrotondati 7">
                <a:extLst>
                  <a:ext uri="{FF2B5EF4-FFF2-40B4-BE49-F238E27FC236}">
                    <a16:creationId xmlns:a16="http://schemas.microsoft.com/office/drawing/2014/main" id="{9184A9E0-9824-85C5-A1C2-39AC6EAE8166}"/>
                  </a:ext>
                </a:extLst>
              </p:cNvPr>
              <p:cNvSpPr/>
              <p:nvPr/>
            </p:nvSpPr>
            <p:spPr>
              <a:xfrm>
                <a:off x="213156" y="2044495"/>
                <a:ext cx="2177502" cy="396606"/>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LIVELLO</a:t>
                </a:r>
              </a:p>
            </p:txBody>
          </p:sp>
          <p:sp>
            <p:nvSpPr>
              <p:cNvPr id="9" name="Rettangolo con angoli arrotondati 8">
                <a:extLst>
                  <a:ext uri="{FF2B5EF4-FFF2-40B4-BE49-F238E27FC236}">
                    <a16:creationId xmlns:a16="http://schemas.microsoft.com/office/drawing/2014/main" id="{52FCEE52-6BDE-A13D-04A0-22351B65F099}"/>
                  </a:ext>
                </a:extLst>
              </p:cNvPr>
              <p:cNvSpPr/>
              <p:nvPr/>
            </p:nvSpPr>
            <p:spPr>
              <a:xfrm>
                <a:off x="5444334" y="2044494"/>
                <a:ext cx="2966257" cy="396000"/>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ABILITAZIONE</a:t>
                </a:r>
              </a:p>
            </p:txBody>
          </p:sp>
          <p:sp>
            <p:nvSpPr>
              <p:cNvPr id="10" name="Rettangolo con angoli arrotondati 9">
                <a:extLst>
                  <a:ext uri="{FF2B5EF4-FFF2-40B4-BE49-F238E27FC236}">
                    <a16:creationId xmlns:a16="http://schemas.microsoft.com/office/drawing/2014/main" id="{1D118AC1-341F-D288-9C12-678366F888C0}"/>
                  </a:ext>
                </a:extLst>
              </p:cNvPr>
              <p:cNvSpPr/>
              <p:nvPr/>
            </p:nvSpPr>
            <p:spPr>
              <a:xfrm>
                <a:off x="8688635" y="2044494"/>
                <a:ext cx="3165906" cy="396000"/>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FUNZIONALITA’</a:t>
                </a:r>
              </a:p>
            </p:txBody>
          </p:sp>
        </p:grpSp>
        <p:cxnSp>
          <p:nvCxnSpPr>
            <p:cNvPr id="22" name="Connettore diritto 21">
              <a:extLst>
                <a:ext uri="{FF2B5EF4-FFF2-40B4-BE49-F238E27FC236}">
                  <a16:creationId xmlns:a16="http://schemas.microsoft.com/office/drawing/2014/main" id="{48A0894D-B0B5-94DC-BBDF-AD1459571257}"/>
                </a:ext>
              </a:extLst>
            </p:cNvPr>
            <p:cNvCxnSpPr>
              <a:cxnSpLocks/>
            </p:cNvCxnSpPr>
            <p:nvPr/>
          </p:nvCxnSpPr>
          <p:spPr>
            <a:xfrm>
              <a:off x="2533879" y="3280351"/>
              <a:ext cx="0" cy="1404000"/>
            </a:xfrm>
            <a:prstGeom prst="line">
              <a:avLst/>
            </a:prstGeom>
            <a:ln w="381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B2659F28-B0E1-8999-F110-1CED54D7EA4F}"/>
                </a:ext>
              </a:extLst>
            </p:cNvPr>
            <p:cNvCxnSpPr>
              <a:cxnSpLocks/>
            </p:cNvCxnSpPr>
            <p:nvPr/>
          </p:nvCxnSpPr>
          <p:spPr>
            <a:xfrm>
              <a:off x="5286258" y="3280351"/>
              <a:ext cx="0" cy="1404000"/>
            </a:xfrm>
            <a:prstGeom prst="line">
              <a:avLst/>
            </a:prstGeom>
            <a:ln w="381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90E1D5A1-2F94-9577-36CE-D92F3FFEDD1C}"/>
                </a:ext>
              </a:extLst>
            </p:cNvPr>
            <p:cNvCxnSpPr>
              <a:cxnSpLocks/>
            </p:cNvCxnSpPr>
            <p:nvPr/>
          </p:nvCxnSpPr>
          <p:spPr>
            <a:xfrm>
              <a:off x="8534396" y="3280351"/>
              <a:ext cx="0" cy="1404000"/>
            </a:xfrm>
            <a:prstGeom prst="line">
              <a:avLst/>
            </a:prstGeom>
            <a:ln w="381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5" name="Segnaposto piè di pagina 4">
            <a:extLst>
              <a:ext uri="{FF2B5EF4-FFF2-40B4-BE49-F238E27FC236}">
                <a16:creationId xmlns:a16="http://schemas.microsoft.com/office/drawing/2014/main" id="{08413DCC-73E8-AAF5-6354-B40E259C1291}"/>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grpSp>
        <p:nvGrpSpPr>
          <p:cNvPr id="15" name="Gruppo 14">
            <a:extLst>
              <a:ext uri="{FF2B5EF4-FFF2-40B4-BE49-F238E27FC236}">
                <a16:creationId xmlns:a16="http://schemas.microsoft.com/office/drawing/2014/main" id="{20C0F777-F4FC-BC06-C613-D99AFDB9E658}"/>
              </a:ext>
            </a:extLst>
          </p:cNvPr>
          <p:cNvGrpSpPr/>
          <p:nvPr/>
        </p:nvGrpSpPr>
        <p:grpSpPr>
          <a:xfrm>
            <a:off x="210563" y="2760825"/>
            <a:ext cx="11770873" cy="584775"/>
            <a:chOff x="367394" y="2481902"/>
            <a:chExt cx="11770873" cy="584775"/>
          </a:xfrm>
        </p:grpSpPr>
        <p:sp>
          <p:nvSpPr>
            <p:cNvPr id="17" name="CasellaDiTesto 16">
              <a:extLst>
                <a:ext uri="{FF2B5EF4-FFF2-40B4-BE49-F238E27FC236}">
                  <a16:creationId xmlns:a16="http://schemas.microsoft.com/office/drawing/2014/main" id="{22D3D4A9-50F3-B67D-23DF-1FE12AD18342}"/>
                </a:ext>
              </a:extLst>
            </p:cNvPr>
            <p:cNvSpPr txBox="1"/>
            <p:nvPr/>
          </p:nvSpPr>
          <p:spPr>
            <a:xfrm>
              <a:off x="2813529" y="2481902"/>
              <a:ext cx="2614512" cy="584775"/>
            </a:xfrm>
            <a:prstGeom prst="rect">
              <a:avLst/>
            </a:prstGeom>
            <a:noFill/>
          </p:spPr>
          <p:txBody>
            <a:bodyPr wrap="square">
              <a:spAutoFit/>
            </a:bodyPr>
            <a:lstStyle/>
            <a:p>
              <a:r>
                <a:rPr lang="it-IT" sz="1600" b="1" dirty="0">
                  <a:solidFill>
                    <a:srgbClr val="3264AA"/>
                  </a:solidFill>
                </a:rPr>
                <a:t>OPERATORE ACCREDITAMENTO</a:t>
              </a:r>
            </a:p>
          </p:txBody>
        </p:sp>
        <p:sp>
          <p:nvSpPr>
            <p:cNvPr id="18" name="CasellaDiTesto 17">
              <a:extLst>
                <a:ext uri="{FF2B5EF4-FFF2-40B4-BE49-F238E27FC236}">
                  <a16:creationId xmlns:a16="http://schemas.microsoft.com/office/drawing/2014/main" id="{B8C8E7BD-64A8-BD7B-7535-782942E4C295}"/>
                </a:ext>
              </a:extLst>
            </p:cNvPr>
            <p:cNvSpPr txBox="1"/>
            <p:nvPr/>
          </p:nvSpPr>
          <p:spPr>
            <a:xfrm>
              <a:off x="367394" y="2481902"/>
              <a:ext cx="2177502" cy="338554"/>
            </a:xfrm>
            <a:prstGeom prst="rect">
              <a:avLst/>
            </a:prstGeom>
            <a:solidFill>
              <a:srgbClr val="3264AA"/>
            </a:solidFill>
          </p:spPr>
          <p:txBody>
            <a:bodyPr wrap="square">
              <a:spAutoFit/>
            </a:bodyPr>
            <a:lstStyle/>
            <a:p>
              <a:pPr algn="ctr"/>
              <a:r>
                <a:rPr lang="it-IT" sz="1600" b="1" dirty="0">
                  <a:solidFill>
                    <a:schemeClr val="bg1"/>
                  </a:solidFill>
                </a:rPr>
                <a:t>GRUPPO - AZIENDA</a:t>
              </a:r>
            </a:p>
          </p:txBody>
        </p:sp>
        <p:sp>
          <p:nvSpPr>
            <p:cNvPr id="19" name="CasellaDiTesto 18">
              <a:extLst>
                <a:ext uri="{FF2B5EF4-FFF2-40B4-BE49-F238E27FC236}">
                  <a16:creationId xmlns:a16="http://schemas.microsoft.com/office/drawing/2014/main" id="{B03F8913-CB66-A654-98FB-B0E0F9245DD3}"/>
                </a:ext>
              </a:extLst>
            </p:cNvPr>
            <p:cNvSpPr txBox="1"/>
            <p:nvPr/>
          </p:nvSpPr>
          <p:spPr>
            <a:xfrm>
              <a:off x="5579151" y="2481902"/>
              <a:ext cx="2966258" cy="584775"/>
            </a:xfrm>
            <a:prstGeom prst="rect">
              <a:avLst/>
            </a:prstGeom>
            <a:noFill/>
          </p:spPr>
          <p:txBody>
            <a:bodyPr wrap="square">
              <a:spAutoFit/>
            </a:bodyPr>
            <a:lstStyle/>
            <a:p>
              <a:pPr marL="285750" indent="-285750">
                <a:buClr>
                  <a:srgbClr val="3264AA"/>
                </a:buClr>
                <a:buFont typeface="Avenir Next LT Pro" panose="020B0504020202020204" pitchFamily="34" charset="0"/>
                <a:buChar char="&gt;"/>
              </a:pPr>
              <a:r>
                <a:rPr lang="it-IT" sz="1600" dirty="0"/>
                <a:t>Gestione domande (Accreditamento)</a:t>
              </a:r>
            </a:p>
          </p:txBody>
        </p:sp>
        <p:sp>
          <p:nvSpPr>
            <p:cNvPr id="20" name="CasellaDiTesto 19">
              <a:extLst>
                <a:ext uri="{FF2B5EF4-FFF2-40B4-BE49-F238E27FC236}">
                  <a16:creationId xmlns:a16="http://schemas.microsoft.com/office/drawing/2014/main" id="{FE61719A-9093-8212-5B6D-68CE743D7254}"/>
                </a:ext>
              </a:extLst>
            </p:cNvPr>
            <p:cNvSpPr txBox="1"/>
            <p:nvPr/>
          </p:nvSpPr>
          <p:spPr>
            <a:xfrm>
              <a:off x="8809826" y="2481902"/>
              <a:ext cx="3328441" cy="584775"/>
            </a:xfrm>
            <a:prstGeom prst="rect">
              <a:avLst/>
            </a:prstGeom>
            <a:noFill/>
          </p:spPr>
          <p:txBody>
            <a:bodyPr wrap="square">
              <a:spAutoFit/>
            </a:bodyPr>
            <a:lstStyle/>
            <a:p>
              <a:pPr marL="285750" indent="-285750">
                <a:buClr>
                  <a:srgbClr val="3C7E6C"/>
                </a:buClr>
                <a:buFont typeface="Calibri" panose="020F0502020204030204" pitchFamily="34" charset="0"/>
                <a:buChar char="&gt;"/>
              </a:pPr>
              <a:r>
                <a:rPr lang="it-IT" sz="1600" dirty="0"/>
                <a:t>Accreditamento dei Servizi per il Lavoro</a:t>
              </a:r>
            </a:p>
          </p:txBody>
        </p:sp>
      </p:grpSp>
      <p:sp>
        <p:nvSpPr>
          <p:cNvPr id="21" name="Segnaposto contenuto 2">
            <a:extLst>
              <a:ext uri="{FF2B5EF4-FFF2-40B4-BE49-F238E27FC236}">
                <a16:creationId xmlns:a16="http://schemas.microsoft.com/office/drawing/2014/main" id="{DE60A2BA-1C5D-7A4C-B35F-3C45E66AC45C}"/>
              </a:ext>
            </a:extLst>
          </p:cNvPr>
          <p:cNvSpPr txBox="1">
            <a:spLocks/>
          </p:cNvSpPr>
          <p:nvPr/>
        </p:nvSpPr>
        <p:spPr>
          <a:xfrm>
            <a:off x="379766" y="3681101"/>
            <a:ext cx="11487149" cy="24820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it-IT" sz="1600" dirty="0"/>
              <a:t>A livello </a:t>
            </a:r>
            <a:r>
              <a:rPr lang="it-IT" sz="1600" b="1" dirty="0">
                <a:solidFill>
                  <a:srgbClr val="3264AA"/>
                </a:solidFill>
              </a:rPr>
              <a:t>GRUPPO – AZIENDA </a:t>
            </a:r>
            <a:r>
              <a:rPr lang="it-IT" sz="1600" dirty="0"/>
              <a:t>l’Amministratore potrà assegnare l’abilitazione:</a:t>
            </a:r>
          </a:p>
          <a:p>
            <a:pPr algn="just">
              <a:lnSpc>
                <a:spcPct val="150000"/>
              </a:lnSpc>
              <a:spcBef>
                <a:spcPts val="600"/>
              </a:spcBef>
              <a:buClr>
                <a:srgbClr val="3264AA"/>
              </a:buClr>
              <a:buFont typeface="Avenir Next LT Pro" panose="020B0504020202020204" pitchFamily="34" charset="0"/>
              <a:buChar char="&gt;"/>
            </a:pPr>
            <a:r>
              <a:rPr lang="it-IT" sz="1600" b="1" dirty="0">
                <a:solidFill>
                  <a:srgbClr val="3264AA"/>
                </a:solidFill>
              </a:rPr>
              <a:t>Gestione domande (Accreditamento)</a:t>
            </a:r>
            <a:r>
              <a:rPr lang="it-IT" sz="1600" dirty="0"/>
              <a:t>: è l’abilitazione che consente di accedere al modulo per la gestione delle domande di accreditamento.</a:t>
            </a:r>
          </a:p>
          <a:p>
            <a:pPr marL="0" indent="0" algn="just">
              <a:lnSpc>
                <a:spcPct val="150000"/>
              </a:lnSpc>
              <a:spcBef>
                <a:spcPts val="600"/>
              </a:spcBef>
              <a:buFont typeface="Arial" panose="020B0604020202020204" pitchFamily="34" charset="0"/>
              <a:buNone/>
            </a:pPr>
            <a:r>
              <a:rPr lang="it-IT" sz="1600" dirty="0"/>
              <a:t>Quando viene assegnata questa abilitazione presente solo sul livello GRUPPO – AZIENDA, il collaboratore al momento del login con la propria identità digitale può </a:t>
            </a:r>
            <a:r>
              <a:rPr lang="it-IT" sz="1600" b="1" dirty="0">
                <a:solidFill>
                  <a:srgbClr val="3264AA"/>
                </a:solidFill>
              </a:rPr>
              <a:t>selezionare il livello GRUPPO – AZIENDA e scegliere di operare con il ruolo OPERATORE ACCREDITAMENTO</a:t>
            </a:r>
            <a:r>
              <a:rPr lang="it-IT" sz="1600" dirty="0"/>
              <a:t>. </a:t>
            </a:r>
          </a:p>
          <a:p>
            <a:pPr marL="0" indent="0" algn="just">
              <a:lnSpc>
                <a:spcPct val="150000"/>
              </a:lnSpc>
              <a:spcBef>
                <a:spcPts val="600"/>
              </a:spcBef>
              <a:buFont typeface="Arial" panose="020B0604020202020204" pitchFamily="34" charset="0"/>
              <a:buNone/>
            </a:pPr>
            <a:r>
              <a:rPr lang="it-IT" sz="1600" dirty="0"/>
              <a:t>A seconda delle abilitazioni assegnate al collaboratore e attive per l’azienda, il collaboratore potrà operare sul Portale Lavoro per Te.</a:t>
            </a:r>
          </a:p>
          <a:p>
            <a:pPr marL="0" indent="0" algn="just">
              <a:lnSpc>
                <a:spcPct val="150000"/>
              </a:lnSpc>
              <a:spcBef>
                <a:spcPts val="600"/>
              </a:spcBef>
              <a:buFont typeface="Arial" panose="020B0604020202020204" pitchFamily="34" charset="0"/>
              <a:buNone/>
            </a:pPr>
            <a:endParaRPr lang="it-IT" sz="1600" dirty="0"/>
          </a:p>
        </p:txBody>
      </p:sp>
    </p:spTree>
    <p:extLst>
      <p:ext uri="{BB962C8B-B14F-4D97-AF65-F5344CB8AC3E}">
        <p14:creationId xmlns:p14="http://schemas.microsoft.com/office/powerpoint/2010/main" val="2296574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448E3F-7410-4CA5-DBCF-45412040F19B}"/>
              </a:ext>
            </a:extLst>
          </p:cNvPr>
          <p:cNvSpPr>
            <a:spLocks noGrp="1"/>
          </p:cNvSpPr>
          <p:nvPr>
            <p:ph type="title"/>
          </p:nvPr>
        </p:nvSpPr>
        <p:spPr/>
        <p:txBody>
          <a:bodyPr/>
          <a:lstStyle/>
          <a:p>
            <a:r>
              <a:rPr lang="it-IT" dirty="0"/>
              <a:t>Gestione esiti L.R. 14/2015</a:t>
            </a:r>
          </a:p>
        </p:txBody>
      </p:sp>
      <p:sp>
        <p:nvSpPr>
          <p:cNvPr id="4" name="Segnaposto numero diapositiva 3">
            <a:extLst>
              <a:ext uri="{FF2B5EF4-FFF2-40B4-BE49-F238E27FC236}">
                <a16:creationId xmlns:a16="http://schemas.microsoft.com/office/drawing/2014/main" id="{151FD7C9-466B-D680-E1DA-BFA73DF115CD}"/>
              </a:ext>
            </a:extLst>
          </p:cNvPr>
          <p:cNvSpPr>
            <a:spLocks noGrp="1"/>
          </p:cNvSpPr>
          <p:nvPr>
            <p:ph type="sldNum" sz="quarter" idx="12"/>
          </p:nvPr>
        </p:nvSpPr>
        <p:spPr/>
        <p:txBody>
          <a:bodyPr/>
          <a:lstStyle/>
          <a:p>
            <a:fld id="{8BF82156-9445-CA41-89E8-99C6AA80F868}" type="slidenum">
              <a:rPr lang="it-IT" smtClean="0">
                <a:solidFill>
                  <a:schemeClr val="bg1"/>
                </a:solidFill>
              </a:rPr>
              <a:t>28</a:t>
            </a:fld>
            <a:endParaRPr lang="it-IT" dirty="0">
              <a:solidFill>
                <a:schemeClr val="bg1"/>
              </a:solidFill>
            </a:endParaRPr>
          </a:p>
        </p:txBody>
      </p:sp>
      <p:sp>
        <p:nvSpPr>
          <p:cNvPr id="16" name="Segnaposto contenuto 2">
            <a:extLst>
              <a:ext uri="{FF2B5EF4-FFF2-40B4-BE49-F238E27FC236}">
                <a16:creationId xmlns:a16="http://schemas.microsoft.com/office/drawing/2014/main" id="{7A6D3310-84C7-63D3-17DC-3B0EFADEAB51}"/>
              </a:ext>
            </a:extLst>
          </p:cNvPr>
          <p:cNvSpPr>
            <a:spLocks noGrp="1"/>
          </p:cNvSpPr>
          <p:nvPr>
            <p:ph idx="1"/>
          </p:nvPr>
        </p:nvSpPr>
        <p:spPr>
          <a:xfrm>
            <a:off x="379766" y="1116958"/>
            <a:ext cx="11487149" cy="903479"/>
          </a:xfrm>
        </p:spPr>
        <p:txBody>
          <a:bodyPr>
            <a:normAutofit/>
          </a:bodyPr>
          <a:lstStyle/>
          <a:p>
            <a:pPr marL="0" indent="0" algn="just">
              <a:lnSpc>
                <a:spcPct val="150000"/>
              </a:lnSpc>
              <a:spcBef>
                <a:spcPts val="600"/>
              </a:spcBef>
              <a:buNone/>
            </a:pPr>
            <a:r>
              <a:rPr lang="it-IT" sz="1600" dirty="0"/>
              <a:t>Il ruolo Operatore Agenda sarà assegnato esclusivamente dall’Agenzia solo sul livello SOTTOGRUPPO – UNITÀ OPERATIVA e sarà composto da 4 abilitazioni:</a:t>
            </a:r>
          </a:p>
        </p:txBody>
      </p:sp>
      <p:grpSp>
        <p:nvGrpSpPr>
          <p:cNvPr id="27" name="Gruppo 26">
            <a:extLst>
              <a:ext uri="{FF2B5EF4-FFF2-40B4-BE49-F238E27FC236}">
                <a16:creationId xmlns:a16="http://schemas.microsoft.com/office/drawing/2014/main" id="{2C5271D9-1AEB-FB3D-FB37-E23E57215DBD}"/>
              </a:ext>
            </a:extLst>
          </p:cNvPr>
          <p:cNvGrpSpPr/>
          <p:nvPr/>
        </p:nvGrpSpPr>
        <p:grpSpPr>
          <a:xfrm>
            <a:off x="225530" y="1878232"/>
            <a:ext cx="11641385" cy="1404000"/>
            <a:chOff x="183380" y="3280351"/>
            <a:chExt cx="11641385" cy="1404000"/>
          </a:xfrm>
        </p:grpSpPr>
        <p:grpSp>
          <p:nvGrpSpPr>
            <p:cNvPr id="6" name="Gruppo 5">
              <a:extLst>
                <a:ext uri="{FF2B5EF4-FFF2-40B4-BE49-F238E27FC236}">
                  <a16:creationId xmlns:a16="http://schemas.microsoft.com/office/drawing/2014/main" id="{EF77A012-827A-513F-EC2E-842E19360068}"/>
                </a:ext>
              </a:extLst>
            </p:cNvPr>
            <p:cNvGrpSpPr/>
            <p:nvPr/>
          </p:nvGrpSpPr>
          <p:grpSpPr>
            <a:xfrm>
              <a:off x="183380" y="3302520"/>
              <a:ext cx="11641385" cy="396607"/>
              <a:chOff x="213156" y="2044494"/>
              <a:chExt cx="11641385" cy="396607"/>
            </a:xfrm>
          </p:grpSpPr>
          <p:sp>
            <p:nvSpPr>
              <p:cNvPr id="7" name="Rettangolo con angoli arrotondati 6">
                <a:extLst>
                  <a:ext uri="{FF2B5EF4-FFF2-40B4-BE49-F238E27FC236}">
                    <a16:creationId xmlns:a16="http://schemas.microsoft.com/office/drawing/2014/main" id="{35625465-C822-7220-237E-24032B81754E}"/>
                  </a:ext>
                </a:extLst>
              </p:cNvPr>
              <p:cNvSpPr/>
              <p:nvPr/>
            </p:nvSpPr>
            <p:spPr>
              <a:xfrm>
                <a:off x="2674254" y="2044494"/>
                <a:ext cx="2485583" cy="396000"/>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RUOLO</a:t>
                </a:r>
              </a:p>
            </p:txBody>
          </p:sp>
          <p:sp>
            <p:nvSpPr>
              <p:cNvPr id="8" name="Rettangolo con angoli arrotondati 7">
                <a:extLst>
                  <a:ext uri="{FF2B5EF4-FFF2-40B4-BE49-F238E27FC236}">
                    <a16:creationId xmlns:a16="http://schemas.microsoft.com/office/drawing/2014/main" id="{9184A9E0-9824-85C5-A1C2-39AC6EAE8166}"/>
                  </a:ext>
                </a:extLst>
              </p:cNvPr>
              <p:cNvSpPr/>
              <p:nvPr/>
            </p:nvSpPr>
            <p:spPr>
              <a:xfrm>
                <a:off x="213156" y="2044495"/>
                <a:ext cx="2177502" cy="396606"/>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LIVELLO</a:t>
                </a:r>
              </a:p>
            </p:txBody>
          </p:sp>
          <p:sp>
            <p:nvSpPr>
              <p:cNvPr id="9" name="Rettangolo con angoli arrotondati 8">
                <a:extLst>
                  <a:ext uri="{FF2B5EF4-FFF2-40B4-BE49-F238E27FC236}">
                    <a16:creationId xmlns:a16="http://schemas.microsoft.com/office/drawing/2014/main" id="{52FCEE52-6BDE-A13D-04A0-22351B65F099}"/>
                  </a:ext>
                </a:extLst>
              </p:cNvPr>
              <p:cNvSpPr/>
              <p:nvPr/>
            </p:nvSpPr>
            <p:spPr>
              <a:xfrm>
                <a:off x="5444334" y="2044494"/>
                <a:ext cx="2966257" cy="396000"/>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ABILITAZIONE</a:t>
                </a:r>
              </a:p>
            </p:txBody>
          </p:sp>
          <p:sp>
            <p:nvSpPr>
              <p:cNvPr id="10" name="Rettangolo con angoli arrotondati 9">
                <a:extLst>
                  <a:ext uri="{FF2B5EF4-FFF2-40B4-BE49-F238E27FC236}">
                    <a16:creationId xmlns:a16="http://schemas.microsoft.com/office/drawing/2014/main" id="{1D118AC1-341F-D288-9C12-678366F888C0}"/>
                  </a:ext>
                </a:extLst>
              </p:cNvPr>
              <p:cNvSpPr/>
              <p:nvPr/>
            </p:nvSpPr>
            <p:spPr>
              <a:xfrm>
                <a:off x="8688635" y="2044494"/>
                <a:ext cx="3165906" cy="396000"/>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FUNZIONALITA’</a:t>
                </a:r>
              </a:p>
            </p:txBody>
          </p:sp>
        </p:grpSp>
        <p:cxnSp>
          <p:nvCxnSpPr>
            <p:cNvPr id="22" name="Connettore diritto 21">
              <a:extLst>
                <a:ext uri="{FF2B5EF4-FFF2-40B4-BE49-F238E27FC236}">
                  <a16:creationId xmlns:a16="http://schemas.microsoft.com/office/drawing/2014/main" id="{48A0894D-B0B5-94DC-BBDF-AD1459571257}"/>
                </a:ext>
              </a:extLst>
            </p:cNvPr>
            <p:cNvCxnSpPr>
              <a:cxnSpLocks/>
            </p:cNvCxnSpPr>
            <p:nvPr/>
          </p:nvCxnSpPr>
          <p:spPr>
            <a:xfrm>
              <a:off x="2533879" y="3280351"/>
              <a:ext cx="0" cy="1404000"/>
            </a:xfrm>
            <a:prstGeom prst="line">
              <a:avLst/>
            </a:prstGeom>
            <a:ln w="381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B2659F28-B0E1-8999-F110-1CED54D7EA4F}"/>
                </a:ext>
              </a:extLst>
            </p:cNvPr>
            <p:cNvCxnSpPr>
              <a:cxnSpLocks/>
            </p:cNvCxnSpPr>
            <p:nvPr/>
          </p:nvCxnSpPr>
          <p:spPr>
            <a:xfrm>
              <a:off x="5286258" y="3280351"/>
              <a:ext cx="0" cy="1404000"/>
            </a:xfrm>
            <a:prstGeom prst="line">
              <a:avLst/>
            </a:prstGeom>
            <a:ln w="381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90E1D5A1-2F94-9577-36CE-D92F3FFEDD1C}"/>
                </a:ext>
              </a:extLst>
            </p:cNvPr>
            <p:cNvCxnSpPr>
              <a:cxnSpLocks/>
            </p:cNvCxnSpPr>
            <p:nvPr/>
          </p:nvCxnSpPr>
          <p:spPr>
            <a:xfrm>
              <a:off x="8534396" y="3280351"/>
              <a:ext cx="0" cy="1404000"/>
            </a:xfrm>
            <a:prstGeom prst="line">
              <a:avLst/>
            </a:prstGeom>
            <a:ln w="381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5" name="Segnaposto piè di pagina 4">
            <a:extLst>
              <a:ext uri="{FF2B5EF4-FFF2-40B4-BE49-F238E27FC236}">
                <a16:creationId xmlns:a16="http://schemas.microsoft.com/office/drawing/2014/main" id="{08413DCC-73E8-AAF5-6354-B40E259C1291}"/>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
        <p:nvSpPr>
          <p:cNvPr id="21" name="Segnaposto contenuto 2">
            <a:extLst>
              <a:ext uri="{FF2B5EF4-FFF2-40B4-BE49-F238E27FC236}">
                <a16:creationId xmlns:a16="http://schemas.microsoft.com/office/drawing/2014/main" id="{DE60A2BA-1C5D-7A4C-B35F-3C45E66AC45C}"/>
              </a:ext>
            </a:extLst>
          </p:cNvPr>
          <p:cNvSpPr txBox="1">
            <a:spLocks/>
          </p:cNvSpPr>
          <p:nvPr/>
        </p:nvSpPr>
        <p:spPr>
          <a:xfrm>
            <a:off x="379766" y="3491339"/>
            <a:ext cx="11487149" cy="2581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it-IT" sz="1600" dirty="0"/>
              <a:t>A livello </a:t>
            </a:r>
            <a:r>
              <a:rPr lang="it-IT" sz="1600" b="1" dirty="0">
                <a:solidFill>
                  <a:srgbClr val="3264AA"/>
                </a:solidFill>
              </a:rPr>
              <a:t>SOTTOGRUPPO – UNITÀ OPERATIVA </a:t>
            </a:r>
            <a:r>
              <a:rPr lang="it-IT" sz="1600" dirty="0"/>
              <a:t>si avrà la seguente abilitazione:</a:t>
            </a:r>
          </a:p>
          <a:p>
            <a:pPr marL="285750" indent="-285750">
              <a:lnSpc>
                <a:spcPct val="150000"/>
              </a:lnSpc>
              <a:buClr>
                <a:srgbClr val="3264AA"/>
              </a:buClr>
              <a:buFont typeface="Avenir Next LT Pro" panose="020B0504020202020204" pitchFamily="34" charset="0"/>
              <a:buChar char="&gt;"/>
            </a:pPr>
            <a:r>
              <a:rPr lang="it-IT" sz="1600" b="1" dirty="0">
                <a:solidFill>
                  <a:srgbClr val="3264AA"/>
                </a:solidFill>
              </a:rPr>
              <a:t>Gestione esiti L.R. 14/2015</a:t>
            </a:r>
            <a:r>
              <a:rPr lang="it-IT" sz="1600" dirty="0"/>
              <a:t>: permetterà l’accesso alla piattaforma AssistER per la gestione degli esiti delle attività erogate nell’ambito della L.R. 14/2015.</a:t>
            </a:r>
          </a:p>
          <a:p>
            <a:pPr marL="0" indent="0" algn="just">
              <a:lnSpc>
                <a:spcPct val="150000"/>
              </a:lnSpc>
              <a:spcBef>
                <a:spcPts val="600"/>
              </a:spcBef>
              <a:buClr>
                <a:srgbClr val="3264AA"/>
              </a:buClr>
              <a:buNone/>
            </a:pPr>
            <a:r>
              <a:rPr lang="it-IT" sz="1600" dirty="0"/>
              <a:t>Il ruolo sarà operativo solo sul livello SOTTOGRUPPO – UNITÀ OPERATIVA e il collaboratore quando fa login con la propria identità digitale può </a:t>
            </a:r>
            <a:r>
              <a:rPr lang="it-IT" sz="1600" b="1" dirty="0">
                <a:solidFill>
                  <a:srgbClr val="3264AA"/>
                </a:solidFill>
              </a:rPr>
              <a:t>selezionare il livello SOTTOGRUPPO – UNITÀ OPERATIVA e scegliere di operare con il ruolo OPERATORE GESTIONE ESITI L.R. 14/2015</a:t>
            </a:r>
            <a:r>
              <a:rPr lang="it-IT" sz="1600" dirty="0"/>
              <a:t>. </a:t>
            </a:r>
          </a:p>
        </p:txBody>
      </p:sp>
      <p:grpSp>
        <p:nvGrpSpPr>
          <p:cNvPr id="3" name="Gruppo 2">
            <a:extLst>
              <a:ext uri="{FF2B5EF4-FFF2-40B4-BE49-F238E27FC236}">
                <a16:creationId xmlns:a16="http://schemas.microsoft.com/office/drawing/2014/main" id="{B60789D5-5AC4-E150-7543-C213B12EF21F}"/>
              </a:ext>
            </a:extLst>
          </p:cNvPr>
          <p:cNvGrpSpPr/>
          <p:nvPr/>
        </p:nvGrpSpPr>
        <p:grpSpPr>
          <a:xfrm>
            <a:off x="225530" y="2406938"/>
            <a:ext cx="11770873" cy="584775"/>
            <a:chOff x="367394" y="2436720"/>
            <a:chExt cx="11770873" cy="584775"/>
          </a:xfrm>
        </p:grpSpPr>
        <p:sp>
          <p:nvSpPr>
            <p:cNvPr id="11" name="CasellaDiTesto 10">
              <a:extLst>
                <a:ext uri="{FF2B5EF4-FFF2-40B4-BE49-F238E27FC236}">
                  <a16:creationId xmlns:a16="http://schemas.microsoft.com/office/drawing/2014/main" id="{1A930EED-F1EA-FAEF-7C45-E2C70741504F}"/>
                </a:ext>
              </a:extLst>
            </p:cNvPr>
            <p:cNvSpPr txBox="1"/>
            <p:nvPr/>
          </p:nvSpPr>
          <p:spPr>
            <a:xfrm>
              <a:off x="2813528" y="2436720"/>
              <a:ext cx="2838515" cy="584775"/>
            </a:xfrm>
            <a:prstGeom prst="rect">
              <a:avLst/>
            </a:prstGeom>
            <a:noFill/>
          </p:spPr>
          <p:txBody>
            <a:bodyPr wrap="square">
              <a:spAutoFit/>
            </a:bodyPr>
            <a:lstStyle/>
            <a:p>
              <a:r>
                <a:rPr lang="it-IT" sz="1600" b="1" dirty="0">
                  <a:solidFill>
                    <a:srgbClr val="3C7E6C"/>
                  </a:solidFill>
                </a:rPr>
                <a:t>OPERATORE GESTIONE ESITI L.R. 14/2015</a:t>
              </a:r>
            </a:p>
          </p:txBody>
        </p:sp>
        <p:sp>
          <p:nvSpPr>
            <p:cNvPr id="12" name="CasellaDiTesto 11">
              <a:extLst>
                <a:ext uri="{FF2B5EF4-FFF2-40B4-BE49-F238E27FC236}">
                  <a16:creationId xmlns:a16="http://schemas.microsoft.com/office/drawing/2014/main" id="{21F56A10-9B4F-4C68-72AE-14246404BC6D}"/>
                </a:ext>
              </a:extLst>
            </p:cNvPr>
            <p:cNvSpPr txBox="1"/>
            <p:nvPr/>
          </p:nvSpPr>
          <p:spPr>
            <a:xfrm>
              <a:off x="367394" y="2436720"/>
              <a:ext cx="2177502" cy="584775"/>
            </a:xfrm>
            <a:prstGeom prst="rect">
              <a:avLst/>
            </a:prstGeom>
            <a:solidFill>
              <a:srgbClr val="3C7E6C"/>
            </a:solidFill>
          </p:spPr>
          <p:txBody>
            <a:bodyPr wrap="square">
              <a:spAutoFit/>
            </a:bodyPr>
            <a:lstStyle/>
            <a:p>
              <a:pPr algn="ctr"/>
              <a:r>
                <a:rPr lang="it-IT" sz="1600" b="1" dirty="0">
                  <a:solidFill>
                    <a:schemeClr val="bg1"/>
                  </a:solidFill>
                </a:rPr>
                <a:t>SOTTOGRUPPO – UNITA’ OPERATIVA</a:t>
              </a:r>
            </a:p>
          </p:txBody>
        </p:sp>
        <p:sp>
          <p:nvSpPr>
            <p:cNvPr id="13" name="CasellaDiTesto 12">
              <a:extLst>
                <a:ext uri="{FF2B5EF4-FFF2-40B4-BE49-F238E27FC236}">
                  <a16:creationId xmlns:a16="http://schemas.microsoft.com/office/drawing/2014/main" id="{8C24348B-2ADA-0B3A-9466-3E16933F0B6C}"/>
                </a:ext>
              </a:extLst>
            </p:cNvPr>
            <p:cNvSpPr txBox="1"/>
            <p:nvPr/>
          </p:nvSpPr>
          <p:spPr>
            <a:xfrm>
              <a:off x="5579151" y="2436720"/>
              <a:ext cx="2966258" cy="338554"/>
            </a:xfrm>
            <a:prstGeom prst="rect">
              <a:avLst/>
            </a:prstGeom>
            <a:noFill/>
          </p:spPr>
          <p:txBody>
            <a:bodyPr wrap="square">
              <a:spAutoFit/>
            </a:bodyPr>
            <a:lstStyle/>
            <a:p>
              <a:pPr marL="285750" indent="-285750">
                <a:buClr>
                  <a:srgbClr val="3264AA"/>
                </a:buClr>
                <a:buFont typeface="Avenir Next LT Pro" panose="020B0504020202020204" pitchFamily="34" charset="0"/>
                <a:buChar char="&gt;"/>
              </a:pPr>
              <a:r>
                <a:rPr lang="it-IT" sz="1600" dirty="0"/>
                <a:t>Gestione esiti L.R. 14/2015</a:t>
              </a:r>
            </a:p>
          </p:txBody>
        </p:sp>
        <p:sp>
          <p:nvSpPr>
            <p:cNvPr id="14" name="CasellaDiTesto 13">
              <a:extLst>
                <a:ext uri="{FF2B5EF4-FFF2-40B4-BE49-F238E27FC236}">
                  <a16:creationId xmlns:a16="http://schemas.microsoft.com/office/drawing/2014/main" id="{7D407D25-6903-3CC2-4758-F6666BAB72F5}"/>
                </a:ext>
              </a:extLst>
            </p:cNvPr>
            <p:cNvSpPr txBox="1"/>
            <p:nvPr/>
          </p:nvSpPr>
          <p:spPr>
            <a:xfrm>
              <a:off x="8809826" y="2436720"/>
              <a:ext cx="3328441" cy="338554"/>
            </a:xfrm>
            <a:prstGeom prst="rect">
              <a:avLst/>
            </a:prstGeom>
            <a:noFill/>
          </p:spPr>
          <p:txBody>
            <a:bodyPr wrap="square">
              <a:spAutoFit/>
            </a:bodyPr>
            <a:lstStyle/>
            <a:p>
              <a:pPr marL="285750" indent="-285750">
                <a:buClr>
                  <a:srgbClr val="3C7E6C"/>
                </a:buClr>
                <a:buFont typeface="Calibri" panose="020F0502020204030204" pitchFamily="34" charset="0"/>
                <a:buChar char="&gt;"/>
              </a:pPr>
              <a:r>
                <a:rPr lang="it-IT" sz="1600" dirty="0"/>
                <a:t>Accesso ad AssistER</a:t>
              </a:r>
            </a:p>
          </p:txBody>
        </p:sp>
      </p:grpSp>
    </p:spTree>
    <p:extLst>
      <p:ext uri="{BB962C8B-B14F-4D97-AF65-F5344CB8AC3E}">
        <p14:creationId xmlns:p14="http://schemas.microsoft.com/office/powerpoint/2010/main" val="319755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contenuto 2">
            <a:extLst>
              <a:ext uri="{FF2B5EF4-FFF2-40B4-BE49-F238E27FC236}">
                <a16:creationId xmlns:a16="http://schemas.microsoft.com/office/drawing/2014/main" id="{DE60A2BA-1C5D-7A4C-B35F-3C45E66AC45C}"/>
              </a:ext>
            </a:extLst>
          </p:cNvPr>
          <p:cNvSpPr txBox="1">
            <a:spLocks/>
          </p:cNvSpPr>
          <p:nvPr/>
        </p:nvSpPr>
        <p:spPr>
          <a:xfrm>
            <a:off x="379766" y="3608302"/>
            <a:ext cx="11487149" cy="258129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it-IT" sz="2300" dirty="0"/>
              <a:t>A livello </a:t>
            </a:r>
            <a:r>
              <a:rPr lang="it-IT" sz="2300" b="1" dirty="0">
                <a:solidFill>
                  <a:srgbClr val="3264AA"/>
                </a:solidFill>
              </a:rPr>
              <a:t>SOTTOGRUPPO – UNITÀ OPERATIVA </a:t>
            </a:r>
            <a:r>
              <a:rPr lang="it-IT" sz="2300" dirty="0"/>
              <a:t>il ruolo si compone delle seguenti abilitazioni:</a:t>
            </a:r>
          </a:p>
          <a:p>
            <a:pPr algn="just">
              <a:lnSpc>
                <a:spcPct val="120000"/>
              </a:lnSpc>
              <a:spcBef>
                <a:spcPts val="600"/>
              </a:spcBef>
              <a:buClr>
                <a:srgbClr val="3264AA"/>
              </a:buClr>
              <a:buFont typeface="Avenir Next LT Pro" panose="020B0504020202020204" pitchFamily="34" charset="0"/>
              <a:buChar char="&gt;"/>
            </a:pPr>
            <a:r>
              <a:rPr lang="it-IT" sz="2300" b="1" dirty="0">
                <a:solidFill>
                  <a:srgbClr val="3264AA"/>
                </a:solidFill>
              </a:rPr>
              <a:t>Partner (Area 2);</a:t>
            </a:r>
          </a:p>
          <a:p>
            <a:pPr algn="just">
              <a:lnSpc>
                <a:spcPct val="120000"/>
              </a:lnSpc>
              <a:spcBef>
                <a:spcPts val="600"/>
              </a:spcBef>
              <a:buClr>
                <a:srgbClr val="3264AA"/>
              </a:buClr>
              <a:buFont typeface="Avenir Next LT Pro" panose="020B0504020202020204" pitchFamily="34" charset="0"/>
              <a:buChar char="&gt;"/>
            </a:pPr>
            <a:r>
              <a:rPr lang="it-IT" sz="2300" b="1" dirty="0">
                <a:solidFill>
                  <a:srgbClr val="3264AA"/>
                </a:solidFill>
              </a:rPr>
              <a:t>Capofila (Area 2);</a:t>
            </a:r>
          </a:p>
          <a:p>
            <a:pPr algn="just">
              <a:lnSpc>
                <a:spcPct val="120000"/>
              </a:lnSpc>
              <a:spcBef>
                <a:spcPts val="600"/>
              </a:spcBef>
              <a:buClr>
                <a:srgbClr val="3264AA"/>
              </a:buClr>
              <a:buFont typeface="Avenir Next LT Pro" panose="020B0504020202020204" pitchFamily="34" charset="0"/>
              <a:buChar char="&gt;"/>
            </a:pPr>
            <a:r>
              <a:rPr lang="it-IT" sz="2300" b="1" dirty="0">
                <a:solidFill>
                  <a:srgbClr val="3264AA"/>
                </a:solidFill>
              </a:rPr>
              <a:t>Partner Master (Area 2);</a:t>
            </a:r>
          </a:p>
          <a:p>
            <a:pPr algn="just">
              <a:lnSpc>
                <a:spcPct val="120000"/>
              </a:lnSpc>
              <a:spcBef>
                <a:spcPts val="600"/>
              </a:spcBef>
              <a:buClr>
                <a:srgbClr val="3264AA"/>
              </a:buClr>
              <a:buFont typeface="Avenir Next LT Pro" panose="020B0504020202020204" pitchFamily="34" charset="0"/>
              <a:buChar char="&gt;"/>
            </a:pPr>
            <a:r>
              <a:rPr lang="it-IT" sz="2300" b="1" dirty="0">
                <a:solidFill>
                  <a:srgbClr val="3264AA"/>
                </a:solidFill>
              </a:rPr>
              <a:t>Soggetto singolo (Area 1).</a:t>
            </a:r>
          </a:p>
          <a:p>
            <a:pPr marL="0" indent="0" algn="just">
              <a:lnSpc>
                <a:spcPct val="150000"/>
              </a:lnSpc>
              <a:spcBef>
                <a:spcPts val="600"/>
              </a:spcBef>
              <a:buClr>
                <a:srgbClr val="3264AA"/>
              </a:buClr>
              <a:buNone/>
            </a:pPr>
            <a:r>
              <a:rPr lang="it-IT" sz="2300" dirty="0"/>
              <a:t>Il ruolo sarà operativo solo sul livello </a:t>
            </a:r>
            <a:r>
              <a:rPr lang="it-IT" sz="2400" dirty="0"/>
              <a:t>SOTTOGRUPPO – UNITÀ OPERATIVA</a:t>
            </a:r>
            <a:r>
              <a:rPr lang="it-IT" sz="2300" dirty="0"/>
              <a:t> e il collaboratore quando fa login con la propria identità digitale può </a:t>
            </a:r>
            <a:r>
              <a:rPr lang="it-IT" sz="2300" b="1" dirty="0">
                <a:solidFill>
                  <a:srgbClr val="3264AA"/>
                </a:solidFill>
              </a:rPr>
              <a:t>selezionare il livello SOTTOGRUPPO – UNITÀ OPERATIVA e scegliere di operare con il ruolo OPERATORE Agenda</a:t>
            </a:r>
            <a:r>
              <a:rPr lang="it-IT" sz="2300" dirty="0"/>
              <a:t>. </a:t>
            </a:r>
          </a:p>
          <a:p>
            <a:pPr marL="0" indent="0" algn="just">
              <a:lnSpc>
                <a:spcPct val="150000"/>
              </a:lnSpc>
              <a:spcBef>
                <a:spcPts val="600"/>
              </a:spcBef>
              <a:buFont typeface="Arial" panose="020B0604020202020204" pitchFamily="34" charset="0"/>
              <a:buNone/>
            </a:pPr>
            <a:endParaRPr lang="it-IT" sz="1600" dirty="0"/>
          </a:p>
        </p:txBody>
      </p:sp>
      <p:sp>
        <p:nvSpPr>
          <p:cNvPr id="2" name="Titolo 1">
            <a:extLst>
              <a:ext uri="{FF2B5EF4-FFF2-40B4-BE49-F238E27FC236}">
                <a16:creationId xmlns:a16="http://schemas.microsoft.com/office/drawing/2014/main" id="{17448E3F-7410-4CA5-DBCF-45412040F19B}"/>
              </a:ext>
            </a:extLst>
          </p:cNvPr>
          <p:cNvSpPr>
            <a:spLocks noGrp="1"/>
          </p:cNvSpPr>
          <p:nvPr>
            <p:ph type="title"/>
          </p:nvPr>
        </p:nvSpPr>
        <p:spPr/>
        <p:txBody>
          <a:bodyPr/>
          <a:lstStyle/>
          <a:p>
            <a:r>
              <a:rPr lang="it-IT" dirty="0"/>
              <a:t>Operatore Agenda</a:t>
            </a:r>
          </a:p>
        </p:txBody>
      </p:sp>
      <p:sp>
        <p:nvSpPr>
          <p:cNvPr id="4" name="Segnaposto numero diapositiva 3">
            <a:extLst>
              <a:ext uri="{FF2B5EF4-FFF2-40B4-BE49-F238E27FC236}">
                <a16:creationId xmlns:a16="http://schemas.microsoft.com/office/drawing/2014/main" id="{151FD7C9-466B-D680-E1DA-BFA73DF115CD}"/>
              </a:ext>
            </a:extLst>
          </p:cNvPr>
          <p:cNvSpPr>
            <a:spLocks noGrp="1"/>
          </p:cNvSpPr>
          <p:nvPr>
            <p:ph type="sldNum" sz="quarter" idx="12"/>
          </p:nvPr>
        </p:nvSpPr>
        <p:spPr/>
        <p:txBody>
          <a:bodyPr/>
          <a:lstStyle/>
          <a:p>
            <a:fld id="{8BF82156-9445-CA41-89E8-99C6AA80F868}" type="slidenum">
              <a:rPr lang="it-IT" smtClean="0">
                <a:solidFill>
                  <a:schemeClr val="bg1"/>
                </a:solidFill>
              </a:rPr>
              <a:t>29</a:t>
            </a:fld>
            <a:endParaRPr lang="it-IT" dirty="0">
              <a:solidFill>
                <a:schemeClr val="bg1"/>
              </a:solidFill>
            </a:endParaRPr>
          </a:p>
        </p:txBody>
      </p:sp>
      <p:sp>
        <p:nvSpPr>
          <p:cNvPr id="16" name="Segnaposto contenuto 2">
            <a:extLst>
              <a:ext uri="{FF2B5EF4-FFF2-40B4-BE49-F238E27FC236}">
                <a16:creationId xmlns:a16="http://schemas.microsoft.com/office/drawing/2014/main" id="{7A6D3310-84C7-63D3-17DC-3B0EFADEAB51}"/>
              </a:ext>
            </a:extLst>
          </p:cNvPr>
          <p:cNvSpPr>
            <a:spLocks noGrp="1"/>
          </p:cNvSpPr>
          <p:nvPr>
            <p:ph idx="1"/>
          </p:nvPr>
        </p:nvSpPr>
        <p:spPr>
          <a:xfrm>
            <a:off x="379766" y="1116958"/>
            <a:ext cx="11487149" cy="903479"/>
          </a:xfrm>
        </p:spPr>
        <p:txBody>
          <a:bodyPr>
            <a:normAutofit/>
          </a:bodyPr>
          <a:lstStyle/>
          <a:p>
            <a:pPr marL="0" indent="0" algn="just">
              <a:lnSpc>
                <a:spcPct val="150000"/>
              </a:lnSpc>
              <a:spcBef>
                <a:spcPts val="600"/>
              </a:spcBef>
              <a:buNone/>
            </a:pPr>
            <a:r>
              <a:rPr lang="it-IT" sz="1600" dirty="0"/>
              <a:t>Il ruolo Operatore Agenda sarà assegnato esclusivamente dall’Agenzia solo sul livello SOTTOGRUPPO – UNITÀ OPERATIVA e sarà composto da 4 abilitazioni:</a:t>
            </a:r>
          </a:p>
        </p:txBody>
      </p:sp>
      <p:grpSp>
        <p:nvGrpSpPr>
          <p:cNvPr id="27" name="Gruppo 26">
            <a:extLst>
              <a:ext uri="{FF2B5EF4-FFF2-40B4-BE49-F238E27FC236}">
                <a16:creationId xmlns:a16="http://schemas.microsoft.com/office/drawing/2014/main" id="{2C5271D9-1AEB-FB3D-FB37-E23E57215DBD}"/>
              </a:ext>
            </a:extLst>
          </p:cNvPr>
          <p:cNvGrpSpPr/>
          <p:nvPr/>
        </p:nvGrpSpPr>
        <p:grpSpPr>
          <a:xfrm>
            <a:off x="225530" y="1878232"/>
            <a:ext cx="11641385" cy="1620000"/>
            <a:chOff x="183380" y="3280351"/>
            <a:chExt cx="11641385" cy="1620000"/>
          </a:xfrm>
        </p:grpSpPr>
        <p:grpSp>
          <p:nvGrpSpPr>
            <p:cNvPr id="6" name="Gruppo 5">
              <a:extLst>
                <a:ext uri="{FF2B5EF4-FFF2-40B4-BE49-F238E27FC236}">
                  <a16:creationId xmlns:a16="http://schemas.microsoft.com/office/drawing/2014/main" id="{EF77A012-827A-513F-EC2E-842E19360068}"/>
                </a:ext>
              </a:extLst>
            </p:cNvPr>
            <p:cNvGrpSpPr/>
            <p:nvPr/>
          </p:nvGrpSpPr>
          <p:grpSpPr>
            <a:xfrm>
              <a:off x="183380" y="3302520"/>
              <a:ext cx="11641385" cy="396607"/>
              <a:chOff x="213156" y="2044494"/>
              <a:chExt cx="11641385" cy="396607"/>
            </a:xfrm>
          </p:grpSpPr>
          <p:sp>
            <p:nvSpPr>
              <p:cNvPr id="7" name="Rettangolo con angoli arrotondati 6">
                <a:extLst>
                  <a:ext uri="{FF2B5EF4-FFF2-40B4-BE49-F238E27FC236}">
                    <a16:creationId xmlns:a16="http://schemas.microsoft.com/office/drawing/2014/main" id="{35625465-C822-7220-237E-24032B81754E}"/>
                  </a:ext>
                </a:extLst>
              </p:cNvPr>
              <p:cNvSpPr/>
              <p:nvPr/>
            </p:nvSpPr>
            <p:spPr>
              <a:xfrm>
                <a:off x="2674254" y="2044494"/>
                <a:ext cx="2485583" cy="396000"/>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RUOLO</a:t>
                </a:r>
              </a:p>
            </p:txBody>
          </p:sp>
          <p:sp>
            <p:nvSpPr>
              <p:cNvPr id="8" name="Rettangolo con angoli arrotondati 7">
                <a:extLst>
                  <a:ext uri="{FF2B5EF4-FFF2-40B4-BE49-F238E27FC236}">
                    <a16:creationId xmlns:a16="http://schemas.microsoft.com/office/drawing/2014/main" id="{9184A9E0-9824-85C5-A1C2-39AC6EAE8166}"/>
                  </a:ext>
                </a:extLst>
              </p:cNvPr>
              <p:cNvSpPr/>
              <p:nvPr/>
            </p:nvSpPr>
            <p:spPr>
              <a:xfrm>
                <a:off x="213156" y="2044495"/>
                <a:ext cx="2177502" cy="396606"/>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LIVELLO</a:t>
                </a:r>
              </a:p>
            </p:txBody>
          </p:sp>
          <p:sp>
            <p:nvSpPr>
              <p:cNvPr id="9" name="Rettangolo con angoli arrotondati 8">
                <a:extLst>
                  <a:ext uri="{FF2B5EF4-FFF2-40B4-BE49-F238E27FC236}">
                    <a16:creationId xmlns:a16="http://schemas.microsoft.com/office/drawing/2014/main" id="{52FCEE52-6BDE-A13D-04A0-22351B65F099}"/>
                  </a:ext>
                </a:extLst>
              </p:cNvPr>
              <p:cNvSpPr/>
              <p:nvPr/>
            </p:nvSpPr>
            <p:spPr>
              <a:xfrm>
                <a:off x="5444334" y="2044494"/>
                <a:ext cx="2966257" cy="396000"/>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ABILITAZIONE</a:t>
                </a:r>
              </a:p>
            </p:txBody>
          </p:sp>
          <p:sp>
            <p:nvSpPr>
              <p:cNvPr id="10" name="Rettangolo con angoli arrotondati 9">
                <a:extLst>
                  <a:ext uri="{FF2B5EF4-FFF2-40B4-BE49-F238E27FC236}">
                    <a16:creationId xmlns:a16="http://schemas.microsoft.com/office/drawing/2014/main" id="{1D118AC1-341F-D288-9C12-678366F888C0}"/>
                  </a:ext>
                </a:extLst>
              </p:cNvPr>
              <p:cNvSpPr/>
              <p:nvPr/>
            </p:nvSpPr>
            <p:spPr>
              <a:xfrm>
                <a:off x="8688635" y="2044494"/>
                <a:ext cx="3165906" cy="396000"/>
              </a:xfrm>
              <a:prstGeom prst="roundRect">
                <a:avLst/>
              </a:prstGeom>
              <a:solidFill>
                <a:srgbClr val="084D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FUNZIONALITA’</a:t>
                </a:r>
              </a:p>
            </p:txBody>
          </p:sp>
        </p:grpSp>
        <p:cxnSp>
          <p:nvCxnSpPr>
            <p:cNvPr id="22" name="Connettore diritto 21">
              <a:extLst>
                <a:ext uri="{FF2B5EF4-FFF2-40B4-BE49-F238E27FC236}">
                  <a16:creationId xmlns:a16="http://schemas.microsoft.com/office/drawing/2014/main" id="{48A0894D-B0B5-94DC-BBDF-AD1459571257}"/>
                </a:ext>
              </a:extLst>
            </p:cNvPr>
            <p:cNvCxnSpPr>
              <a:cxnSpLocks/>
            </p:cNvCxnSpPr>
            <p:nvPr/>
          </p:nvCxnSpPr>
          <p:spPr>
            <a:xfrm>
              <a:off x="2533879" y="3280351"/>
              <a:ext cx="0" cy="1620000"/>
            </a:xfrm>
            <a:prstGeom prst="line">
              <a:avLst/>
            </a:prstGeom>
            <a:ln w="381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B2659F28-B0E1-8999-F110-1CED54D7EA4F}"/>
                </a:ext>
              </a:extLst>
            </p:cNvPr>
            <p:cNvCxnSpPr>
              <a:cxnSpLocks/>
            </p:cNvCxnSpPr>
            <p:nvPr/>
          </p:nvCxnSpPr>
          <p:spPr>
            <a:xfrm>
              <a:off x="5286258" y="3280351"/>
              <a:ext cx="0" cy="1620000"/>
            </a:xfrm>
            <a:prstGeom prst="line">
              <a:avLst/>
            </a:prstGeom>
            <a:ln w="381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90E1D5A1-2F94-9577-36CE-D92F3FFEDD1C}"/>
                </a:ext>
              </a:extLst>
            </p:cNvPr>
            <p:cNvCxnSpPr>
              <a:cxnSpLocks/>
            </p:cNvCxnSpPr>
            <p:nvPr/>
          </p:nvCxnSpPr>
          <p:spPr>
            <a:xfrm>
              <a:off x="8534396" y="3280351"/>
              <a:ext cx="0" cy="1620000"/>
            </a:xfrm>
            <a:prstGeom prst="line">
              <a:avLst/>
            </a:prstGeom>
            <a:ln w="381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5" name="Segnaposto piè di pagina 4">
            <a:extLst>
              <a:ext uri="{FF2B5EF4-FFF2-40B4-BE49-F238E27FC236}">
                <a16:creationId xmlns:a16="http://schemas.microsoft.com/office/drawing/2014/main" id="{08413DCC-73E8-AAF5-6354-B40E259C1291}"/>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grpSp>
        <p:nvGrpSpPr>
          <p:cNvPr id="3" name="Gruppo 2">
            <a:extLst>
              <a:ext uri="{FF2B5EF4-FFF2-40B4-BE49-F238E27FC236}">
                <a16:creationId xmlns:a16="http://schemas.microsoft.com/office/drawing/2014/main" id="{B60789D5-5AC4-E150-7543-C213B12EF21F}"/>
              </a:ext>
            </a:extLst>
          </p:cNvPr>
          <p:cNvGrpSpPr/>
          <p:nvPr/>
        </p:nvGrpSpPr>
        <p:grpSpPr>
          <a:xfrm>
            <a:off x="225530" y="2406938"/>
            <a:ext cx="11770873" cy="1077218"/>
            <a:chOff x="367394" y="2436720"/>
            <a:chExt cx="11770873" cy="1077218"/>
          </a:xfrm>
        </p:grpSpPr>
        <p:sp>
          <p:nvSpPr>
            <p:cNvPr id="11" name="CasellaDiTesto 10">
              <a:extLst>
                <a:ext uri="{FF2B5EF4-FFF2-40B4-BE49-F238E27FC236}">
                  <a16:creationId xmlns:a16="http://schemas.microsoft.com/office/drawing/2014/main" id="{1A930EED-F1EA-FAEF-7C45-E2C70741504F}"/>
                </a:ext>
              </a:extLst>
            </p:cNvPr>
            <p:cNvSpPr txBox="1"/>
            <p:nvPr/>
          </p:nvSpPr>
          <p:spPr>
            <a:xfrm>
              <a:off x="2813528" y="2436720"/>
              <a:ext cx="2838515" cy="338554"/>
            </a:xfrm>
            <a:prstGeom prst="rect">
              <a:avLst/>
            </a:prstGeom>
            <a:noFill/>
          </p:spPr>
          <p:txBody>
            <a:bodyPr wrap="square">
              <a:spAutoFit/>
            </a:bodyPr>
            <a:lstStyle/>
            <a:p>
              <a:r>
                <a:rPr lang="it-IT" sz="1600" b="1" dirty="0">
                  <a:solidFill>
                    <a:srgbClr val="3C7E6C"/>
                  </a:solidFill>
                </a:rPr>
                <a:t>OPERATORE AGENDA</a:t>
              </a:r>
            </a:p>
          </p:txBody>
        </p:sp>
        <p:sp>
          <p:nvSpPr>
            <p:cNvPr id="12" name="CasellaDiTesto 11">
              <a:extLst>
                <a:ext uri="{FF2B5EF4-FFF2-40B4-BE49-F238E27FC236}">
                  <a16:creationId xmlns:a16="http://schemas.microsoft.com/office/drawing/2014/main" id="{21F56A10-9B4F-4C68-72AE-14246404BC6D}"/>
                </a:ext>
              </a:extLst>
            </p:cNvPr>
            <p:cNvSpPr txBox="1"/>
            <p:nvPr/>
          </p:nvSpPr>
          <p:spPr>
            <a:xfrm>
              <a:off x="367394" y="2436720"/>
              <a:ext cx="2177502" cy="584775"/>
            </a:xfrm>
            <a:prstGeom prst="rect">
              <a:avLst/>
            </a:prstGeom>
            <a:solidFill>
              <a:srgbClr val="3C7E6C"/>
            </a:solidFill>
          </p:spPr>
          <p:txBody>
            <a:bodyPr wrap="square">
              <a:spAutoFit/>
            </a:bodyPr>
            <a:lstStyle/>
            <a:p>
              <a:pPr algn="ctr"/>
              <a:r>
                <a:rPr lang="it-IT" sz="1600" b="1" dirty="0">
                  <a:solidFill>
                    <a:schemeClr val="bg1"/>
                  </a:solidFill>
                </a:rPr>
                <a:t>SOTTOGRUPPO – UNITA’ OPERATIVA</a:t>
              </a:r>
            </a:p>
          </p:txBody>
        </p:sp>
        <p:sp>
          <p:nvSpPr>
            <p:cNvPr id="13" name="CasellaDiTesto 12">
              <a:extLst>
                <a:ext uri="{FF2B5EF4-FFF2-40B4-BE49-F238E27FC236}">
                  <a16:creationId xmlns:a16="http://schemas.microsoft.com/office/drawing/2014/main" id="{8C24348B-2ADA-0B3A-9466-3E16933F0B6C}"/>
                </a:ext>
              </a:extLst>
            </p:cNvPr>
            <p:cNvSpPr txBox="1"/>
            <p:nvPr/>
          </p:nvSpPr>
          <p:spPr>
            <a:xfrm>
              <a:off x="5579151" y="2436720"/>
              <a:ext cx="2966258" cy="1077218"/>
            </a:xfrm>
            <a:prstGeom prst="rect">
              <a:avLst/>
            </a:prstGeom>
            <a:noFill/>
          </p:spPr>
          <p:txBody>
            <a:bodyPr wrap="square">
              <a:spAutoFit/>
            </a:bodyPr>
            <a:lstStyle/>
            <a:p>
              <a:pPr marL="285750" indent="-285750">
                <a:buClr>
                  <a:srgbClr val="3264AA"/>
                </a:buClr>
                <a:buFont typeface="Avenir Next LT Pro" panose="020B0504020202020204" pitchFamily="34" charset="0"/>
                <a:buChar char="&gt;"/>
              </a:pPr>
              <a:r>
                <a:rPr lang="it-IT" sz="1600" dirty="0"/>
                <a:t>Partner (Area 2)</a:t>
              </a:r>
            </a:p>
            <a:p>
              <a:pPr marL="285750" indent="-285750">
                <a:buClr>
                  <a:srgbClr val="3264AA"/>
                </a:buClr>
                <a:buFont typeface="Avenir Next LT Pro" panose="020B0504020202020204" pitchFamily="34" charset="0"/>
                <a:buChar char="&gt;"/>
              </a:pPr>
              <a:r>
                <a:rPr lang="it-IT" sz="1600" dirty="0"/>
                <a:t>Capofila (Area 2)</a:t>
              </a:r>
            </a:p>
            <a:p>
              <a:pPr marL="285750" indent="-285750">
                <a:buClr>
                  <a:srgbClr val="3264AA"/>
                </a:buClr>
                <a:buFont typeface="Avenir Next LT Pro" panose="020B0504020202020204" pitchFamily="34" charset="0"/>
                <a:buChar char="&gt;"/>
              </a:pPr>
              <a:r>
                <a:rPr lang="it-IT" sz="1600" dirty="0"/>
                <a:t>Partner Master (Area 2)</a:t>
              </a:r>
            </a:p>
            <a:p>
              <a:pPr marL="285750" indent="-285750">
                <a:buClr>
                  <a:srgbClr val="3264AA"/>
                </a:buClr>
                <a:buFont typeface="Avenir Next LT Pro" panose="020B0504020202020204" pitchFamily="34" charset="0"/>
                <a:buChar char="&gt;"/>
              </a:pPr>
              <a:r>
                <a:rPr lang="it-IT" sz="1600" dirty="0"/>
                <a:t>Soggetto singolo (Area 1)</a:t>
              </a:r>
            </a:p>
          </p:txBody>
        </p:sp>
        <p:sp>
          <p:nvSpPr>
            <p:cNvPr id="14" name="CasellaDiTesto 13">
              <a:extLst>
                <a:ext uri="{FF2B5EF4-FFF2-40B4-BE49-F238E27FC236}">
                  <a16:creationId xmlns:a16="http://schemas.microsoft.com/office/drawing/2014/main" id="{7D407D25-6903-3CC2-4758-F6666BAB72F5}"/>
                </a:ext>
              </a:extLst>
            </p:cNvPr>
            <p:cNvSpPr txBox="1"/>
            <p:nvPr/>
          </p:nvSpPr>
          <p:spPr>
            <a:xfrm>
              <a:off x="8809826" y="2436720"/>
              <a:ext cx="3328441" cy="584775"/>
            </a:xfrm>
            <a:prstGeom prst="rect">
              <a:avLst/>
            </a:prstGeom>
            <a:noFill/>
          </p:spPr>
          <p:txBody>
            <a:bodyPr wrap="square">
              <a:spAutoFit/>
            </a:bodyPr>
            <a:lstStyle/>
            <a:p>
              <a:pPr marL="285750" indent="-285750">
                <a:buClr>
                  <a:srgbClr val="3C7E6C"/>
                </a:buClr>
                <a:buFont typeface="Calibri" panose="020F0502020204030204" pitchFamily="34" charset="0"/>
                <a:buChar char="&gt;"/>
              </a:pPr>
              <a:r>
                <a:rPr lang="it-IT" sz="1600" dirty="0"/>
                <a:t>Agenda appuntamenti per l’attivazione del Patto di Servizio</a:t>
              </a:r>
            </a:p>
          </p:txBody>
        </p:sp>
      </p:grpSp>
    </p:spTree>
    <p:extLst>
      <p:ext uri="{BB962C8B-B14F-4D97-AF65-F5344CB8AC3E}">
        <p14:creationId xmlns:p14="http://schemas.microsoft.com/office/powerpoint/2010/main" val="2960062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3</a:t>
            </a:fld>
            <a:endParaRPr lang="it-IT" dirty="0">
              <a:solidFill>
                <a:schemeClr val="bg1"/>
              </a:solidFill>
            </a:endParaRPr>
          </a:p>
        </p:txBody>
      </p:sp>
      <p:sp>
        <p:nvSpPr>
          <p:cNvPr id="9" name="Titolo 8">
            <a:extLst>
              <a:ext uri="{FF2B5EF4-FFF2-40B4-BE49-F238E27FC236}">
                <a16:creationId xmlns:a16="http://schemas.microsoft.com/office/drawing/2014/main" id="{A3108F48-F22E-26FA-C5E4-C16F18953BAE}"/>
              </a:ext>
            </a:extLst>
          </p:cNvPr>
          <p:cNvSpPr>
            <a:spLocks noGrp="1"/>
          </p:cNvSpPr>
          <p:nvPr>
            <p:ph type="title"/>
          </p:nvPr>
        </p:nvSpPr>
        <p:spPr/>
        <p:txBody>
          <a:bodyPr/>
          <a:lstStyle/>
          <a:p>
            <a:endParaRPr lang="it-IT" dirty="0"/>
          </a:p>
        </p:txBody>
      </p:sp>
      <p:sp>
        <p:nvSpPr>
          <p:cNvPr id="10" name="Rettangolo 9">
            <a:extLst>
              <a:ext uri="{FF2B5EF4-FFF2-40B4-BE49-F238E27FC236}">
                <a16:creationId xmlns:a16="http://schemas.microsoft.com/office/drawing/2014/main" id="{CC4E3D87-644C-AB5D-A82D-9FE36AC2A0D9}"/>
              </a:ext>
            </a:extLst>
          </p:cNvPr>
          <p:cNvSpPr/>
          <p:nvPr/>
        </p:nvSpPr>
        <p:spPr>
          <a:xfrm>
            <a:off x="0" y="0"/>
            <a:ext cx="12192000" cy="6858000"/>
          </a:xfrm>
          <a:prstGeom prst="rect">
            <a:avLst/>
          </a:prstGeom>
          <a:solidFill>
            <a:srgbClr val="326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12" name="CasellaDiTesto 11">
            <a:extLst>
              <a:ext uri="{FF2B5EF4-FFF2-40B4-BE49-F238E27FC236}">
                <a16:creationId xmlns:a16="http://schemas.microsoft.com/office/drawing/2014/main" id="{E504DEE3-7EA4-F5A4-420A-A7FC8C4B6D4A}"/>
              </a:ext>
            </a:extLst>
          </p:cNvPr>
          <p:cNvSpPr txBox="1"/>
          <p:nvPr/>
        </p:nvSpPr>
        <p:spPr>
          <a:xfrm>
            <a:off x="1371327" y="2274838"/>
            <a:ext cx="9479280" cy="2308324"/>
          </a:xfrm>
          <a:prstGeom prst="rect">
            <a:avLst/>
          </a:prstGeom>
          <a:noFill/>
        </p:spPr>
        <p:txBody>
          <a:bodyPr wrap="square" rtlCol="0">
            <a:spAutoFit/>
          </a:bodyPr>
          <a:lstStyle/>
          <a:p>
            <a:pPr algn="ctr"/>
            <a:r>
              <a:rPr lang="it-IT" sz="7200" b="1" dirty="0">
                <a:solidFill>
                  <a:schemeClr val="bg1"/>
                </a:solidFill>
              </a:rPr>
              <a:t>GESTIONE FASE TRANSITORIA</a:t>
            </a:r>
          </a:p>
        </p:txBody>
      </p:sp>
    </p:spTree>
    <p:extLst>
      <p:ext uri="{BB962C8B-B14F-4D97-AF65-F5344CB8AC3E}">
        <p14:creationId xmlns:p14="http://schemas.microsoft.com/office/powerpoint/2010/main" val="555069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448E3F-7410-4CA5-DBCF-45412040F19B}"/>
              </a:ext>
            </a:extLst>
          </p:cNvPr>
          <p:cNvSpPr>
            <a:spLocks noGrp="1"/>
          </p:cNvSpPr>
          <p:nvPr>
            <p:ph type="title"/>
          </p:nvPr>
        </p:nvSpPr>
        <p:spPr/>
        <p:txBody>
          <a:bodyPr/>
          <a:lstStyle/>
          <a:p>
            <a:r>
              <a:rPr lang="it-IT" dirty="0"/>
              <a:t>Indicazioni operative – 1 </a:t>
            </a:r>
          </a:p>
        </p:txBody>
      </p:sp>
      <p:sp>
        <p:nvSpPr>
          <p:cNvPr id="4" name="Segnaposto numero diapositiva 3">
            <a:extLst>
              <a:ext uri="{FF2B5EF4-FFF2-40B4-BE49-F238E27FC236}">
                <a16:creationId xmlns:a16="http://schemas.microsoft.com/office/drawing/2014/main" id="{151FD7C9-466B-D680-E1DA-BFA73DF115CD}"/>
              </a:ext>
            </a:extLst>
          </p:cNvPr>
          <p:cNvSpPr>
            <a:spLocks noGrp="1"/>
          </p:cNvSpPr>
          <p:nvPr>
            <p:ph type="sldNum" sz="quarter" idx="12"/>
          </p:nvPr>
        </p:nvSpPr>
        <p:spPr/>
        <p:txBody>
          <a:bodyPr/>
          <a:lstStyle/>
          <a:p>
            <a:fld id="{8BF82156-9445-CA41-89E8-99C6AA80F868}" type="slidenum">
              <a:rPr lang="it-IT" smtClean="0">
                <a:solidFill>
                  <a:schemeClr val="bg1"/>
                </a:solidFill>
              </a:rPr>
              <a:t>30</a:t>
            </a:fld>
            <a:endParaRPr lang="it-IT" dirty="0">
              <a:solidFill>
                <a:schemeClr val="bg1"/>
              </a:solidFill>
            </a:endParaRPr>
          </a:p>
        </p:txBody>
      </p:sp>
      <p:sp>
        <p:nvSpPr>
          <p:cNvPr id="5" name="Segnaposto piè di pagina 4">
            <a:extLst>
              <a:ext uri="{FF2B5EF4-FFF2-40B4-BE49-F238E27FC236}">
                <a16:creationId xmlns:a16="http://schemas.microsoft.com/office/drawing/2014/main" id="{08413DCC-73E8-AAF5-6354-B40E259C1291}"/>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grpSp>
        <p:nvGrpSpPr>
          <p:cNvPr id="22" name="Gruppo 21">
            <a:extLst>
              <a:ext uri="{FF2B5EF4-FFF2-40B4-BE49-F238E27FC236}">
                <a16:creationId xmlns:a16="http://schemas.microsoft.com/office/drawing/2014/main" id="{E5E7A671-7B7E-95AC-6745-83D0E8FBF789}"/>
              </a:ext>
            </a:extLst>
          </p:cNvPr>
          <p:cNvGrpSpPr/>
          <p:nvPr/>
        </p:nvGrpSpPr>
        <p:grpSpPr>
          <a:xfrm>
            <a:off x="352424" y="4038226"/>
            <a:ext cx="11487149" cy="1959617"/>
            <a:chOff x="352424" y="4038226"/>
            <a:chExt cx="11487149" cy="1959617"/>
          </a:xfrm>
        </p:grpSpPr>
        <p:grpSp>
          <p:nvGrpSpPr>
            <p:cNvPr id="38" name="Gruppo 37">
              <a:extLst>
                <a:ext uri="{FF2B5EF4-FFF2-40B4-BE49-F238E27FC236}">
                  <a16:creationId xmlns:a16="http://schemas.microsoft.com/office/drawing/2014/main" id="{B95E0135-2694-9FBC-0761-458EBF6F9156}"/>
                </a:ext>
              </a:extLst>
            </p:cNvPr>
            <p:cNvGrpSpPr/>
            <p:nvPr/>
          </p:nvGrpSpPr>
          <p:grpSpPr>
            <a:xfrm>
              <a:off x="352424" y="4721621"/>
              <a:ext cx="1169232" cy="648000"/>
              <a:chOff x="367393" y="1993446"/>
              <a:chExt cx="1169232" cy="648000"/>
            </a:xfrm>
          </p:grpSpPr>
          <p:sp>
            <p:nvSpPr>
              <p:cNvPr id="42" name="Ovale 41">
                <a:extLst>
                  <a:ext uri="{FF2B5EF4-FFF2-40B4-BE49-F238E27FC236}">
                    <a16:creationId xmlns:a16="http://schemas.microsoft.com/office/drawing/2014/main" id="{CED5473B-7B0F-B628-CA91-04A8988D4828}"/>
                  </a:ext>
                </a:extLst>
              </p:cNvPr>
              <p:cNvSpPr/>
              <p:nvPr/>
            </p:nvSpPr>
            <p:spPr>
              <a:xfrm>
                <a:off x="367393" y="1993446"/>
                <a:ext cx="648000" cy="648000"/>
              </a:xfrm>
              <a:prstGeom prst="ellipse">
                <a:avLst/>
              </a:prstGeom>
              <a:solidFill>
                <a:srgbClr val="3C7E6C"/>
              </a:solidFill>
              <a:ln>
                <a:solidFill>
                  <a:srgbClr val="3C7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43" name="Connettore diritto 42">
                <a:extLst>
                  <a:ext uri="{FF2B5EF4-FFF2-40B4-BE49-F238E27FC236}">
                    <a16:creationId xmlns:a16="http://schemas.microsoft.com/office/drawing/2014/main" id="{879DBE16-3E44-8AFF-B009-B3577463DE77}"/>
                  </a:ext>
                </a:extLst>
              </p:cNvPr>
              <p:cNvCxnSpPr>
                <a:cxnSpLocks/>
              </p:cNvCxnSpPr>
              <p:nvPr/>
            </p:nvCxnSpPr>
            <p:spPr>
              <a:xfrm>
                <a:off x="1015393" y="2317446"/>
                <a:ext cx="521232" cy="0"/>
              </a:xfrm>
              <a:prstGeom prst="line">
                <a:avLst/>
              </a:prstGeom>
              <a:ln w="57150">
                <a:solidFill>
                  <a:srgbClr val="3C7E6C"/>
                </a:solidFill>
              </a:ln>
            </p:spPr>
            <p:style>
              <a:lnRef idx="1">
                <a:schemeClr val="accent1"/>
              </a:lnRef>
              <a:fillRef idx="0">
                <a:schemeClr val="accent1"/>
              </a:fillRef>
              <a:effectRef idx="0">
                <a:schemeClr val="accent1"/>
              </a:effectRef>
              <a:fontRef idx="minor">
                <a:schemeClr val="tx1"/>
              </a:fontRef>
            </p:style>
          </p:cxnSp>
        </p:grpSp>
        <p:cxnSp>
          <p:nvCxnSpPr>
            <p:cNvPr id="39" name="Connettore diritto 38">
              <a:extLst>
                <a:ext uri="{FF2B5EF4-FFF2-40B4-BE49-F238E27FC236}">
                  <a16:creationId xmlns:a16="http://schemas.microsoft.com/office/drawing/2014/main" id="{EFA7377B-C426-27D3-5CA1-EC0F32227C7A}"/>
                </a:ext>
              </a:extLst>
            </p:cNvPr>
            <p:cNvCxnSpPr>
              <a:cxnSpLocks/>
            </p:cNvCxnSpPr>
            <p:nvPr/>
          </p:nvCxnSpPr>
          <p:spPr>
            <a:xfrm>
              <a:off x="1521656" y="4253621"/>
              <a:ext cx="0" cy="1584000"/>
            </a:xfrm>
            <a:prstGeom prst="line">
              <a:avLst/>
            </a:prstGeom>
            <a:ln w="57150" cap="rnd">
              <a:solidFill>
                <a:srgbClr val="3C7E6C"/>
              </a:solidFill>
              <a:round/>
            </a:ln>
          </p:spPr>
          <p:style>
            <a:lnRef idx="1">
              <a:schemeClr val="accent1"/>
            </a:lnRef>
            <a:fillRef idx="0">
              <a:schemeClr val="accent1"/>
            </a:fillRef>
            <a:effectRef idx="0">
              <a:schemeClr val="accent1"/>
            </a:effectRef>
            <a:fontRef idx="minor">
              <a:schemeClr val="tx1"/>
            </a:fontRef>
          </p:style>
        </p:cxnSp>
        <p:sp>
          <p:nvSpPr>
            <p:cNvPr id="40" name="Segnaposto contenuto 2">
              <a:extLst>
                <a:ext uri="{FF2B5EF4-FFF2-40B4-BE49-F238E27FC236}">
                  <a16:creationId xmlns:a16="http://schemas.microsoft.com/office/drawing/2014/main" id="{3FB55E8C-58E1-C34B-65F5-697F80F8661D}"/>
                </a:ext>
              </a:extLst>
            </p:cNvPr>
            <p:cNvSpPr txBox="1">
              <a:spLocks/>
            </p:cNvSpPr>
            <p:nvPr/>
          </p:nvSpPr>
          <p:spPr>
            <a:xfrm>
              <a:off x="1575656" y="4038226"/>
              <a:ext cx="10263917" cy="1959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it-IT" sz="1600" dirty="0">
                  <a:latin typeface="Calibri" panose="020F0502020204030204" pitchFamily="34" charset="0"/>
                </a:rPr>
                <a:t>In fase di avvio del nuovo sistema di profilatura, qualora si avesse la necessità di </a:t>
              </a:r>
              <a:r>
                <a:rPr lang="it-IT" sz="1600" b="1" dirty="0">
                  <a:solidFill>
                    <a:srgbClr val="3264AA"/>
                  </a:solidFill>
                  <a:latin typeface="Calibri" panose="020F0502020204030204" pitchFamily="34" charset="0"/>
                </a:rPr>
                <a:t>aggiungere o rimuovere dei collaboratori per i ruoli relativi alla gestione dell’Agenda o per la gestione esiti per la L.R. 14/2015</a:t>
              </a:r>
              <a:r>
                <a:rPr lang="it-IT" sz="1600" dirty="0">
                  <a:latin typeface="Calibri" panose="020F0502020204030204" pitchFamily="34" charset="0"/>
                </a:rPr>
                <a:t>, l’agenzia predisporrà un </a:t>
              </a:r>
              <a:r>
                <a:rPr lang="it-IT" sz="1600" b="1" dirty="0">
                  <a:solidFill>
                    <a:srgbClr val="3264AA"/>
                  </a:solidFill>
                  <a:latin typeface="Calibri" panose="020F0502020204030204" pitchFamily="34" charset="0"/>
                </a:rPr>
                <a:t>file</a:t>
              </a:r>
              <a:r>
                <a:rPr lang="it-IT" sz="1600" dirty="0">
                  <a:latin typeface="Calibri" panose="020F0502020204030204" pitchFamily="34" charset="0"/>
                </a:rPr>
                <a:t> che vi verrà successivamente fornito, in cui dovranno essere indicati i </a:t>
              </a:r>
              <a:r>
                <a:rPr lang="it-IT" sz="1600" b="1" dirty="0">
                  <a:solidFill>
                    <a:srgbClr val="3264AA"/>
                  </a:solidFill>
                  <a:latin typeface="Calibri" panose="020F0502020204030204" pitchFamily="34" charset="0"/>
                </a:rPr>
                <a:t>nominativi dei collaboratori da abilitare/rimuovere </a:t>
              </a:r>
              <a:r>
                <a:rPr lang="it-IT" sz="1600" dirty="0">
                  <a:latin typeface="Calibri" panose="020F0502020204030204" pitchFamily="34" charset="0"/>
                </a:rPr>
                <a:t>e i </a:t>
              </a:r>
              <a:r>
                <a:rPr lang="it-IT" sz="1600" b="1" dirty="0">
                  <a:solidFill>
                    <a:srgbClr val="3264AA"/>
                  </a:solidFill>
                  <a:latin typeface="Calibri" panose="020F0502020204030204" pitchFamily="34" charset="0"/>
                </a:rPr>
                <a:t>dati relativi alla propria organizzazione </a:t>
              </a:r>
              <a:r>
                <a:rPr lang="it-IT" sz="1600" dirty="0">
                  <a:latin typeface="Calibri" panose="020F0502020204030204" pitchFamily="34" charset="0"/>
                </a:rPr>
                <a:t>e accreditamento. Tale file dovrà essere poi inviato a </a:t>
              </a:r>
              <a:r>
                <a:rPr lang="it-IT" sz="1600" b="1" dirty="0">
                  <a:solidFill>
                    <a:srgbClr val="3264AA"/>
                  </a:solidFill>
                  <a:latin typeface="Calibri" panose="020F0502020204030204" pitchFamily="34" charset="0"/>
                  <a:hlinkClick r:id="rId2">
                    <a:extLst>
                      <a:ext uri="{A12FA001-AC4F-418D-AE19-62706E023703}">
                        <ahyp:hlinkClr xmlns:ahyp="http://schemas.microsoft.com/office/drawing/2018/hyperlinkcolor" val="tx"/>
                      </a:ext>
                    </a:extLst>
                  </a:hlinkClick>
                </a:rPr>
                <a:t>arl.helpaziende@regione.emilia-romagna.it</a:t>
              </a:r>
              <a:r>
                <a:rPr lang="it-IT" sz="1600" dirty="0">
                  <a:latin typeface="Calibri" panose="020F0502020204030204" pitchFamily="34" charset="0"/>
                </a:rPr>
                <a:t>, che procederà poi con le abilitazioni </a:t>
              </a:r>
              <a:r>
                <a:rPr lang="it-IT" sz="1600" b="1" dirty="0">
                  <a:solidFill>
                    <a:srgbClr val="3264AA"/>
                  </a:solidFill>
                  <a:latin typeface="Calibri" panose="020F0502020204030204" pitchFamily="34" charset="0"/>
                </a:rPr>
                <a:t>entro 15 gg </a:t>
              </a:r>
              <a:r>
                <a:rPr lang="it-IT" sz="1600" dirty="0">
                  <a:latin typeface="Calibri" panose="020F0502020204030204" pitchFamily="34" charset="0"/>
                </a:rPr>
                <a:t>dalla ricezione.</a:t>
              </a:r>
            </a:p>
          </p:txBody>
        </p:sp>
      </p:grpSp>
      <p:grpSp>
        <p:nvGrpSpPr>
          <p:cNvPr id="9" name="Gruppo 8">
            <a:extLst>
              <a:ext uri="{FF2B5EF4-FFF2-40B4-BE49-F238E27FC236}">
                <a16:creationId xmlns:a16="http://schemas.microsoft.com/office/drawing/2014/main" id="{21BF3880-BEF8-0FB6-2078-7259DB82BA2B}"/>
              </a:ext>
            </a:extLst>
          </p:cNvPr>
          <p:cNvGrpSpPr/>
          <p:nvPr/>
        </p:nvGrpSpPr>
        <p:grpSpPr>
          <a:xfrm>
            <a:off x="352425" y="991978"/>
            <a:ext cx="11487149" cy="1296000"/>
            <a:chOff x="352425" y="991978"/>
            <a:chExt cx="11487149" cy="1296000"/>
          </a:xfrm>
        </p:grpSpPr>
        <p:grpSp>
          <p:nvGrpSpPr>
            <p:cNvPr id="15" name="Gruppo 14">
              <a:extLst>
                <a:ext uri="{FF2B5EF4-FFF2-40B4-BE49-F238E27FC236}">
                  <a16:creationId xmlns:a16="http://schemas.microsoft.com/office/drawing/2014/main" id="{9711AA23-73D1-9465-31B6-BC3975DC78E4}"/>
                </a:ext>
              </a:extLst>
            </p:cNvPr>
            <p:cNvGrpSpPr/>
            <p:nvPr/>
          </p:nvGrpSpPr>
          <p:grpSpPr>
            <a:xfrm>
              <a:off x="352425" y="991978"/>
              <a:ext cx="11487149" cy="1296000"/>
              <a:chOff x="367393" y="4606239"/>
              <a:chExt cx="11487149" cy="1296000"/>
            </a:xfrm>
          </p:grpSpPr>
          <p:grpSp>
            <p:nvGrpSpPr>
              <p:cNvPr id="17" name="Gruppo 16">
                <a:extLst>
                  <a:ext uri="{FF2B5EF4-FFF2-40B4-BE49-F238E27FC236}">
                    <a16:creationId xmlns:a16="http://schemas.microsoft.com/office/drawing/2014/main" id="{60A700CD-7A4A-9DA8-309A-03E85D0A798C}"/>
                  </a:ext>
                </a:extLst>
              </p:cNvPr>
              <p:cNvGrpSpPr/>
              <p:nvPr/>
            </p:nvGrpSpPr>
            <p:grpSpPr>
              <a:xfrm>
                <a:off x="367393" y="4929213"/>
                <a:ext cx="1169232" cy="648000"/>
                <a:chOff x="367393" y="1993446"/>
                <a:chExt cx="1169232" cy="648000"/>
              </a:xfrm>
            </p:grpSpPr>
            <p:sp>
              <p:nvSpPr>
                <p:cNvPr id="26" name="Ovale 25">
                  <a:extLst>
                    <a:ext uri="{FF2B5EF4-FFF2-40B4-BE49-F238E27FC236}">
                      <a16:creationId xmlns:a16="http://schemas.microsoft.com/office/drawing/2014/main" id="{323C3527-962A-36DE-9F36-8EEFDCA5952B}"/>
                    </a:ext>
                  </a:extLst>
                </p:cNvPr>
                <p:cNvSpPr/>
                <p:nvPr/>
              </p:nvSpPr>
              <p:spPr>
                <a:xfrm>
                  <a:off x="367393" y="1993446"/>
                  <a:ext cx="648000" cy="648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8" name="Connettore diritto 27">
                  <a:extLst>
                    <a:ext uri="{FF2B5EF4-FFF2-40B4-BE49-F238E27FC236}">
                      <a16:creationId xmlns:a16="http://schemas.microsoft.com/office/drawing/2014/main" id="{58166493-D1F1-4FFE-5312-8B716D78929B}"/>
                    </a:ext>
                  </a:extLst>
                </p:cNvPr>
                <p:cNvCxnSpPr>
                  <a:cxnSpLocks/>
                </p:cNvCxnSpPr>
                <p:nvPr/>
              </p:nvCxnSpPr>
              <p:spPr>
                <a:xfrm>
                  <a:off x="1015393" y="2317446"/>
                  <a:ext cx="521232" cy="0"/>
                </a:xfrm>
                <a:prstGeom prst="line">
                  <a:avLst/>
                </a:prstGeom>
                <a:ln w="57150">
                  <a:solidFill>
                    <a:srgbClr val="018F99"/>
                  </a:solidFill>
                </a:ln>
              </p:spPr>
              <p:style>
                <a:lnRef idx="1">
                  <a:schemeClr val="accent1"/>
                </a:lnRef>
                <a:fillRef idx="0">
                  <a:schemeClr val="accent1"/>
                </a:fillRef>
                <a:effectRef idx="0">
                  <a:schemeClr val="accent1"/>
                </a:effectRef>
                <a:fontRef idx="minor">
                  <a:schemeClr val="tx1"/>
                </a:fontRef>
              </p:style>
            </p:cxnSp>
          </p:grpSp>
          <p:cxnSp>
            <p:nvCxnSpPr>
              <p:cNvPr id="18" name="Connettore diritto 17">
                <a:extLst>
                  <a:ext uri="{FF2B5EF4-FFF2-40B4-BE49-F238E27FC236}">
                    <a16:creationId xmlns:a16="http://schemas.microsoft.com/office/drawing/2014/main" id="{6282728F-2771-1FE9-C1C6-FE53D0B7F42A}"/>
                  </a:ext>
                </a:extLst>
              </p:cNvPr>
              <p:cNvCxnSpPr>
                <a:cxnSpLocks/>
              </p:cNvCxnSpPr>
              <p:nvPr/>
            </p:nvCxnSpPr>
            <p:spPr>
              <a:xfrm>
                <a:off x="1536625" y="4821633"/>
                <a:ext cx="0" cy="863160"/>
              </a:xfrm>
              <a:prstGeom prst="line">
                <a:avLst/>
              </a:prstGeom>
              <a:ln w="57150" cap="rnd">
                <a:solidFill>
                  <a:srgbClr val="018F99"/>
                </a:solidFill>
                <a:round/>
              </a:ln>
            </p:spPr>
            <p:style>
              <a:lnRef idx="1">
                <a:schemeClr val="accent1"/>
              </a:lnRef>
              <a:fillRef idx="0">
                <a:schemeClr val="accent1"/>
              </a:fillRef>
              <a:effectRef idx="0">
                <a:schemeClr val="accent1"/>
              </a:effectRef>
              <a:fontRef idx="minor">
                <a:schemeClr val="tx1"/>
              </a:fontRef>
            </p:style>
          </p:cxnSp>
          <p:sp>
            <p:nvSpPr>
              <p:cNvPr id="19" name="Segnaposto contenuto 2">
                <a:extLst>
                  <a:ext uri="{FF2B5EF4-FFF2-40B4-BE49-F238E27FC236}">
                    <a16:creationId xmlns:a16="http://schemas.microsoft.com/office/drawing/2014/main" id="{ECC020E3-216A-6967-2CD2-C4E57901F4C5}"/>
                  </a:ext>
                </a:extLst>
              </p:cNvPr>
              <p:cNvSpPr txBox="1">
                <a:spLocks/>
              </p:cNvSpPr>
              <p:nvPr/>
            </p:nvSpPr>
            <p:spPr>
              <a:xfrm>
                <a:off x="1590625" y="4606239"/>
                <a:ext cx="10263917" cy="129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it-IT" sz="1600" dirty="0"/>
                  <a:t>Le </a:t>
                </a:r>
                <a:r>
                  <a:rPr lang="it-IT" sz="1600" b="1" dirty="0">
                    <a:solidFill>
                      <a:srgbClr val="3264AA"/>
                    </a:solidFill>
                  </a:rPr>
                  <a:t>logiche di gestione </a:t>
                </a:r>
                <a:r>
                  <a:rPr lang="it-IT" sz="1600" dirty="0"/>
                  <a:t>(caricamento degli slot, esiti, ecc.) </a:t>
                </a:r>
                <a:r>
                  <a:rPr lang="it-IT" sz="1600" b="1" dirty="0">
                    <a:solidFill>
                      <a:srgbClr val="3264AA"/>
                    </a:solidFill>
                  </a:rPr>
                  <a:t>e visibilità dell’agenda non verranno modificate</a:t>
                </a:r>
                <a:r>
                  <a:rPr lang="it-IT" sz="1600" dirty="0"/>
                  <a:t>. Saranno quindi sempre legate all’area di accreditamento e al ruolo ricoperto eventualmente all’interno del partenariato, cambieranno le modalità con cui i collaboratori accedono a questa, andando quindi a </a:t>
                </a:r>
                <a:r>
                  <a:rPr lang="it-IT" sz="1600" b="1" dirty="0">
                    <a:solidFill>
                      <a:srgbClr val="3264AA"/>
                    </a:solidFill>
                  </a:rPr>
                  <a:t>superare gli account «condivisi».</a:t>
                </a:r>
                <a:endParaRPr lang="it-IT" sz="1600" dirty="0"/>
              </a:p>
            </p:txBody>
          </p:sp>
        </p:grpSp>
        <p:pic>
          <p:nvPicPr>
            <p:cNvPr id="8" name="Elemento grafico 7" descr="Flusso di lavoro con riempimento a tinta unita">
              <a:extLst>
                <a:ext uri="{FF2B5EF4-FFF2-40B4-BE49-F238E27FC236}">
                  <a16:creationId xmlns:a16="http://schemas.microsoft.com/office/drawing/2014/main" id="{7C041D63-7E0F-9412-2313-EBAEBB8D79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944" y="1368952"/>
              <a:ext cx="540000" cy="540000"/>
            </a:xfrm>
            <a:prstGeom prst="rect">
              <a:avLst/>
            </a:prstGeom>
          </p:spPr>
        </p:pic>
      </p:grpSp>
      <p:grpSp>
        <p:nvGrpSpPr>
          <p:cNvPr id="16" name="Gruppo 15">
            <a:extLst>
              <a:ext uri="{FF2B5EF4-FFF2-40B4-BE49-F238E27FC236}">
                <a16:creationId xmlns:a16="http://schemas.microsoft.com/office/drawing/2014/main" id="{932A0E8D-11B4-7AB0-9136-1F95F6477C70}"/>
              </a:ext>
            </a:extLst>
          </p:cNvPr>
          <p:cNvGrpSpPr/>
          <p:nvPr/>
        </p:nvGrpSpPr>
        <p:grpSpPr>
          <a:xfrm>
            <a:off x="352424" y="2370485"/>
            <a:ext cx="11487149" cy="1585234"/>
            <a:chOff x="352424" y="2369459"/>
            <a:chExt cx="11487149" cy="1585234"/>
          </a:xfrm>
        </p:grpSpPr>
        <p:grpSp>
          <p:nvGrpSpPr>
            <p:cNvPr id="10" name="Gruppo 9">
              <a:extLst>
                <a:ext uri="{FF2B5EF4-FFF2-40B4-BE49-F238E27FC236}">
                  <a16:creationId xmlns:a16="http://schemas.microsoft.com/office/drawing/2014/main" id="{29E23357-D1D5-7770-3E4C-D596BF563F02}"/>
                </a:ext>
              </a:extLst>
            </p:cNvPr>
            <p:cNvGrpSpPr/>
            <p:nvPr/>
          </p:nvGrpSpPr>
          <p:grpSpPr>
            <a:xfrm>
              <a:off x="352424" y="2526115"/>
              <a:ext cx="1169232" cy="1296000"/>
              <a:chOff x="352424" y="2526115"/>
              <a:chExt cx="1169232" cy="1296000"/>
            </a:xfrm>
          </p:grpSpPr>
          <p:sp>
            <p:nvSpPr>
              <p:cNvPr id="30" name="Ovale 29">
                <a:extLst>
                  <a:ext uri="{FF2B5EF4-FFF2-40B4-BE49-F238E27FC236}">
                    <a16:creationId xmlns:a16="http://schemas.microsoft.com/office/drawing/2014/main" id="{E0A70A08-D584-40E5-F9CE-4FC2CAE2AA64}"/>
                  </a:ext>
                </a:extLst>
              </p:cNvPr>
              <p:cNvSpPr/>
              <p:nvPr/>
            </p:nvSpPr>
            <p:spPr>
              <a:xfrm>
                <a:off x="352424" y="2850115"/>
                <a:ext cx="648000" cy="648000"/>
              </a:xfrm>
              <a:prstGeom prst="ellipse">
                <a:avLst/>
              </a:prstGeom>
              <a:solidFill>
                <a:srgbClr val="FF8C00"/>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diritto 30">
                <a:extLst>
                  <a:ext uri="{FF2B5EF4-FFF2-40B4-BE49-F238E27FC236}">
                    <a16:creationId xmlns:a16="http://schemas.microsoft.com/office/drawing/2014/main" id="{1A7403A7-B5A2-5E69-1437-146828CE822C}"/>
                  </a:ext>
                </a:extLst>
              </p:cNvPr>
              <p:cNvCxnSpPr>
                <a:cxnSpLocks/>
              </p:cNvCxnSpPr>
              <p:nvPr/>
            </p:nvCxnSpPr>
            <p:spPr>
              <a:xfrm>
                <a:off x="1000424" y="3174115"/>
                <a:ext cx="521232" cy="0"/>
              </a:xfrm>
              <a:prstGeom prst="line">
                <a:avLst/>
              </a:prstGeom>
              <a:ln w="57150">
                <a:solidFill>
                  <a:srgbClr val="FF8C0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F7B5ED2A-F0AD-625E-D051-2E4C07859A3C}"/>
                  </a:ext>
                </a:extLst>
              </p:cNvPr>
              <p:cNvCxnSpPr>
                <a:cxnSpLocks/>
              </p:cNvCxnSpPr>
              <p:nvPr/>
            </p:nvCxnSpPr>
            <p:spPr>
              <a:xfrm>
                <a:off x="1521656" y="2526115"/>
                <a:ext cx="0" cy="1296000"/>
              </a:xfrm>
              <a:prstGeom prst="line">
                <a:avLst/>
              </a:prstGeom>
              <a:ln w="57150" cap="rnd">
                <a:solidFill>
                  <a:srgbClr val="FF8C00"/>
                </a:solidFill>
                <a:round/>
              </a:ln>
            </p:spPr>
            <p:style>
              <a:lnRef idx="1">
                <a:schemeClr val="accent1"/>
              </a:lnRef>
              <a:fillRef idx="0">
                <a:schemeClr val="accent1"/>
              </a:fillRef>
              <a:effectRef idx="0">
                <a:schemeClr val="accent1"/>
              </a:effectRef>
              <a:fontRef idx="minor">
                <a:schemeClr val="tx1"/>
              </a:fontRef>
            </p:style>
          </p:cxnSp>
        </p:grpSp>
        <p:sp>
          <p:nvSpPr>
            <p:cNvPr id="33" name="Segnaposto contenuto 2">
              <a:extLst>
                <a:ext uri="{FF2B5EF4-FFF2-40B4-BE49-F238E27FC236}">
                  <a16:creationId xmlns:a16="http://schemas.microsoft.com/office/drawing/2014/main" id="{9D5B2B06-7178-56CF-2B91-60198942A1AA}"/>
                </a:ext>
              </a:extLst>
            </p:cNvPr>
            <p:cNvSpPr txBox="1">
              <a:spLocks/>
            </p:cNvSpPr>
            <p:nvPr/>
          </p:nvSpPr>
          <p:spPr>
            <a:xfrm>
              <a:off x="1575656" y="2369459"/>
              <a:ext cx="10263917" cy="1585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it-IT" sz="1600" dirty="0">
                  <a:effectLst/>
                  <a:latin typeface="Calibri" panose="020F0502020204030204" pitchFamily="34" charset="0"/>
                </a:rPr>
                <a:t>Il </a:t>
              </a:r>
              <a:r>
                <a:rPr lang="it-IT" sz="1600" b="1" dirty="0">
                  <a:solidFill>
                    <a:srgbClr val="3264AA"/>
                  </a:solidFill>
                  <a:effectLst/>
                  <a:latin typeface="Calibri" panose="020F0502020204030204" pitchFamily="34" charset="0"/>
                </a:rPr>
                <a:t>ruolo relativo alla gestione agenda e alla gestione esiti per la legge L.R. 14/2015 </a:t>
              </a:r>
              <a:r>
                <a:rPr lang="it-IT" sz="1600" dirty="0">
                  <a:effectLst/>
                  <a:latin typeface="Calibri" panose="020F0502020204030204" pitchFamily="34" charset="0"/>
                </a:rPr>
                <a:t>(per i soggetti che già lo hanno a disposizione) sarà </a:t>
              </a:r>
              <a:r>
                <a:rPr lang="it-IT" sz="1600" b="1" dirty="0">
                  <a:solidFill>
                    <a:srgbClr val="3264AA"/>
                  </a:solidFill>
                  <a:effectLst/>
                  <a:latin typeface="Calibri" panose="020F0502020204030204" pitchFamily="34" charset="0"/>
                </a:rPr>
                <a:t>assegnato d’ufficio a tutti i collaboratori nominati per gli specifici account (attuali unità operative) nella fase «Transitoria»</a:t>
              </a:r>
              <a:r>
                <a:rPr lang="it-IT" sz="1600" dirty="0">
                  <a:effectLst/>
                  <a:latin typeface="Calibri" panose="020F0502020204030204" pitchFamily="34" charset="0"/>
                </a:rPr>
                <a:t>. In questa prima fase di avvio non sarà possibile assegnare o eliminare in autonomia i suddetti ruoli da parte dell’amministratore.</a:t>
              </a:r>
            </a:p>
          </p:txBody>
        </p:sp>
        <p:pic>
          <p:nvPicPr>
            <p:cNvPr id="14" name="Elemento grafico 13" descr="Badge dipendente con riempimento a tinta unita">
              <a:extLst>
                <a:ext uri="{FF2B5EF4-FFF2-40B4-BE49-F238E27FC236}">
                  <a16:creationId xmlns:a16="http://schemas.microsoft.com/office/drawing/2014/main" id="{DE20708D-1F94-CA76-3359-F969F55F42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944" y="2892076"/>
              <a:ext cx="540000" cy="540000"/>
            </a:xfrm>
            <a:prstGeom prst="rect">
              <a:avLst/>
            </a:prstGeom>
          </p:spPr>
        </p:pic>
      </p:grpSp>
      <p:pic>
        <p:nvPicPr>
          <p:cNvPr id="21" name="Elemento grafico 20" descr="Aggiungere con riempimento a tinta unita">
            <a:extLst>
              <a:ext uri="{FF2B5EF4-FFF2-40B4-BE49-F238E27FC236}">
                <a16:creationId xmlns:a16="http://schemas.microsoft.com/office/drawing/2014/main" id="{0F3FEDFC-2AD8-46B2-36B5-C0EA6BE135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944" y="4775621"/>
            <a:ext cx="540000" cy="540000"/>
          </a:xfrm>
          <a:prstGeom prst="rect">
            <a:avLst/>
          </a:prstGeom>
        </p:spPr>
      </p:pic>
    </p:spTree>
    <p:extLst>
      <p:ext uri="{BB962C8B-B14F-4D97-AF65-F5344CB8AC3E}">
        <p14:creationId xmlns:p14="http://schemas.microsoft.com/office/powerpoint/2010/main" val="3582891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448E3F-7410-4CA5-DBCF-45412040F19B}"/>
              </a:ext>
            </a:extLst>
          </p:cNvPr>
          <p:cNvSpPr>
            <a:spLocks noGrp="1"/>
          </p:cNvSpPr>
          <p:nvPr>
            <p:ph type="title"/>
          </p:nvPr>
        </p:nvSpPr>
        <p:spPr/>
        <p:txBody>
          <a:bodyPr/>
          <a:lstStyle/>
          <a:p>
            <a:r>
              <a:rPr lang="it-IT" dirty="0"/>
              <a:t>Indicazioni operative – 2 </a:t>
            </a:r>
          </a:p>
        </p:txBody>
      </p:sp>
      <p:sp>
        <p:nvSpPr>
          <p:cNvPr id="4" name="Segnaposto numero diapositiva 3">
            <a:extLst>
              <a:ext uri="{FF2B5EF4-FFF2-40B4-BE49-F238E27FC236}">
                <a16:creationId xmlns:a16="http://schemas.microsoft.com/office/drawing/2014/main" id="{151FD7C9-466B-D680-E1DA-BFA73DF115CD}"/>
              </a:ext>
            </a:extLst>
          </p:cNvPr>
          <p:cNvSpPr>
            <a:spLocks noGrp="1"/>
          </p:cNvSpPr>
          <p:nvPr>
            <p:ph type="sldNum" sz="quarter" idx="12"/>
          </p:nvPr>
        </p:nvSpPr>
        <p:spPr/>
        <p:txBody>
          <a:bodyPr/>
          <a:lstStyle/>
          <a:p>
            <a:fld id="{8BF82156-9445-CA41-89E8-99C6AA80F868}" type="slidenum">
              <a:rPr lang="it-IT" smtClean="0">
                <a:solidFill>
                  <a:schemeClr val="bg1"/>
                </a:solidFill>
              </a:rPr>
              <a:t>31</a:t>
            </a:fld>
            <a:endParaRPr lang="it-IT" dirty="0">
              <a:solidFill>
                <a:schemeClr val="bg1"/>
              </a:solidFill>
            </a:endParaRPr>
          </a:p>
        </p:txBody>
      </p:sp>
      <p:sp>
        <p:nvSpPr>
          <p:cNvPr id="5" name="Segnaposto piè di pagina 4">
            <a:extLst>
              <a:ext uri="{FF2B5EF4-FFF2-40B4-BE49-F238E27FC236}">
                <a16:creationId xmlns:a16="http://schemas.microsoft.com/office/drawing/2014/main" id="{08413DCC-73E8-AAF5-6354-B40E259C1291}"/>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grpSp>
        <p:nvGrpSpPr>
          <p:cNvPr id="8" name="Gruppo 7">
            <a:extLst>
              <a:ext uri="{FF2B5EF4-FFF2-40B4-BE49-F238E27FC236}">
                <a16:creationId xmlns:a16="http://schemas.microsoft.com/office/drawing/2014/main" id="{9B2F9E90-9030-7E4F-8481-D18A901E8BFA}"/>
              </a:ext>
            </a:extLst>
          </p:cNvPr>
          <p:cNvGrpSpPr/>
          <p:nvPr/>
        </p:nvGrpSpPr>
        <p:grpSpPr>
          <a:xfrm>
            <a:off x="352425" y="991978"/>
            <a:ext cx="11487149" cy="1296000"/>
            <a:chOff x="352425" y="991978"/>
            <a:chExt cx="11487149" cy="1296000"/>
          </a:xfrm>
        </p:grpSpPr>
        <p:grpSp>
          <p:nvGrpSpPr>
            <p:cNvPr id="15" name="Gruppo 14">
              <a:extLst>
                <a:ext uri="{FF2B5EF4-FFF2-40B4-BE49-F238E27FC236}">
                  <a16:creationId xmlns:a16="http://schemas.microsoft.com/office/drawing/2014/main" id="{9711AA23-73D1-9465-31B6-BC3975DC78E4}"/>
                </a:ext>
              </a:extLst>
            </p:cNvPr>
            <p:cNvGrpSpPr/>
            <p:nvPr/>
          </p:nvGrpSpPr>
          <p:grpSpPr>
            <a:xfrm>
              <a:off x="352425" y="991978"/>
              <a:ext cx="11487149" cy="1296000"/>
              <a:chOff x="367393" y="4606239"/>
              <a:chExt cx="11487149" cy="1296000"/>
            </a:xfrm>
          </p:grpSpPr>
          <p:grpSp>
            <p:nvGrpSpPr>
              <p:cNvPr id="17" name="Gruppo 16">
                <a:extLst>
                  <a:ext uri="{FF2B5EF4-FFF2-40B4-BE49-F238E27FC236}">
                    <a16:creationId xmlns:a16="http://schemas.microsoft.com/office/drawing/2014/main" id="{60A700CD-7A4A-9DA8-309A-03E85D0A798C}"/>
                  </a:ext>
                </a:extLst>
              </p:cNvPr>
              <p:cNvGrpSpPr/>
              <p:nvPr/>
            </p:nvGrpSpPr>
            <p:grpSpPr>
              <a:xfrm>
                <a:off x="367393" y="4929213"/>
                <a:ext cx="1169232" cy="648000"/>
                <a:chOff x="367393" y="1993446"/>
                <a:chExt cx="1169232" cy="648000"/>
              </a:xfrm>
            </p:grpSpPr>
            <p:sp>
              <p:nvSpPr>
                <p:cNvPr id="26" name="Ovale 25">
                  <a:extLst>
                    <a:ext uri="{FF2B5EF4-FFF2-40B4-BE49-F238E27FC236}">
                      <a16:creationId xmlns:a16="http://schemas.microsoft.com/office/drawing/2014/main" id="{323C3527-962A-36DE-9F36-8EEFDCA5952B}"/>
                    </a:ext>
                  </a:extLst>
                </p:cNvPr>
                <p:cNvSpPr/>
                <p:nvPr/>
              </p:nvSpPr>
              <p:spPr>
                <a:xfrm>
                  <a:off x="367393" y="1993446"/>
                  <a:ext cx="648000" cy="648000"/>
                </a:xfrm>
                <a:prstGeom prst="ellipse">
                  <a:avLst/>
                </a:prstGeom>
                <a:solidFill>
                  <a:srgbClr val="CE295E"/>
                </a:solidFill>
                <a:ln>
                  <a:solidFill>
                    <a:srgbClr val="CE2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8" name="Connettore diritto 27">
                  <a:extLst>
                    <a:ext uri="{FF2B5EF4-FFF2-40B4-BE49-F238E27FC236}">
                      <a16:creationId xmlns:a16="http://schemas.microsoft.com/office/drawing/2014/main" id="{58166493-D1F1-4FFE-5312-8B716D78929B}"/>
                    </a:ext>
                  </a:extLst>
                </p:cNvPr>
                <p:cNvCxnSpPr>
                  <a:cxnSpLocks/>
                </p:cNvCxnSpPr>
                <p:nvPr/>
              </p:nvCxnSpPr>
              <p:spPr>
                <a:xfrm>
                  <a:off x="1015393" y="2317446"/>
                  <a:ext cx="521232" cy="0"/>
                </a:xfrm>
                <a:prstGeom prst="line">
                  <a:avLst/>
                </a:prstGeom>
                <a:ln w="57150">
                  <a:solidFill>
                    <a:srgbClr val="CE295E"/>
                  </a:solidFill>
                </a:ln>
              </p:spPr>
              <p:style>
                <a:lnRef idx="1">
                  <a:schemeClr val="accent1"/>
                </a:lnRef>
                <a:fillRef idx="0">
                  <a:schemeClr val="accent1"/>
                </a:fillRef>
                <a:effectRef idx="0">
                  <a:schemeClr val="accent1"/>
                </a:effectRef>
                <a:fontRef idx="minor">
                  <a:schemeClr val="tx1"/>
                </a:fontRef>
              </p:style>
            </p:cxnSp>
          </p:grpSp>
          <p:cxnSp>
            <p:nvCxnSpPr>
              <p:cNvPr id="18" name="Connettore diritto 17">
                <a:extLst>
                  <a:ext uri="{FF2B5EF4-FFF2-40B4-BE49-F238E27FC236}">
                    <a16:creationId xmlns:a16="http://schemas.microsoft.com/office/drawing/2014/main" id="{6282728F-2771-1FE9-C1C6-FE53D0B7F42A}"/>
                  </a:ext>
                </a:extLst>
              </p:cNvPr>
              <p:cNvCxnSpPr>
                <a:cxnSpLocks/>
              </p:cNvCxnSpPr>
              <p:nvPr/>
            </p:nvCxnSpPr>
            <p:spPr>
              <a:xfrm>
                <a:off x="1536625" y="4821633"/>
                <a:ext cx="0" cy="863160"/>
              </a:xfrm>
              <a:prstGeom prst="line">
                <a:avLst/>
              </a:prstGeom>
              <a:ln w="57150" cap="rnd">
                <a:solidFill>
                  <a:srgbClr val="CE295E"/>
                </a:solidFill>
                <a:round/>
              </a:ln>
            </p:spPr>
            <p:style>
              <a:lnRef idx="1">
                <a:schemeClr val="accent1"/>
              </a:lnRef>
              <a:fillRef idx="0">
                <a:schemeClr val="accent1"/>
              </a:fillRef>
              <a:effectRef idx="0">
                <a:schemeClr val="accent1"/>
              </a:effectRef>
              <a:fontRef idx="minor">
                <a:schemeClr val="tx1"/>
              </a:fontRef>
            </p:style>
          </p:cxnSp>
          <p:sp>
            <p:nvSpPr>
              <p:cNvPr id="19" name="Segnaposto contenuto 2">
                <a:extLst>
                  <a:ext uri="{FF2B5EF4-FFF2-40B4-BE49-F238E27FC236}">
                    <a16:creationId xmlns:a16="http://schemas.microsoft.com/office/drawing/2014/main" id="{ECC020E3-216A-6967-2CD2-C4E57901F4C5}"/>
                  </a:ext>
                </a:extLst>
              </p:cNvPr>
              <p:cNvSpPr txBox="1">
                <a:spLocks/>
              </p:cNvSpPr>
              <p:nvPr/>
            </p:nvSpPr>
            <p:spPr>
              <a:xfrm>
                <a:off x="1590625" y="4606239"/>
                <a:ext cx="10263917" cy="129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it-IT" sz="1600" dirty="0"/>
                  <a:t>Gli Amministratori potranno richiedere l’abilitazione per gli specifici solo per i </a:t>
                </a:r>
                <a:r>
                  <a:rPr lang="it-IT" sz="1600" b="1" dirty="0">
                    <a:solidFill>
                      <a:srgbClr val="3264AA"/>
                    </a:solidFill>
                  </a:rPr>
                  <a:t>collaboratori che abbiano effettuato l’accesso al portale Lavoro per Te come cittadini almeno una volta</a:t>
                </a:r>
                <a:r>
                  <a:rPr lang="it-IT" sz="1600" dirty="0"/>
                  <a:t>. Solo a seguito di un accesso l’Agenzia potrà attribuirgli il correttamente il ruolo assegnato.</a:t>
                </a:r>
              </a:p>
            </p:txBody>
          </p:sp>
        </p:grpSp>
        <p:pic>
          <p:nvPicPr>
            <p:cNvPr id="7" name="Elemento grafico 6" descr="Porta aperta con riempimento a tinta unita">
              <a:extLst>
                <a:ext uri="{FF2B5EF4-FFF2-40B4-BE49-F238E27FC236}">
                  <a16:creationId xmlns:a16="http://schemas.microsoft.com/office/drawing/2014/main" id="{B6266434-9852-01A8-3495-B32CE6BA39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945" y="1355317"/>
              <a:ext cx="540000" cy="540000"/>
            </a:xfrm>
            <a:prstGeom prst="rect">
              <a:avLst/>
            </a:prstGeom>
          </p:spPr>
        </p:pic>
      </p:grpSp>
      <p:grpSp>
        <p:nvGrpSpPr>
          <p:cNvPr id="11" name="Gruppo 10">
            <a:extLst>
              <a:ext uri="{FF2B5EF4-FFF2-40B4-BE49-F238E27FC236}">
                <a16:creationId xmlns:a16="http://schemas.microsoft.com/office/drawing/2014/main" id="{E6BA1F50-F092-77B6-746F-130B7F63D990}"/>
              </a:ext>
            </a:extLst>
          </p:cNvPr>
          <p:cNvGrpSpPr/>
          <p:nvPr/>
        </p:nvGrpSpPr>
        <p:grpSpPr>
          <a:xfrm>
            <a:off x="352425" y="2615972"/>
            <a:ext cx="11487148" cy="1157867"/>
            <a:chOff x="352425" y="2271133"/>
            <a:chExt cx="11487148" cy="1157867"/>
          </a:xfrm>
        </p:grpSpPr>
        <p:sp>
          <p:nvSpPr>
            <p:cNvPr id="30" name="Ovale 29">
              <a:extLst>
                <a:ext uri="{FF2B5EF4-FFF2-40B4-BE49-F238E27FC236}">
                  <a16:creationId xmlns:a16="http://schemas.microsoft.com/office/drawing/2014/main" id="{E0A70A08-D584-40E5-F9CE-4FC2CAE2AA64}"/>
                </a:ext>
              </a:extLst>
            </p:cNvPr>
            <p:cNvSpPr/>
            <p:nvPr/>
          </p:nvSpPr>
          <p:spPr>
            <a:xfrm>
              <a:off x="352425" y="2535446"/>
              <a:ext cx="648000" cy="648000"/>
            </a:xfrm>
            <a:prstGeom prst="ellipse">
              <a:avLst/>
            </a:prstGeom>
            <a:solidFill>
              <a:srgbClr val="3264AA"/>
            </a:solidFill>
            <a:ln>
              <a:solidFill>
                <a:srgbClr val="326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diritto 30">
              <a:extLst>
                <a:ext uri="{FF2B5EF4-FFF2-40B4-BE49-F238E27FC236}">
                  <a16:creationId xmlns:a16="http://schemas.microsoft.com/office/drawing/2014/main" id="{1A7403A7-B5A2-5E69-1437-146828CE822C}"/>
                </a:ext>
              </a:extLst>
            </p:cNvPr>
            <p:cNvCxnSpPr>
              <a:cxnSpLocks/>
            </p:cNvCxnSpPr>
            <p:nvPr/>
          </p:nvCxnSpPr>
          <p:spPr>
            <a:xfrm>
              <a:off x="1000425" y="2859446"/>
              <a:ext cx="521232" cy="0"/>
            </a:xfrm>
            <a:prstGeom prst="line">
              <a:avLst/>
            </a:prstGeom>
            <a:ln w="57150">
              <a:solidFill>
                <a:srgbClr val="3264AA"/>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F7B5ED2A-F0AD-625E-D051-2E4C07859A3C}"/>
                </a:ext>
              </a:extLst>
            </p:cNvPr>
            <p:cNvCxnSpPr>
              <a:cxnSpLocks/>
            </p:cNvCxnSpPr>
            <p:nvPr/>
          </p:nvCxnSpPr>
          <p:spPr>
            <a:xfrm>
              <a:off x="1521657" y="2409446"/>
              <a:ext cx="0" cy="900000"/>
            </a:xfrm>
            <a:prstGeom prst="line">
              <a:avLst/>
            </a:prstGeom>
            <a:ln w="57150" cap="rnd">
              <a:solidFill>
                <a:srgbClr val="3264AA"/>
              </a:solidFill>
              <a:round/>
            </a:ln>
          </p:spPr>
          <p:style>
            <a:lnRef idx="1">
              <a:schemeClr val="accent1"/>
            </a:lnRef>
            <a:fillRef idx="0">
              <a:schemeClr val="accent1"/>
            </a:fillRef>
            <a:effectRef idx="0">
              <a:schemeClr val="accent1"/>
            </a:effectRef>
            <a:fontRef idx="minor">
              <a:schemeClr val="tx1"/>
            </a:fontRef>
          </p:style>
        </p:cxnSp>
        <p:sp>
          <p:nvSpPr>
            <p:cNvPr id="33" name="Segnaposto contenuto 2">
              <a:extLst>
                <a:ext uri="{FF2B5EF4-FFF2-40B4-BE49-F238E27FC236}">
                  <a16:creationId xmlns:a16="http://schemas.microsoft.com/office/drawing/2014/main" id="{9D5B2B06-7178-56CF-2B91-60198942A1AA}"/>
                </a:ext>
              </a:extLst>
            </p:cNvPr>
            <p:cNvSpPr txBox="1">
              <a:spLocks/>
            </p:cNvSpPr>
            <p:nvPr/>
          </p:nvSpPr>
          <p:spPr>
            <a:xfrm>
              <a:off x="1575656" y="2271133"/>
              <a:ext cx="10263917" cy="1157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it-IT" sz="1600" dirty="0"/>
                <a:t>Tale </a:t>
              </a:r>
              <a:r>
                <a:rPr lang="it-IT" sz="1600" b="1" dirty="0">
                  <a:solidFill>
                    <a:srgbClr val="3264AA"/>
                  </a:solidFill>
                </a:rPr>
                <a:t>modalità di abilitazione del ruolo agenda e della gestione esiti L.R. 14/2015, sarà provvisoria</a:t>
              </a:r>
              <a:r>
                <a:rPr lang="it-IT" sz="1600" dirty="0"/>
                <a:t>. Sono in corso infatti gli sviluppi per permettere una la gestione e l’abilitazione a questi ruoli </a:t>
              </a:r>
              <a:r>
                <a:rPr lang="it-IT" sz="1600" b="1" dirty="0">
                  <a:solidFill>
                    <a:srgbClr val="3264AA"/>
                  </a:solidFill>
                </a:rPr>
                <a:t>direttamente da parte dell’amministratore/i </a:t>
              </a:r>
              <a:r>
                <a:rPr lang="it-IT" sz="1600" dirty="0"/>
                <a:t>dell’azienda. Non appena gli sviluppi saranno conclusi vi </a:t>
              </a:r>
              <a:r>
                <a:rPr lang="it-IT" sz="1600" b="1" dirty="0">
                  <a:solidFill>
                    <a:srgbClr val="3264AA"/>
                  </a:solidFill>
                </a:rPr>
                <a:t>verrà data informazione </a:t>
              </a:r>
              <a:r>
                <a:rPr lang="it-IT" sz="1600" dirty="0"/>
                <a:t>rispetto a questa possibilità.</a:t>
              </a:r>
            </a:p>
          </p:txBody>
        </p:sp>
        <p:pic>
          <p:nvPicPr>
            <p:cNvPr id="10" name="Elemento grafico 9" descr="Frecce a zig zag con riempimento a tinta unita">
              <a:extLst>
                <a:ext uri="{FF2B5EF4-FFF2-40B4-BE49-F238E27FC236}">
                  <a16:creationId xmlns:a16="http://schemas.microsoft.com/office/drawing/2014/main" id="{E5B3E80C-F6E3-9775-90DD-68B54D550C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1945" y="2580066"/>
              <a:ext cx="540000" cy="540000"/>
            </a:xfrm>
            <a:prstGeom prst="rect">
              <a:avLst/>
            </a:prstGeom>
          </p:spPr>
        </p:pic>
      </p:grpSp>
      <p:grpSp>
        <p:nvGrpSpPr>
          <p:cNvPr id="14" name="Gruppo 13">
            <a:extLst>
              <a:ext uri="{FF2B5EF4-FFF2-40B4-BE49-F238E27FC236}">
                <a16:creationId xmlns:a16="http://schemas.microsoft.com/office/drawing/2014/main" id="{611B4E92-C540-27DB-D077-30DE42B1B885}"/>
              </a:ext>
            </a:extLst>
          </p:cNvPr>
          <p:cNvGrpSpPr/>
          <p:nvPr/>
        </p:nvGrpSpPr>
        <p:grpSpPr>
          <a:xfrm>
            <a:off x="352425" y="4101833"/>
            <a:ext cx="11487149" cy="1296000"/>
            <a:chOff x="352425" y="4101833"/>
            <a:chExt cx="11487149" cy="1296000"/>
          </a:xfrm>
        </p:grpSpPr>
        <p:grpSp>
          <p:nvGrpSpPr>
            <p:cNvPr id="37" name="Gruppo 36">
              <a:extLst>
                <a:ext uri="{FF2B5EF4-FFF2-40B4-BE49-F238E27FC236}">
                  <a16:creationId xmlns:a16="http://schemas.microsoft.com/office/drawing/2014/main" id="{3BD9ABBB-ABEB-8122-0253-5B077959301D}"/>
                </a:ext>
              </a:extLst>
            </p:cNvPr>
            <p:cNvGrpSpPr/>
            <p:nvPr/>
          </p:nvGrpSpPr>
          <p:grpSpPr>
            <a:xfrm>
              <a:off x="352425" y="4101833"/>
              <a:ext cx="11487149" cy="1296000"/>
              <a:chOff x="367393" y="4606239"/>
              <a:chExt cx="11487149" cy="1296000"/>
            </a:xfrm>
          </p:grpSpPr>
          <p:grpSp>
            <p:nvGrpSpPr>
              <p:cNvPr id="38" name="Gruppo 37">
                <a:extLst>
                  <a:ext uri="{FF2B5EF4-FFF2-40B4-BE49-F238E27FC236}">
                    <a16:creationId xmlns:a16="http://schemas.microsoft.com/office/drawing/2014/main" id="{B95E0135-2694-9FBC-0761-458EBF6F9156}"/>
                  </a:ext>
                </a:extLst>
              </p:cNvPr>
              <p:cNvGrpSpPr/>
              <p:nvPr/>
            </p:nvGrpSpPr>
            <p:grpSpPr>
              <a:xfrm>
                <a:off x="367393" y="4929213"/>
                <a:ext cx="1169232" cy="648000"/>
                <a:chOff x="367393" y="1993446"/>
                <a:chExt cx="1169232" cy="648000"/>
              </a:xfrm>
            </p:grpSpPr>
            <p:sp>
              <p:nvSpPr>
                <p:cNvPr id="42" name="Ovale 41">
                  <a:extLst>
                    <a:ext uri="{FF2B5EF4-FFF2-40B4-BE49-F238E27FC236}">
                      <a16:creationId xmlns:a16="http://schemas.microsoft.com/office/drawing/2014/main" id="{CED5473B-7B0F-B628-CA91-04A8988D4828}"/>
                    </a:ext>
                  </a:extLst>
                </p:cNvPr>
                <p:cNvSpPr/>
                <p:nvPr/>
              </p:nvSpPr>
              <p:spPr>
                <a:xfrm>
                  <a:off x="367393" y="1993446"/>
                  <a:ext cx="648000" cy="648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43" name="Connettore diritto 42">
                  <a:extLst>
                    <a:ext uri="{FF2B5EF4-FFF2-40B4-BE49-F238E27FC236}">
                      <a16:creationId xmlns:a16="http://schemas.microsoft.com/office/drawing/2014/main" id="{879DBE16-3E44-8AFF-B009-B3577463DE77}"/>
                    </a:ext>
                  </a:extLst>
                </p:cNvPr>
                <p:cNvCxnSpPr>
                  <a:cxnSpLocks/>
                </p:cNvCxnSpPr>
                <p:nvPr/>
              </p:nvCxnSpPr>
              <p:spPr>
                <a:xfrm>
                  <a:off x="1015393" y="2317446"/>
                  <a:ext cx="521232"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39" name="Connettore diritto 38">
                <a:extLst>
                  <a:ext uri="{FF2B5EF4-FFF2-40B4-BE49-F238E27FC236}">
                    <a16:creationId xmlns:a16="http://schemas.microsoft.com/office/drawing/2014/main" id="{EFA7377B-C426-27D3-5CA1-EC0F32227C7A}"/>
                  </a:ext>
                </a:extLst>
              </p:cNvPr>
              <p:cNvCxnSpPr>
                <a:cxnSpLocks/>
              </p:cNvCxnSpPr>
              <p:nvPr/>
            </p:nvCxnSpPr>
            <p:spPr>
              <a:xfrm>
                <a:off x="1536625" y="4821633"/>
                <a:ext cx="0" cy="863160"/>
              </a:xfrm>
              <a:prstGeom prst="line">
                <a:avLst/>
              </a:prstGeom>
              <a:ln w="571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40" name="Segnaposto contenuto 2">
                <a:extLst>
                  <a:ext uri="{FF2B5EF4-FFF2-40B4-BE49-F238E27FC236}">
                    <a16:creationId xmlns:a16="http://schemas.microsoft.com/office/drawing/2014/main" id="{3FB55E8C-58E1-C34B-65F5-697F80F8661D}"/>
                  </a:ext>
                </a:extLst>
              </p:cNvPr>
              <p:cNvSpPr txBox="1">
                <a:spLocks/>
              </p:cNvSpPr>
              <p:nvPr/>
            </p:nvSpPr>
            <p:spPr>
              <a:xfrm>
                <a:off x="1590625" y="4606239"/>
                <a:ext cx="10263917" cy="129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None/>
                </a:pPr>
                <a:r>
                  <a:rPr lang="it-IT" sz="1600" dirty="0">
                    <a:effectLst/>
                    <a:latin typeface="Calibri" panose="020F0502020204030204" pitchFamily="34" charset="0"/>
                  </a:rPr>
                  <a:t>Il ruolo </a:t>
                </a:r>
                <a:r>
                  <a:rPr lang="it-IT" sz="1600" b="1" dirty="0">
                    <a:solidFill>
                      <a:srgbClr val="3264AA"/>
                    </a:solidFill>
                    <a:effectLst/>
                    <a:latin typeface="Calibri" panose="020F0502020204030204" pitchFamily="34" charset="0"/>
                  </a:rPr>
                  <a:t>operatore accreditamento</a:t>
                </a:r>
                <a:r>
                  <a:rPr lang="it-IT" sz="1600" dirty="0">
                    <a:effectLst/>
                    <a:latin typeface="Calibri" panose="020F0502020204030204" pitchFamily="34" charset="0"/>
                  </a:rPr>
                  <a:t>, che permette la gestione della domanda di accreditamento ai servizi per il lavoro da parte dell’azienda, </a:t>
                </a:r>
                <a:r>
                  <a:rPr lang="it-IT" sz="1600" b="1" dirty="0">
                    <a:solidFill>
                      <a:srgbClr val="3264AA"/>
                    </a:solidFill>
                    <a:effectLst/>
                    <a:latin typeface="Calibri" panose="020F0502020204030204" pitchFamily="34" charset="0"/>
                  </a:rPr>
                  <a:t>verrà assegnato automaticamente</a:t>
                </a:r>
                <a:r>
                  <a:rPr lang="it-IT" sz="1600" dirty="0">
                    <a:effectLst/>
                    <a:latin typeface="Calibri" panose="020F0502020204030204" pitchFamily="34" charset="0"/>
                  </a:rPr>
                  <a:t>. Sarà cura dell’amministratore/i </a:t>
                </a:r>
                <a:r>
                  <a:rPr lang="it-IT" sz="1600" b="1" dirty="0">
                    <a:solidFill>
                      <a:srgbClr val="3264AA"/>
                    </a:solidFill>
                    <a:effectLst/>
                    <a:latin typeface="Calibri" panose="020F0502020204030204" pitchFamily="34" charset="0"/>
                  </a:rPr>
                  <a:t>rimuovere tale ruolo ai collaboratori che non hanno necessità di visualizzare la domanda </a:t>
                </a:r>
                <a:r>
                  <a:rPr lang="it-IT" sz="1600" dirty="0">
                    <a:effectLst/>
                    <a:latin typeface="Calibri" panose="020F0502020204030204" pitchFamily="34" charset="0"/>
                  </a:rPr>
                  <a:t>e/o intervenire su questa.</a:t>
                </a:r>
              </a:p>
            </p:txBody>
          </p:sp>
        </p:grpSp>
        <p:pic>
          <p:nvPicPr>
            <p:cNvPr id="13" name="Elemento grafico 12" descr="Elenco di controllo con riempimento a tinta unita">
              <a:extLst>
                <a:ext uri="{FF2B5EF4-FFF2-40B4-BE49-F238E27FC236}">
                  <a16:creationId xmlns:a16="http://schemas.microsoft.com/office/drawing/2014/main" id="{5E2C0164-7F82-FB20-F2F4-14E6E07099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945" y="4478807"/>
              <a:ext cx="540000" cy="540000"/>
            </a:xfrm>
            <a:prstGeom prst="rect">
              <a:avLst/>
            </a:prstGeom>
          </p:spPr>
        </p:pic>
      </p:grpSp>
    </p:spTree>
    <p:extLst>
      <p:ext uri="{BB962C8B-B14F-4D97-AF65-F5344CB8AC3E}">
        <p14:creationId xmlns:p14="http://schemas.microsoft.com/office/powerpoint/2010/main" val="3746709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32</a:t>
            </a:fld>
            <a:endParaRPr lang="it-IT" dirty="0">
              <a:solidFill>
                <a:schemeClr val="bg1"/>
              </a:solidFill>
            </a:endParaRPr>
          </a:p>
        </p:txBody>
      </p:sp>
      <p:sp>
        <p:nvSpPr>
          <p:cNvPr id="9" name="Titolo 8">
            <a:extLst>
              <a:ext uri="{FF2B5EF4-FFF2-40B4-BE49-F238E27FC236}">
                <a16:creationId xmlns:a16="http://schemas.microsoft.com/office/drawing/2014/main" id="{A3108F48-F22E-26FA-C5E4-C16F18953BAE}"/>
              </a:ext>
            </a:extLst>
          </p:cNvPr>
          <p:cNvSpPr>
            <a:spLocks noGrp="1"/>
          </p:cNvSpPr>
          <p:nvPr>
            <p:ph type="title"/>
          </p:nvPr>
        </p:nvSpPr>
        <p:spPr/>
        <p:txBody>
          <a:bodyPr/>
          <a:lstStyle/>
          <a:p>
            <a:endParaRPr lang="it-IT"/>
          </a:p>
        </p:txBody>
      </p:sp>
      <p:sp>
        <p:nvSpPr>
          <p:cNvPr id="10" name="Rettangolo 9">
            <a:extLst>
              <a:ext uri="{FF2B5EF4-FFF2-40B4-BE49-F238E27FC236}">
                <a16:creationId xmlns:a16="http://schemas.microsoft.com/office/drawing/2014/main" id="{CC4E3D87-644C-AB5D-A82D-9FE36AC2A0D9}"/>
              </a:ext>
            </a:extLst>
          </p:cNvPr>
          <p:cNvSpPr/>
          <p:nvPr/>
        </p:nvSpPr>
        <p:spPr>
          <a:xfrm>
            <a:off x="0" y="-8394"/>
            <a:ext cx="12192000" cy="6858000"/>
          </a:xfrm>
          <a:prstGeom prst="rect">
            <a:avLst/>
          </a:prstGeom>
          <a:solidFill>
            <a:srgbClr val="326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12" name="CasellaDiTesto 11">
            <a:extLst>
              <a:ext uri="{FF2B5EF4-FFF2-40B4-BE49-F238E27FC236}">
                <a16:creationId xmlns:a16="http://schemas.microsoft.com/office/drawing/2014/main" id="{E504DEE3-7EA4-F5A4-420A-A7FC8C4B6D4A}"/>
              </a:ext>
            </a:extLst>
          </p:cNvPr>
          <p:cNvSpPr txBox="1"/>
          <p:nvPr/>
        </p:nvSpPr>
        <p:spPr>
          <a:xfrm>
            <a:off x="1356360" y="2858542"/>
            <a:ext cx="9479280" cy="1200329"/>
          </a:xfrm>
          <a:prstGeom prst="rect">
            <a:avLst/>
          </a:prstGeom>
          <a:noFill/>
        </p:spPr>
        <p:txBody>
          <a:bodyPr wrap="square" rtlCol="0">
            <a:spAutoFit/>
          </a:bodyPr>
          <a:lstStyle/>
          <a:p>
            <a:pPr algn="ctr"/>
            <a:r>
              <a:rPr lang="it-IT" sz="7200" b="1" dirty="0">
                <a:solidFill>
                  <a:schemeClr val="bg1"/>
                </a:solidFill>
              </a:rPr>
              <a:t>PROSSIMI PASSI</a:t>
            </a:r>
          </a:p>
        </p:txBody>
      </p:sp>
    </p:spTree>
    <p:extLst>
      <p:ext uri="{BB962C8B-B14F-4D97-AF65-F5344CB8AC3E}">
        <p14:creationId xmlns:p14="http://schemas.microsoft.com/office/powerpoint/2010/main" val="1699539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Prossimi passaggi</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33</a:t>
            </a:fld>
            <a:endParaRPr lang="it-IT" dirty="0">
              <a:solidFill>
                <a:schemeClr val="bg1"/>
              </a:solidFill>
            </a:endParaRPr>
          </a:p>
        </p:txBody>
      </p:sp>
      <p:cxnSp>
        <p:nvCxnSpPr>
          <p:cNvPr id="5" name="Connettore 2 4">
            <a:extLst>
              <a:ext uri="{FF2B5EF4-FFF2-40B4-BE49-F238E27FC236}">
                <a16:creationId xmlns:a16="http://schemas.microsoft.com/office/drawing/2014/main" id="{8CFD4609-0394-7251-23B4-31EAE0AE79E2}"/>
              </a:ext>
            </a:extLst>
          </p:cNvPr>
          <p:cNvCxnSpPr/>
          <p:nvPr/>
        </p:nvCxnSpPr>
        <p:spPr>
          <a:xfrm>
            <a:off x="647700" y="3594100"/>
            <a:ext cx="10756900" cy="0"/>
          </a:xfrm>
          <a:prstGeom prst="straightConnector1">
            <a:avLst/>
          </a:prstGeom>
          <a:ln w="76200">
            <a:solidFill>
              <a:schemeClr val="bg2">
                <a:lumMod val="90000"/>
              </a:schemeClr>
            </a:solidFill>
            <a:headEnd type="oval"/>
            <a:tailEnd type="arrow"/>
          </a:ln>
        </p:spPr>
        <p:style>
          <a:lnRef idx="1">
            <a:schemeClr val="accent1"/>
          </a:lnRef>
          <a:fillRef idx="0">
            <a:schemeClr val="accent1"/>
          </a:fillRef>
          <a:effectRef idx="0">
            <a:schemeClr val="accent1"/>
          </a:effectRef>
          <a:fontRef idx="minor">
            <a:schemeClr val="tx1"/>
          </a:fontRef>
        </p:style>
      </p:cxnSp>
      <p:grpSp>
        <p:nvGrpSpPr>
          <p:cNvPr id="50" name="Gruppo 49">
            <a:extLst>
              <a:ext uri="{FF2B5EF4-FFF2-40B4-BE49-F238E27FC236}">
                <a16:creationId xmlns:a16="http://schemas.microsoft.com/office/drawing/2014/main" id="{309F76FF-765D-28EF-D322-7ED5C0E5B2C0}"/>
              </a:ext>
            </a:extLst>
          </p:cNvPr>
          <p:cNvGrpSpPr/>
          <p:nvPr/>
        </p:nvGrpSpPr>
        <p:grpSpPr>
          <a:xfrm>
            <a:off x="4001052" y="1290437"/>
            <a:ext cx="612000" cy="2503498"/>
            <a:chOff x="6170754" y="1306602"/>
            <a:chExt cx="612000" cy="2503498"/>
          </a:xfrm>
        </p:grpSpPr>
        <p:cxnSp>
          <p:nvCxnSpPr>
            <p:cNvPr id="21" name="Connettore diritto 20">
              <a:extLst>
                <a:ext uri="{FF2B5EF4-FFF2-40B4-BE49-F238E27FC236}">
                  <a16:creationId xmlns:a16="http://schemas.microsoft.com/office/drawing/2014/main" id="{6D0E6317-2FB4-1ACE-7E83-FF75AFE44B0F}"/>
                </a:ext>
              </a:extLst>
            </p:cNvPr>
            <p:cNvCxnSpPr>
              <a:cxnSpLocks/>
            </p:cNvCxnSpPr>
            <p:nvPr/>
          </p:nvCxnSpPr>
          <p:spPr>
            <a:xfrm flipV="1">
              <a:off x="6476754" y="1681767"/>
              <a:ext cx="0" cy="183600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36" name="Gruppo 35">
              <a:extLst>
                <a:ext uri="{FF2B5EF4-FFF2-40B4-BE49-F238E27FC236}">
                  <a16:creationId xmlns:a16="http://schemas.microsoft.com/office/drawing/2014/main" id="{90631AC3-0391-D694-722C-CFEAC8798C2A}"/>
                </a:ext>
              </a:extLst>
            </p:cNvPr>
            <p:cNvGrpSpPr/>
            <p:nvPr/>
          </p:nvGrpSpPr>
          <p:grpSpPr>
            <a:xfrm>
              <a:off x="6170754" y="1306602"/>
              <a:ext cx="612000" cy="752043"/>
              <a:chOff x="4627875" y="1307756"/>
              <a:chExt cx="612000" cy="752043"/>
            </a:xfrm>
          </p:grpSpPr>
          <p:sp>
            <p:nvSpPr>
              <p:cNvPr id="34" name="Triangolo isoscele 33">
                <a:extLst>
                  <a:ext uri="{FF2B5EF4-FFF2-40B4-BE49-F238E27FC236}">
                    <a16:creationId xmlns:a16="http://schemas.microsoft.com/office/drawing/2014/main" id="{F0DC226A-B289-D11D-445A-905924645BA9}"/>
                  </a:ext>
                </a:extLst>
              </p:cNvPr>
              <p:cNvSpPr/>
              <p:nvPr/>
            </p:nvSpPr>
            <p:spPr>
              <a:xfrm rot="10800000">
                <a:off x="4787900" y="1823418"/>
                <a:ext cx="291951" cy="236381"/>
              </a:xfrm>
              <a:prstGeom prst="triangle">
                <a:avLst/>
              </a:prstGeom>
              <a:solidFill>
                <a:srgbClr val="C73E17"/>
              </a:solidFill>
              <a:ln>
                <a:solidFill>
                  <a:srgbClr val="C73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0839373E-A3B2-3E20-3793-32CB8C4D33C7}"/>
                  </a:ext>
                </a:extLst>
              </p:cNvPr>
              <p:cNvSpPr/>
              <p:nvPr/>
            </p:nvSpPr>
            <p:spPr>
              <a:xfrm>
                <a:off x="4627875" y="1307756"/>
                <a:ext cx="612000" cy="612000"/>
              </a:xfrm>
              <a:prstGeom prst="ellipse">
                <a:avLst/>
              </a:prstGeom>
              <a:solidFill>
                <a:srgbClr val="C73E17"/>
              </a:solidFill>
              <a:ln>
                <a:solidFill>
                  <a:srgbClr val="C73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27</a:t>
                </a:r>
                <a:endParaRPr lang="it-IT" sz="1200" b="1" dirty="0"/>
              </a:p>
            </p:txBody>
          </p:sp>
        </p:grpSp>
        <p:sp>
          <p:nvSpPr>
            <p:cNvPr id="10" name="Ovale 9">
              <a:extLst>
                <a:ext uri="{FF2B5EF4-FFF2-40B4-BE49-F238E27FC236}">
                  <a16:creationId xmlns:a16="http://schemas.microsoft.com/office/drawing/2014/main" id="{EA42590A-036F-65C1-CF35-F93EC7726513}"/>
                </a:ext>
              </a:extLst>
            </p:cNvPr>
            <p:cNvSpPr/>
            <p:nvPr/>
          </p:nvSpPr>
          <p:spPr>
            <a:xfrm>
              <a:off x="6260754" y="3378100"/>
              <a:ext cx="432000" cy="432000"/>
            </a:xfrm>
            <a:prstGeom prst="ellipse">
              <a:avLst/>
            </a:prstGeom>
            <a:solidFill>
              <a:srgbClr val="C73E17"/>
            </a:solidFill>
            <a:ln>
              <a:solidFill>
                <a:srgbClr val="C73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51" name="Gruppo 50">
            <a:extLst>
              <a:ext uri="{FF2B5EF4-FFF2-40B4-BE49-F238E27FC236}">
                <a16:creationId xmlns:a16="http://schemas.microsoft.com/office/drawing/2014/main" id="{97ACC655-75F4-B0D5-130D-87DD336FFDA5}"/>
              </a:ext>
            </a:extLst>
          </p:cNvPr>
          <p:cNvGrpSpPr/>
          <p:nvPr/>
        </p:nvGrpSpPr>
        <p:grpSpPr>
          <a:xfrm>
            <a:off x="9142581" y="1306602"/>
            <a:ext cx="612000" cy="2503498"/>
            <a:chOff x="9599781" y="1306602"/>
            <a:chExt cx="612000" cy="2503498"/>
          </a:xfrm>
        </p:grpSpPr>
        <p:cxnSp>
          <p:nvCxnSpPr>
            <p:cNvPr id="30" name="Connettore diritto 29">
              <a:extLst>
                <a:ext uri="{FF2B5EF4-FFF2-40B4-BE49-F238E27FC236}">
                  <a16:creationId xmlns:a16="http://schemas.microsoft.com/office/drawing/2014/main" id="{F2D2C72E-9A25-088E-03BC-98EE9926E347}"/>
                </a:ext>
              </a:extLst>
            </p:cNvPr>
            <p:cNvCxnSpPr>
              <a:cxnSpLocks/>
            </p:cNvCxnSpPr>
            <p:nvPr/>
          </p:nvCxnSpPr>
          <p:spPr>
            <a:xfrm flipV="1">
              <a:off x="9905781" y="1652581"/>
              <a:ext cx="0" cy="183600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4" name="Ovale 13">
              <a:extLst>
                <a:ext uri="{FF2B5EF4-FFF2-40B4-BE49-F238E27FC236}">
                  <a16:creationId xmlns:a16="http://schemas.microsoft.com/office/drawing/2014/main" id="{90400927-1849-8996-7585-915978EF893C}"/>
                </a:ext>
              </a:extLst>
            </p:cNvPr>
            <p:cNvSpPr/>
            <p:nvPr/>
          </p:nvSpPr>
          <p:spPr>
            <a:xfrm>
              <a:off x="9689781" y="3378100"/>
              <a:ext cx="432000" cy="432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2" name="Gruppo 41">
              <a:extLst>
                <a:ext uri="{FF2B5EF4-FFF2-40B4-BE49-F238E27FC236}">
                  <a16:creationId xmlns:a16="http://schemas.microsoft.com/office/drawing/2014/main" id="{095C4E77-2CE1-3384-6E7C-9DCCF413FAFD}"/>
                </a:ext>
              </a:extLst>
            </p:cNvPr>
            <p:cNvGrpSpPr/>
            <p:nvPr/>
          </p:nvGrpSpPr>
          <p:grpSpPr>
            <a:xfrm>
              <a:off x="9599781" y="1306602"/>
              <a:ext cx="612000" cy="752043"/>
              <a:chOff x="4627875" y="1307756"/>
              <a:chExt cx="612000" cy="752043"/>
            </a:xfrm>
          </p:grpSpPr>
          <p:sp>
            <p:nvSpPr>
              <p:cNvPr id="43" name="Triangolo isoscele 42">
                <a:extLst>
                  <a:ext uri="{FF2B5EF4-FFF2-40B4-BE49-F238E27FC236}">
                    <a16:creationId xmlns:a16="http://schemas.microsoft.com/office/drawing/2014/main" id="{7738EC5F-6774-70DC-6C00-4DB5AA075FA0}"/>
                  </a:ext>
                </a:extLst>
              </p:cNvPr>
              <p:cNvSpPr/>
              <p:nvPr/>
            </p:nvSpPr>
            <p:spPr>
              <a:xfrm rot="10800000">
                <a:off x="4787900" y="1823418"/>
                <a:ext cx="291951" cy="236381"/>
              </a:xfrm>
              <a:prstGeom prst="triangl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a:extLst>
                  <a:ext uri="{FF2B5EF4-FFF2-40B4-BE49-F238E27FC236}">
                    <a16:creationId xmlns:a16="http://schemas.microsoft.com/office/drawing/2014/main" id="{BF8AB911-4C23-D909-890D-B5DD2ABC7289}"/>
                  </a:ext>
                </a:extLst>
              </p:cNvPr>
              <p:cNvSpPr/>
              <p:nvPr/>
            </p:nvSpPr>
            <p:spPr>
              <a:xfrm>
                <a:off x="4627875" y="1307756"/>
                <a:ext cx="612000" cy="612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3</a:t>
                </a:r>
                <a:endParaRPr lang="it-IT" sz="1200" b="1" dirty="0"/>
              </a:p>
            </p:txBody>
          </p:sp>
        </p:grpSp>
      </p:grpSp>
      <p:grpSp>
        <p:nvGrpSpPr>
          <p:cNvPr id="52" name="Gruppo 51">
            <a:extLst>
              <a:ext uri="{FF2B5EF4-FFF2-40B4-BE49-F238E27FC236}">
                <a16:creationId xmlns:a16="http://schemas.microsoft.com/office/drawing/2014/main" id="{364A9AA1-5924-C10B-A617-5EC9F9BE8FB9}"/>
              </a:ext>
            </a:extLst>
          </p:cNvPr>
          <p:cNvGrpSpPr/>
          <p:nvPr/>
        </p:nvGrpSpPr>
        <p:grpSpPr>
          <a:xfrm>
            <a:off x="6620168" y="3361935"/>
            <a:ext cx="612000" cy="2588971"/>
            <a:chOff x="7798748" y="3378100"/>
            <a:chExt cx="612000" cy="2588971"/>
          </a:xfrm>
        </p:grpSpPr>
        <p:cxnSp>
          <p:nvCxnSpPr>
            <p:cNvPr id="48" name="Connettore diritto 47">
              <a:extLst>
                <a:ext uri="{FF2B5EF4-FFF2-40B4-BE49-F238E27FC236}">
                  <a16:creationId xmlns:a16="http://schemas.microsoft.com/office/drawing/2014/main" id="{BB0D0DD0-ECE1-81A5-E07D-92EB74D6EFDD}"/>
                </a:ext>
              </a:extLst>
            </p:cNvPr>
            <p:cNvCxnSpPr>
              <a:cxnSpLocks/>
            </p:cNvCxnSpPr>
            <p:nvPr/>
          </p:nvCxnSpPr>
          <p:spPr>
            <a:xfrm flipV="1">
              <a:off x="8089654" y="3517767"/>
              <a:ext cx="0" cy="183600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A9307921-5723-8824-01D4-CF7CEA5338DA}"/>
                </a:ext>
              </a:extLst>
            </p:cNvPr>
            <p:cNvSpPr/>
            <p:nvPr/>
          </p:nvSpPr>
          <p:spPr>
            <a:xfrm>
              <a:off x="7873654" y="3378100"/>
              <a:ext cx="432000" cy="432000"/>
            </a:xfrm>
            <a:prstGeom prst="ellipse">
              <a:avLst/>
            </a:prstGeom>
            <a:solidFill>
              <a:srgbClr val="FF8C00"/>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5" name="Gruppo 44">
              <a:extLst>
                <a:ext uri="{FF2B5EF4-FFF2-40B4-BE49-F238E27FC236}">
                  <a16:creationId xmlns:a16="http://schemas.microsoft.com/office/drawing/2014/main" id="{BE489D96-2D9F-BB34-3238-3B33B44301D0}"/>
                </a:ext>
              </a:extLst>
            </p:cNvPr>
            <p:cNvGrpSpPr/>
            <p:nvPr/>
          </p:nvGrpSpPr>
          <p:grpSpPr>
            <a:xfrm>
              <a:off x="7798748" y="5206360"/>
              <a:ext cx="612000" cy="760711"/>
              <a:chOff x="4627875" y="1159045"/>
              <a:chExt cx="612000" cy="760711"/>
            </a:xfrm>
          </p:grpSpPr>
          <p:sp>
            <p:nvSpPr>
              <p:cNvPr id="46" name="Triangolo isoscele 45">
                <a:extLst>
                  <a:ext uri="{FF2B5EF4-FFF2-40B4-BE49-F238E27FC236}">
                    <a16:creationId xmlns:a16="http://schemas.microsoft.com/office/drawing/2014/main" id="{30795A7E-A1C3-057C-DCF4-3A82E692DA84}"/>
                  </a:ext>
                </a:extLst>
              </p:cNvPr>
              <p:cNvSpPr/>
              <p:nvPr/>
            </p:nvSpPr>
            <p:spPr>
              <a:xfrm>
                <a:off x="4775258" y="1159045"/>
                <a:ext cx="291951" cy="236381"/>
              </a:xfrm>
              <a:prstGeom prst="triangle">
                <a:avLst/>
              </a:prstGeom>
              <a:solidFill>
                <a:srgbClr val="FF8C00"/>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a:extLst>
                  <a:ext uri="{FF2B5EF4-FFF2-40B4-BE49-F238E27FC236}">
                    <a16:creationId xmlns:a16="http://schemas.microsoft.com/office/drawing/2014/main" id="{91217FDC-F584-2F4E-C622-33A11EB9560B}"/>
                  </a:ext>
                </a:extLst>
              </p:cNvPr>
              <p:cNvSpPr/>
              <p:nvPr/>
            </p:nvSpPr>
            <p:spPr>
              <a:xfrm>
                <a:off x="4627875" y="1307756"/>
                <a:ext cx="612000" cy="612000"/>
              </a:xfrm>
              <a:prstGeom prst="ellipse">
                <a:avLst/>
              </a:prstGeom>
              <a:solidFill>
                <a:srgbClr val="FF8C00"/>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31</a:t>
                </a:r>
                <a:endParaRPr lang="it-IT" sz="1200" b="1" dirty="0"/>
              </a:p>
            </p:txBody>
          </p:sp>
        </p:grpSp>
      </p:grpSp>
      <p:sp>
        <p:nvSpPr>
          <p:cNvPr id="53" name="CasellaDiTesto 52">
            <a:extLst>
              <a:ext uri="{FF2B5EF4-FFF2-40B4-BE49-F238E27FC236}">
                <a16:creationId xmlns:a16="http://schemas.microsoft.com/office/drawing/2014/main" id="{01D996DF-D8DE-F729-9807-DF5BFE611A60}"/>
              </a:ext>
            </a:extLst>
          </p:cNvPr>
          <p:cNvSpPr txBox="1"/>
          <p:nvPr/>
        </p:nvSpPr>
        <p:spPr>
          <a:xfrm>
            <a:off x="4389366" y="2309013"/>
            <a:ext cx="1686792" cy="646331"/>
          </a:xfrm>
          <a:prstGeom prst="rect">
            <a:avLst/>
          </a:prstGeom>
          <a:noFill/>
        </p:spPr>
        <p:txBody>
          <a:bodyPr wrap="square" rtlCol="0">
            <a:spAutoFit/>
          </a:bodyPr>
          <a:lstStyle/>
          <a:p>
            <a:r>
              <a:rPr lang="it-IT" b="1" dirty="0">
                <a:solidFill>
                  <a:srgbClr val="C73E17"/>
                </a:solidFill>
              </a:rPr>
              <a:t>STOP FASE TRANSITORIA</a:t>
            </a:r>
          </a:p>
        </p:txBody>
      </p:sp>
      <p:sp>
        <p:nvSpPr>
          <p:cNvPr id="54" name="CasellaDiTesto 53">
            <a:extLst>
              <a:ext uri="{FF2B5EF4-FFF2-40B4-BE49-F238E27FC236}">
                <a16:creationId xmlns:a16="http://schemas.microsoft.com/office/drawing/2014/main" id="{76E5C041-DCAA-196D-58EB-545C9F4A9F69}"/>
              </a:ext>
            </a:extLst>
          </p:cNvPr>
          <p:cNvSpPr txBox="1"/>
          <p:nvPr/>
        </p:nvSpPr>
        <p:spPr>
          <a:xfrm>
            <a:off x="9688411" y="2325863"/>
            <a:ext cx="1686792" cy="646331"/>
          </a:xfrm>
          <a:prstGeom prst="rect">
            <a:avLst/>
          </a:prstGeom>
          <a:noFill/>
        </p:spPr>
        <p:txBody>
          <a:bodyPr wrap="square" rtlCol="0">
            <a:spAutoFit/>
          </a:bodyPr>
          <a:lstStyle/>
          <a:p>
            <a:r>
              <a:rPr lang="it-IT" b="1" dirty="0">
                <a:solidFill>
                  <a:srgbClr val="018F99"/>
                </a:solidFill>
              </a:rPr>
              <a:t>AVVIO IN PRODUZIONE</a:t>
            </a:r>
          </a:p>
        </p:txBody>
      </p:sp>
      <p:sp>
        <p:nvSpPr>
          <p:cNvPr id="55" name="CasellaDiTesto 54">
            <a:extLst>
              <a:ext uri="{FF2B5EF4-FFF2-40B4-BE49-F238E27FC236}">
                <a16:creationId xmlns:a16="http://schemas.microsoft.com/office/drawing/2014/main" id="{9666725B-2009-757A-FBFB-E297FEA8FB1F}"/>
              </a:ext>
            </a:extLst>
          </p:cNvPr>
          <p:cNvSpPr txBox="1"/>
          <p:nvPr/>
        </p:nvSpPr>
        <p:spPr>
          <a:xfrm>
            <a:off x="7053364" y="4291986"/>
            <a:ext cx="2266985" cy="646331"/>
          </a:xfrm>
          <a:prstGeom prst="rect">
            <a:avLst/>
          </a:prstGeom>
          <a:noFill/>
        </p:spPr>
        <p:txBody>
          <a:bodyPr wrap="square" rtlCol="0">
            <a:spAutoFit/>
          </a:bodyPr>
          <a:lstStyle/>
          <a:p>
            <a:r>
              <a:rPr lang="it-IT" b="1" dirty="0">
                <a:solidFill>
                  <a:srgbClr val="FF8C00"/>
                </a:solidFill>
              </a:rPr>
              <a:t>AGGIORNAMENTO PORTALE E PORTING</a:t>
            </a:r>
          </a:p>
        </p:txBody>
      </p:sp>
      <p:cxnSp>
        <p:nvCxnSpPr>
          <p:cNvPr id="57" name="Connettore diritto 56">
            <a:extLst>
              <a:ext uri="{FF2B5EF4-FFF2-40B4-BE49-F238E27FC236}">
                <a16:creationId xmlns:a16="http://schemas.microsoft.com/office/drawing/2014/main" id="{0C5FE1C0-B216-05A5-F40E-C897A561110F}"/>
              </a:ext>
            </a:extLst>
          </p:cNvPr>
          <p:cNvCxnSpPr>
            <a:cxnSpLocks/>
          </p:cNvCxnSpPr>
          <p:nvPr/>
        </p:nvCxnSpPr>
        <p:spPr>
          <a:xfrm>
            <a:off x="2796097" y="1597953"/>
            <a:ext cx="0" cy="2482557"/>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CasellaDiTesto 57">
            <a:extLst>
              <a:ext uri="{FF2B5EF4-FFF2-40B4-BE49-F238E27FC236}">
                <a16:creationId xmlns:a16="http://schemas.microsoft.com/office/drawing/2014/main" id="{F83A4DDB-FDBA-6820-A055-28C213EEA9A4}"/>
              </a:ext>
            </a:extLst>
          </p:cNvPr>
          <p:cNvSpPr txBox="1"/>
          <p:nvPr/>
        </p:nvSpPr>
        <p:spPr>
          <a:xfrm>
            <a:off x="7398573" y="3148939"/>
            <a:ext cx="1686792" cy="369332"/>
          </a:xfrm>
          <a:prstGeom prst="rect">
            <a:avLst/>
          </a:prstGeom>
          <a:noFill/>
        </p:spPr>
        <p:txBody>
          <a:bodyPr wrap="square" rtlCol="0">
            <a:spAutoFit/>
          </a:bodyPr>
          <a:lstStyle/>
          <a:p>
            <a:r>
              <a:rPr lang="it-IT" b="1" dirty="0"/>
              <a:t>APRILE</a:t>
            </a:r>
          </a:p>
        </p:txBody>
      </p:sp>
      <p:sp>
        <p:nvSpPr>
          <p:cNvPr id="59" name="CasellaDiTesto 58">
            <a:extLst>
              <a:ext uri="{FF2B5EF4-FFF2-40B4-BE49-F238E27FC236}">
                <a16:creationId xmlns:a16="http://schemas.microsoft.com/office/drawing/2014/main" id="{52ABA329-243F-2ECB-CCF1-A978E8B219DB}"/>
              </a:ext>
            </a:extLst>
          </p:cNvPr>
          <p:cNvSpPr txBox="1"/>
          <p:nvPr/>
        </p:nvSpPr>
        <p:spPr>
          <a:xfrm>
            <a:off x="594003" y="3145020"/>
            <a:ext cx="1686792" cy="369332"/>
          </a:xfrm>
          <a:prstGeom prst="rect">
            <a:avLst/>
          </a:prstGeom>
          <a:noFill/>
        </p:spPr>
        <p:txBody>
          <a:bodyPr wrap="square" rtlCol="0">
            <a:spAutoFit/>
          </a:bodyPr>
          <a:lstStyle/>
          <a:p>
            <a:r>
              <a:rPr lang="it-IT" b="1" dirty="0"/>
              <a:t>MARZO</a:t>
            </a:r>
          </a:p>
        </p:txBody>
      </p:sp>
      <p:pic>
        <p:nvPicPr>
          <p:cNvPr id="7" name="Elemento grafico 6" descr="Segnale di divieto con riempimento a tinta unita">
            <a:extLst>
              <a:ext uri="{FF2B5EF4-FFF2-40B4-BE49-F238E27FC236}">
                <a16:creationId xmlns:a16="http://schemas.microsoft.com/office/drawing/2014/main" id="{BF8DBCCB-CDEA-658C-D631-8FCCCAD7C7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27052" y="3394292"/>
            <a:ext cx="360000" cy="360000"/>
          </a:xfrm>
          <a:prstGeom prst="rect">
            <a:avLst/>
          </a:prstGeom>
        </p:spPr>
      </p:pic>
      <p:pic>
        <p:nvPicPr>
          <p:cNvPr id="9" name="Elemento grafico 8" descr="Terminale cmd con riempimento a tinta unita">
            <a:extLst>
              <a:ext uri="{FF2B5EF4-FFF2-40B4-BE49-F238E27FC236}">
                <a16:creationId xmlns:a16="http://schemas.microsoft.com/office/drawing/2014/main" id="{BCF754E1-52BA-8C81-2899-516EA1E7F0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8468" y="3396597"/>
            <a:ext cx="360000" cy="360000"/>
          </a:xfrm>
          <a:prstGeom prst="rect">
            <a:avLst/>
          </a:prstGeom>
        </p:spPr>
      </p:pic>
      <p:pic>
        <p:nvPicPr>
          <p:cNvPr id="12" name="Elemento grafico 11" descr="Segno di spunta con riempimento a tinta unita">
            <a:extLst>
              <a:ext uri="{FF2B5EF4-FFF2-40B4-BE49-F238E27FC236}">
                <a16:creationId xmlns:a16="http://schemas.microsoft.com/office/drawing/2014/main" id="{10F53E2A-929B-3C8A-5CCF-92579AA7E2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8581" y="3414100"/>
            <a:ext cx="360000" cy="360000"/>
          </a:xfrm>
          <a:prstGeom prst="rect">
            <a:avLst/>
          </a:prstGeom>
        </p:spPr>
      </p:pic>
      <p:sp>
        <p:nvSpPr>
          <p:cNvPr id="17" name="Parentesi graffa chiusa 16">
            <a:extLst>
              <a:ext uri="{FF2B5EF4-FFF2-40B4-BE49-F238E27FC236}">
                <a16:creationId xmlns:a16="http://schemas.microsoft.com/office/drawing/2014/main" id="{0F3BEF83-1C96-A9A8-0E67-0E10193006CD}"/>
              </a:ext>
            </a:extLst>
          </p:cNvPr>
          <p:cNvSpPr/>
          <p:nvPr/>
        </p:nvSpPr>
        <p:spPr>
          <a:xfrm rot="16200000">
            <a:off x="2511514" y="2042886"/>
            <a:ext cx="711026" cy="4484372"/>
          </a:xfrm>
          <a:prstGeom prst="rightBrace">
            <a:avLst>
              <a:gd name="adj1" fmla="val 8333"/>
              <a:gd name="adj2" fmla="val 48428"/>
            </a:avLst>
          </a:prstGeom>
          <a:ln w="57150">
            <a:solidFill>
              <a:srgbClr val="2D688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CasellaDiTesto 17">
            <a:extLst>
              <a:ext uri="{FF2B5EF4-FFF2-40B4-BE49-F238E27FC236}">
                <a16:creationId xmlns:a16="http://schemas.microsoft.com/office/drawing/2014/main" id="{D2AE9576-E0AC-4B84-E54A-6BFEF9739206}"/>
              </a:ext>
            </a:extLst>
          </p:cNvPr>
          <p:cNvSpPr txBox="1"/>
          <p:nvPr/>
        </p:nvSpPr>
        <p:spPr>
          <a:xfrm>
            <a:off x="665149" y="4308151"/>
            <a:ext cx="4364049" cy="1674754"/>
          </a:xfrm>
          <a:prstGeom prst="rect">
            <a:avLst/>
          </a:prstGeom>
          <a:noFill/>
        </p:spPr>
        <p:txBody>
          <a:bodyPr wrap="square" rtlCol="0">
            <a:spAutoFit/>
          </a:bodyPr>
          <a:lstStyle/>
          <a:p>
            <a:pPr algn="just">
              <a:lnSpc>
                <a:spcPct val="150000"/>
              </a:lnSpc>
            </a:pPr>
            <a:r>
              <a:rPr lang="it-IT" sz="1400" dirty="0"/>
              <a:t>In questa fase verranno realizzati incontri con i soggetti interessati, predisposti i materiali a supporto e avviata una campagna di comunicazione anche rispetto alla fine del transitorio. Verrà inoltre aggiornato l’ambiente di test con le ultime novità introdotte.</a:t>
            </a:r>
          </a:p>
        </p:txBody>
      </p:sp>
      <p:sp>
        <p:nvSpPr>
          <p:cNvPr id="3" name="Segnaposto piè di pagina 4">
            <a:extLst>
              <a:ext uri="{FF2B5EF4-FFF2-40B4-BE49-F238E27FC236}">
                <a16:creationId xmlns:a16="http://schemas.microsoft.com/office/drawing/2014/main" id="{73059BE9-C4EB-F579-C9BC-B7D653FE354A}"/>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Tree>
    <p:extLst>
      <p:ext uri="{BB962C8B-B14F-4D97-AF65-F5344CB8AC3E}">
        <p14:creationId xmlns:p14="http://schemas.microsoft.com/office/powerpoint/2010/main" val="608177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34</a:t>
            </a:fld>
            <a:endParaRPr lang="it-IT" dirty="0">
              <a:solidFill>
                <a:schemeClr val="bg1"/>
              </a:solidFill>
            </a:endParaRPr>
          </a:p>
        </p:txBody>
      </p:sp>
      <p:sp>
        <p:nvSpPr>
          <p:cNvPr id="9" name="Titolo 8">
            <a:extLst>
              <a:ext uri="{FF2B5EF4-FFF2-40B4-BE49-F238E27FC236}">
                <a16:creationId xmlns:a16="http://schemas.microsoft.com/office/drawing/2014/main" id="{A3108F48-F22E-26FA-C5E4-C16F18953BAE}"/>
              </a:ext>
            </a:extLst>
          </p:cNvPr>
          <p:cNvSpPr>
            <a:spLocks noGrp="1"/>
          </p:cNvSpPr>
          <p:nvPr>
            <p:ph type="title"/>
          </p:nvPr>
        </p:nvSpPr>
        <p:spPr/>
        <p:txBody>
          <a:bodyPr/>
          <a:lstStyle/>
          <a:p>
            <a:endParaRPr lang="it-IT"/>
          </a:p>
        </p:txBody>
      </p:sp>
      <p:sp>
        <p:nvSpPr>
          <p:cNvPr id="10" name="Rettangolo 9">
            <a:extLst>
              <a:ext uri="{FF2B5EF4-FFF2-40B4-BE49-F238E27FC236}">
                <a16:creationId xmlns:a16="http://schemas.microsoft.com/office/drawing/2014/main" id="{CC4E3D87-644C-AB5D-A82D-9FE36AC2A0D9}"/>
              </a:ext>
            </a:extLst>
          </p:cNvPr>
          <p:cNvSpPr/>
          <p:nvPr/>
        </p:nvSpPr>
        <p:spPr>
          <a:xfrm>
            <a:off x="0" y="-7289"/>
            <a:ext cx="12192000" cy="6858000"/>
          </a:xfrm>
          <a:prstGeom prst="rect">
            <a:avLst/>
          </a:prstGeom>
          <a:solidFill>
            <a:srgbClr val="326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12" name="CasellaDiTesto 11">
            <a:extLst>
              <a:ext uri="{FF2B5EF4-FFF2-40B4-BE49-F238E27FC236}">
                <a16:creationId xmlns:a16="http://schemas.microsoft.com/office/drawing/2014/main" id="{E504DEE3-7EA4-F5A4-420A-A7FC8C4B6D4A}"/>
              </a:ext>
            </a:extLst>
          </p:cNvPr>
          <p:cNvSpPr txBox="1"/>
          <p:nvPr/>
        </p:nvSpPr>
        <p:spPr>
          <a:xfrm>
            <a:off x="1356360" y="2858542"/>
            <a:ext cx="9479280" cy="1200329"/>
          </a:xfrm>
          <a:prstGeom prst="rect">
            <a:avLst/>
          </a:prstGeom>
          <a:noFill/>
        </p:spPr>
        <p:txBody>
          <a:bodyPr wrap="square" rtlCol="0">
            <a:spAutoFit/>
          </a:bodyPr>
          <a:lstStyle/>
          <a:p>
            <a:pPr algn="ctr"/>
            <a:r>
              <a:rPr lang="it-IT" sz="7200" b="1" dirty="0">
                <a:solidFill>
                  <a:schemeClr val="bg1"/>
                </a:solidFill>
              </a:rPr>
              <a:t>CANALI DI ASSISTENZA</a:t>
            </a:r>
          </a:p>
        </p:txBody>
      </p:sp>
    </p:spTree>
    <p:extLst>
      <p:ext uri="{BB962C8B-B14F-4D97-AF65-F5344CB8AC3E}">
        <p14:creationId xmlns:p14="http://schemas.microsoft.com/office/powerpoint/2010/main" val="3014787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Canali di assistenza</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1244600" y="1246524"/>
            <a:ext cx="10609942" cy="4544676"/>
          </a:xfrm>
        </p:spPr>
        <p:txBody>
          <a:bodyPr>
            <a:normAutofit/>
          </a:bodyPr>
          <a:lstStyle/>
          <a:p>
            <a:pPr marL="0" indent="0" algn="just">
              <a:lnSpc>
                <a:spcPct val="150000"/>
              </a:lnSpc>
              <a:spcBef>
                <a:spcPts val="300"/>
              </a:spcBef>
              <a:spcAft>
                <a:spcPts val="300"/>
              </a:spcAft>
              <a:buNone/>
            </a:pPr>
            <a:r>
              <a:rPr lang="it-IT" sz="2600" b="1" u="sng" dirty="0">
                <a:solidFill>
                  <a:srgbClr val="3264AA"/>
                </a:solidFill>
                <a:ea typeface="BatangChe" panose="02030609000101010101" pitchFamily="49" charset="-127"/>
                <a:cs typeface="Times New Roman" panose="02020603050405020304" pitchFamily="18" charset="0"/>
              </a:rPr>
              <a:t>PER INFORMAZIONI E ASSISTENZA RISPETTO ALLA PROCEDURA</a:t>
            </a:r>
          </a:p>
          <a:p>
            <a:pPr marL="0" indent="0" algn="just">
              <a:lnSpc>
                <a:spcPct val="150000"/>
              </a:lnSpc>
              <a:spcBef>
                <a:spcPts val="300"/>
              </a:spcBef>
              <a:spcAft>
                <a:spcPts val="300"/>
              </a:spcAft>
              <a:buNone/>
            </a:pPr>
            <a:r>
              <a:rPr lang="it-IT" sz="2200" dirty="0">
                <a:solidFill>
                  <a:srgbClr val="3264AA"/>
                </a:solidFill>
                <a:ea typeface="BatangChe" panose="02030609000101010101" pitchFamily="49" charset="-127"/>
                <a:cs typeface="Times New Roman" panose="02020603050405020304" pitchFamily="18" charset="0"/>
                <a:hlinkClick r:id="rId2"/>
              </a:rPr>
              <a:t>arl.helpaziende@regione.emilia-romagna.it</a:t>
            </a:r>
            <a:endParaRPr lang="it-IT" sz="2200" dirty="0">
              <a:solidFill>
                <a:srgbClr val="3264AA"/>
              </a:solidFill>
              <a:ea typeface="BatangChe" panose="02030609000101010101" pitchFamily="49" charset="-127"/>
              <a:cs typeface="Times New Roman" panose="02020603050405020304" pitchFamily="18" charset="0"/>
            </a:endParaRPr>
          </a:p>
          <a:p>
            <a:pPr marL="0" indent="0" algn="just">
              <a:lnSpc>
                <a:spcPct val="150000"/>
              </a:lnSpc>
              <a:spcBef>
                <a:spcPts val="300"/>
              </a:spcBef>
              <a:spcAft>
                <a:spcPts val="300"/>
              </a:spcAft>
              <a:buNone/>
            </a:pPr>
            <a:r>
              <a:rPr lang="it-IT" sz="1600" i="1" dirty="0">
                <a:ea typeface="BatangChe" panose="02030609000101010101" pitchFamily="49" charset="-127"/>
                <a:cs typeface="Times New Roman" panose="02020603050405020304" pitchFamily="18" charset="0"/>
              </a:rPr>
              <a:t>Nella mail andrà indicato un numero di telefono e una fascia oraria nella quale essere eventualmente ricontattati</a:t>
            </a:r>
            <a:endParaRPr lang="it-IT" sz="2600" b="1" u="sng" dirty="0">
              <a:solidFill>
                <a:srgbClr val="018F99"/>
              </a:solidFill>
              <a:ea typeface="BatangChe" panose="02030609000101010101" pitchFamily="49" charset="-127"/>
              <a:cs typeface="Times New Roman" panose="02020603050405020304" pitchFamily="18" charset="0"/>
            </a:endParaRPr>
          </a:p>
          <a:p>
            <a:pPr marL="0" indent="0" algn="just">
              <a:lnSpc>
                <a:spcPct val="150000"/>
              </a:lnSpc>
              <a:spcBef>
                <a:spcPts val="300"/>
              </a:spcBef>
              <a:spcAft>
                <a:spcPts val="300"/>
              </a:spcAft>
              <a:buNone/>
            </a:pPr>
            <a:r>
              <a:rPr lang="it-IT" sz="2600" b="1" u="sng" dirty="0">
                <a:solidFill>
                  <a:srgbClr val="018F99"/>
                </a:solidFill>
                <a:ea typeface="BatangChe" panose="02030609000101010101" pitchFamily="49" charset="-127"/>
                <a:cs typeface="Times New Roman" panose="02020603050405020304" pitchFamily="18" charset="0"/>
              </a:rPr>
              <a:t>PER PROBLEMI TECNICI</a:t>
            </a:r>
          </a:p>
          <a:p>
            <a:pPr marL="0" indent="0" algn="just">
              <a:lnSpc>
                <a:spcPct val="150000"/>
              </a:lnSpc>
              <a:spcBef>
                <a:spcPts val="300"/>
              </a:spcBef>
              <a:spcAft>
                <a:spcPts val="300"/>
              </a:spcAft>
              <a:buNone/>
            </a:pPr>
            <a:r>
              <a:rPr lang="it-IT" sz="2200" dirty="0">
                <a:solidFill>
                  <a:srgbClr val="3264AA"/>
                </a:solidFill>
                <a:ea typeface="BatangChe" panose="02030609000101010101" pitchFamily="49" charset="-127"/>
                <a:cs typeface="Times New Roman" panose="02020603050405020304" pitchFamily="18" charset="0"/>
                <a:hlinkClick r:id="rId2"/>
              </a:rPr>
              <a:t>accountlavoroxte@regione.emilia-romagna.it</a:t>
            </a:r>
            <a:endParaRPr lang="it-IT" sz="2200" dirty="0">
              <a:solidFill>
                <a:srgbClr val="3264AA"/>
              </a:solidFill>
              <a:ea typeface="BatangChe" panose="02030609000101010101" pitchFamily="49" charset="-127"/>
              <a:cs typeface="Times New Roman" panose="02020603050405020304" pitchFamily="18" charset="0"/>
            </a:endParaRPr>
          </a:p>
          <a:p>
            <a:pPr marL="0" indent="0" algn="just">
              <a:lnSpc>
                <a:spcPct val="150000"/>
              </a:lnSpc>
              <a:spcBef>
                <a:spcPts val="300"/>
              </a:spcBef>
              <a:spcAft>
                <a:spcPts val="300"/>
              </a:spcAft>
              <a:buNone/>
            </a:pPr>
            <a:endParaRPr lang="it-IT" sz="2600" b="1" u="sng" dirty="0">
              <a:solidFill>
                <a:srgbClr val="3264AA"/>
              </a:solidFill>
              <a:ea typeface="BatangChe" panose="02030609000101010101" pitchFamily="49" charset="-127"/>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35</a:t>
            </a:fld>
            <a:endParaRPr lang="it-IT" dirty="0">
              <a:solidFill>
                <a:schemeClr val="bg1"/>
              </a:solidFill>
            </a:endParaRPr>
          </a:p>
        </p:txBody>
      </p:sp>
      <p:grpSp>
        <p:nvGrpSpPr>
          <p:cNvPr id="13" name="Gruppo 12">
            <a:extLst>
              <a:ext uri="{FF2B5EF4-FFF2-40B4-BE49-F238E27FC236}">
                <a16:creationId xmlns:a16="http://schemas.microsoft.com/office/drawing/2014/main" id="{7298525F-A46E-4B3A-8BBA-91B9D85DFFCD}"/>
              </a:ext>
            </a:extLst>
          </p:cNvPr>
          <p:cNvGrpSpPr/>
          <p:nvPr/>
        </p:nvGrpSpPr>
        <p:grpSpPr>
          <a:xfrm>
            <a:off x="423947" y="1326512"/>
            <a:ext cx="648000" cy="648000"/>
            <a:chOff x="339034" y="2054892"/>
            <a:chExt cx="648000" cy="648000"/>
          </a:xfrm>
        </p:grpSpPr>
        <p:pic>
          <p:nvPicPr>
            <p:cNvPr id="11" name="Elemento grafico 10" descr="Posta elettronica con riempimento a tinta unita">
              <a:extLst>
                <a:ext uri="{FF2B5EF4-FFF2-40B4-BE49-F238E27FC236}">
                  <a16:creationId xmlns:a16="http://schemas.microsoft.com/office/drawing/2014/main" id="{6F750165-7865-4B5A-A4BC-3DD307C9FF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3034" y="2069132"/>
              <a:ext cx="540000" cy="540000"/>
            </a:xfrm>
            <a:prstGeom prst="rect">
              <a:avLst/>
            </a:prstGeom>
          </p:spPr>
        </p:pic>
        <p:sp>
          <p:nvSpPr>
            <p:cNvPr id="12" name="Ovale 11">
              <a:extLst>
                <a:ext uri="{FF2B5EF4-FFF2-40B4-BE49-F238E27FC236}">
                  <a16:creationId xmlns:a16="http://schemas.microsoft.com/office/drawing/2014/main" id="{8A462EB4-C1A1-480A-9733-D209EAD20EB3}"/>
                </a:ext>
              </a:extLst>
            </p:cNvPr>
            <p:cNvSpPr/>
            <p:nvPr/>
          </p:nvSpPr>
          <p:spPr>
            <a:xfrm>
              <a:off x="339034" y="2054892"/>
              <a:ext cx="648000" cy="648000"/>
            </a:xfrm>
            <a:prstGeom prst="ellipse">
              <a:avLst/>
            </a:prstGeom>
            <a:noFill/>
            <a:ln w="38100">
              <a:solidFill>
                <a:srgbClr val="326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Segnaposto piè di pagina 4">
            <a:extLst>
              <a:ext uri="{FF2B5EF4-FFF2-40B4-BE49-F238E27FC236}">
                <a16:creationId xmlns:a16="http://schemas.microsoft.com/office/drawing/2014/main" id="{69B4D852-2AEB-BA83-8807-96C667828AB9}"/>
              </a:ext>
            </a:extLst>
          </p:cNvPr>
          <p:cNvSpPr>
            <a:spLocks noGrp="1"/>
          </p:cNvSpPr>
          <p:nvPr>
            <p:ph type="ftr" sz="quarter" idx="11"/>
          </p:nvPr>
        </p:nvSpPr>
        <p:spPr>
          <a:xfrm>
            <a:off x="4120242" y="6217798"/>
            <a:ext cx="6529424" cy="365125"/>
          </a:xfrm>
        </p:spPr>
        <p:txBody>
          <a:bodyPr/>
          <a:lstStyle/>
          <a:p>
            <a:pPr algn="r"/>
            <a:r>
              <a:rPr lang="it-IT" dirty="0">
                <a:solidFill>
                  <a:schemeClr val="bg1"/>
                </a:solidFill>
              </a:rPr>
              <a:t>Lavoro per Te – Accesso aziende tramite Identità Digitale</a:t>
            </a:r>
          </a:p>
        </p:txBody>
      </p:sp>
      <p:grpSp>
        <p:nvGrpSpPr>
          <p:cNvPr id="6" name="Gruppo 5">
            <a:extLst>
              <a:ext uri="{FF2B5EF4-FFF2-40B4-BE49-F238E27FC236}">
                <a16:creationId xmlns:a16="http://schemas.microsoft.com/office/drawing/2014/main" id="{91DC81E5-E980-CFDE-A1F3-872DDF12B5E9}"/>
              </a:ext>
            </a:extLst>
          </p:cNvPr>
          <p:cNvGrpSpPr/>
          <p:nvPr/>
        </p:nvGrpSpPr>
        <p:grpSpPr>
          <a:xfrm>
            <a:off x="423947" y="3105000"/>
            <a:ext cx="648000" cy="648000"/>
            <a:chOff x="339034" y="2054892"/>
            <a:chExt cx="648000" cy="648000"/>
          </a:xfrm>
        </p:grpSpPr>
        <p:pic>
          <p:nvPicPr>
            <p:cNvPr id="7" name="Elemento grafico 6" descr="Posta elettronica con riempimento a tinta unita">
              <a:extLst>
                <a:ext uri="{FF2B5EF4-FFF2-40B4-BE49-F238E27FC236}">
                  <a16:creationId xmlns:a16="http://schemas.microsoft.com/office/drawing/2014/main" id="{7A0B1CCE-F2D2-DE78-A191-B2259611D4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3034" y="2069132"/>
              <a:ext cx="540000" cy="540000"/>
            </a:xfrm>
            <a:prstGeom prst="rect">
              <a:avLst/>
            </a:prstGeom>
          </p:spPr>
        </p:pic>
        <p:sp>
          <p:nvSpPr>
            <p:cNvPr id="8" name="Ovale 7">
              <a:extLst>
                <a:ext uri="{FF2B5EF4-FFF2-40B4-BE49-F238E27FC236}">
                  <a16:creationId xmlns:a16="http://schemas.microsoft.com/office/drawing/2014/main" id="{894DFEA6-405B-2635-810B-A9A768BE25F4}"/>
                </a:ext>
              </a:extLst>
            </p:cNvPr>
            <p:cNvSpPr/>
            <p:nvPr/>
          </p:nvSpPr>
          <p:spPr>
            <a:xfrm>
              <a:off x="339034" y="2054892"/>
              <a:ext cx="648000" cy="648000"/>
            </a:xfrm>
            <a:prstGeom prst="ellipse">
              <a:avLst/>
            </a:prstGeom>
            <a:noFill/>
            <a:ln w="3810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2374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Fine della fase «Transitoria»</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8"/>
            <a:ext cx="11487149" cy="1999734"/>
          </a:xfrm>
        </p:spPr>
        <p:txBody>
          <a:bodyPr>
            <a:normAutofit/>
          </a:bodyPr>
          <a:lstStyle/>
          <a:p>
            <a:pPr marL="0" indent="0" algn="just">
              <a:lnSpc>
                <a:spcPct val="150000"/>
              </a:lnSpc>
              <a:spcBef>
                <a:spcPts val="300"/>
              </a:spcBef>
              <a:spcAft>
                <a:spcPts val="300"/>
              </a:spcAft>
              <a:buNone/>
            </a:pPr>
            <a:r>
              <a:rPr lang="it-IT" sz="1600" dirty="0"/>
              <a:t>A partire dal 2021 l’Agenzia ha avvitato una </a:t>
            </a:r>
            <a:r>
              <a:rPr lang="it-IT" sz="1600" b="1" dirty="0">
                <a:solidFill>
                  <a:srgbClr val="3264AA"/>
                </a:solidFill>
              </a:rPr>
              <a:t>revisione del sistema di profilatura al Portale Lavoro per Te</a:t>
            </a:r>
            <a:r>
              <a:rPr lang="it-IT" sz="1600" dirty="0">
                <a:solidFill>
                  <a:srgbClr val="3264AA"/>
                </a:solidFill>
              </a:rPr>
              <a:t> </a:t>
            </a:r>
            <a:r>
              <a:rPr lang="it-IT" sz="1600" dirty="0"/>
              <a:t>sia per i cittadini che per le imprese, teso a garantire la registrazione e l’accesso al portale tramite identità digitale (SPID, CIE e CNS).</a:t>
            </a:r>
          </a:p>
          <a:p>
            <a:pPr marL="0" indent="0" algn="just">
              <a:lnSpc>
                <a:spcPct val="150000"/>
              </a:lnSpc>
              <a:spcBef>
                <a:spcPts val="300"/>
              </a:spcBef>
              <a:spcAft>
                <a:spcPts val="300"/>
              </a:spcAft>
              <a:buNone/>
            </a:pPr>
            <a:r>
              <a:rPr lang="it-IT" sz="1600" dirty="0"/>
              <a:t>Stante obblighi normativi derivanti dal DL n.76/2020, nel corso del 2021 è stato affrontato il tema </a:t>
            </a:r>
            <a:r>
              <a:rPr lang="it-IT" sz="1600" b="1" dirty="0">
                <a:solidFill>
                  <a:srgbClr val="3264AA"/>
                </a:solidFill>
              </a:rPr>
              <a:t>dell’accesso legato ai cittadini e nel mese di aprile 2022 è stata avviata</a:t>
            </a:r>
            <a:r>
              <a:rPr lang="it-IT" sz="1600" dirty="0">
                <a:solidFill>
                  <a:srgbClr val="3264AA"/>
                </a:solidFill>
              </a:rPr>
              <a:t> </a:t>
            </a:r>
            <a:r>
              <a:rPr lang="it-IT" sz="1600" b="1" dirty="0">
                <a:solidFill>
                  <a:srgbClr val="3264AA"/>
                </a:solidFill>
              </a:rPr>
              <a:t>la «fase transitoria» al sistema di accesso tramite identità digitale anche per le imprese </a:t>
            </a:r>
            <a:r>
              <a:rPr lang="it-IT" sz="1600" dirty="0"/>
              <a:t>registrate al portale, in analogia a quanto avviato anche da altri enti. </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4</a:t>
            </a:fld>
            <a:endParaRPr lang="it-IT" dirty="0">
              <a:solidFill>
                <a:schemeClr val="bg1"/>
              </a:solidFill>
            </a:endParaRPr>
          </a:p>
        </p:txBody>
      </p:sp>
      <p:cxnSp>
        <p:nvCxnSpPr>
          <p:cNvPr id="5" name="Connettore diritto 4">
            <a:extLst>
              <a:ext uri="{FF2B5EF4-FFF2-40B4-BE49-F238E27FC236}">
                <a16:creationId xmlns:a16="http://schemas.microsoft.com/office/drawing/2014/main" id="{D609DFD4-C685-BFF3-971F-95CC529BA448}"/>
              </a:ext>
            </a:extLst>
          </p:cNvPr>
          <p:cNvCxnSpPr>
            <a:cxnSpLocks/>
          </p:cNvCxnSpPr>
          <p:nvPr/>
        </p:nvCxnSpPr>
        <p:spPr>
          <a:xfrm>
            <a:off x="5888371" y="3635922"/>
            <a:ext cx="0" cy="2279535"/>
          </a:xfrm>
          <a:prstGeom prst="line">
            <a:avLst/>
          </a:prstGeom>
          <a:ln w="762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Freccia a destra 5">
            <a:extLst>
              <a:ext uri="{FF2B5EF4-FFF2-40B4-BE49-F238E27FC236}">
                <a16:creationId xmlns:a16="http://schemas.microsoft.com/office/drawing/2014/main" id="{7FD8D32E-A2EE-9B92-94CC-9634E4583F0B}"/>
              </a:ext>
            </a:extLst>
          </p:cNvPr>
          <p:cNvSpPr/>
          <p:nvPr/>
        </p:nvSpPr>
        <p:spPr>
          <a:xfrm>
            <a:off x="337458" y="3226461"/>
            <a:ext cx="11457212" cy="612000"/>
          </a:xfrm>
          <a:prstGeom prst="rightArrow">
            <a:avLst/>
          </a:prstGeom>
          <a:solidFill>
            <a:srgbClr val="326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con angoli arrotondati 6">
            <a:extLst>
              <a:ext uri="{FF2B5EF4-FFF2-40B4-BE49-F238E27FC236}">
                <a16:creationId xmlns:a16="http://schemas.microsoft.com/office/drawing/2014/main" id="{5947ED3A-9219-661C-F081-9CC678091AA2}"/>
              </a:ext>
            </a:extLst>
          </p:cNvPr>
          <p:cNvSpPr/>
          <p:nvPr/>
        </p:nvSpPr>
        <p:spPr>
          <a:xfrm>
            <a:off x="2085814" y="3298117"/>
            <a:ext cx="1699495" cy="510241"/>
          </a:xfrm>
          <a:prstGeom prst="roundRect">
            <a:avLst/>
          </a:prstGeom>
          <a:solidFill>
            <a:srgbClr val="3D7F6D"/>
          </a:solidFill>
          <a:ln>
            <a:solidFill>
              <a:srgbClr val="3D7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2022</a:t>
            </a:r>
          </a:p>
        </p:txBody>
      </p:sp>
      <p:sp>
        <p:nvSpPr>
          <p:cNvPr id="8" name="Rettangolo con angoli arrotondati 7">
            <a:extLst>
              <a:ext uri="{FF2B5EF4-FFF2-40B4-BE49-F238E27FC236}">
                <a16:creationId xmlns:a16="http://schemas.microsoft.com/office/drawing/2014/main" id="{AF519C14-D812-405F-7DC3-F4553406AFC2}"/>
              </a:ext>
            </a:extLst>
          </p:cNvPr>
          <p:cNvSpPr/>
          <p:nvPr/>
        </p:nvSpPr>
        <p:spPr>
          <a:xfrm>
            <a:off x="7829387" y="3298117"/>
            <a:ext cx="1699495" cy="51024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2023</a:t>
            </a:r>
          </a:p>
        </p:txBody>
      </p:sp>
      <p:sp>
        <p:nvSpPr>
          <p:cNvPr id="10" name="CasellaDiTesto 9">
            <a:extLst>
              <a:ext uri="{FF2B5EF4-FFF2-40B4-BE49-F238E27FC236}">
                <a16:creationId xmlns:a16="http://schemas.microsoft.com/office/drawing/2014/main" id="{47BF75EE-9620-ACA3-3B1A-DA8B14823E21}"/>
              </a:ext>
            </a:extLst>
          </p:cNvPr>
          <p:cNvSpPr txBox="1"/>
          <p:nvPr/>
        </p:nvSpPr>
        <p:spPr>
          <a:xfrm>
            <a:off x="529780" y="3839693"/>
            <a:ext cx="5196204" cy="2270109"/>
          </a:xfrm>
          <a:prstGeom prst="rect">
            <a:avLst/>
          </a:prstGeom>
          <a:noFill/>
        </p:spPr>
        <p:txBody>
          <a:bodyPr wrap="square" rtlCol="0">
            <a:spAutoFit/>
          </a:bodyPr>
          <a:lstStyle/>
          <a:p>
            <a:pPr algn="just">
              <a:lnSpc>
                <a:spcPct val="150000"/>
              </a:lnSpc>
              <a:spcBef>
                <a:spcPts val="300"/>
              </a:spcBef>
              <a:spcAft>
                <a:spcPts val="300"/>
              </a:spcAft>
            </a:pPr>
            <a:r>
              <a:rPr lang="it-IT" sz="1600" dirty="0"/>
              <a:t>A partire dall’ </a:t>
            </a:r>
            <a:r>
              <a:rPr lang="it-IT" sz="1600" b="1" dirty="0">
                <a:solidFill>
                  <a:srgbClr val="3264AA"/>
                </a:solidFill>
              </a:rPr>
              <a:t>11/04/2022 è stata avviata la fase «Transitoria»</a:t>
            </a:r>
            <a:r>
              <a:rPr lang="it-IT" sz="1600" b="1" dirty="0"/>
              <a:t> </a:t>
            </a:r>
            <a:r>
              <a:rPr lang="it-IT" sz="1600" dirty="0"/>
              <a:t>che ha previsto la possibilità di nominare un Amministratore aziendale e dei collaboratori per gli account di tipo azienda. In questa fase era possibile continuare ad accedere con le credenziali username e password o con l’identità digitale per gli utenti abilitati.</a:t>
            </a:r>
          </a:p>
        </p:txBody>
      </p:sp>
      <p:sp>
        <p:nvSpPr>
          <p:cNvPr id="11" name="CasellaDiTesto 10">
            <a:extLst>
              <a:ext uri="{FF2B5EF4-FFF2-40B4-BE49-F238E27FC236}">
                <a16:creationId xmlns:a16="http://schemas.microsoft.com/office/drawing/2014/main" id="{A14E1A8A-2703-D991-B689-C18BAC807989}"/>
              </a:ext>
            </a:extLst>
          </p:cNvPr>
          <p:cNvSpPr txBox="1"/>
          <p:nvPr/>
        </p:nvSpPr>
        <p:spPr>
          <a:xfrm>
            <a:off x="6066064" y="3800912"/>
            <a:ext cx="5196204" cy="1900777"/>
          </a:xfrm>
          <a:prstGeom prst="rect">
            <a:avLst/>
          </a:prstGeom>
          <a:noFill/>
        </p:spPr>
        <p:txBody>
          <a:bodyPr wrap="square" rtlCol="0">
            <a:spAutoFit/>
          </a:bodyPr>
          <a:lstStyle/>
          <a:p>
            <a:pPr algn="just">
              <a:lnSpc>
                <a:spcPct val="150000"/>
              </a:lnSpc>
              <a:spcBef>
                <a:spcPts val="300"/>
              </a:spcBef>
              <a:spcAft>
                <a:spcPts val="300"/>
              </a:spcAft>
            </a:pPr>
            <a:r>
              <a:rPr lang="it-IT" sz="1600" dirty="0"/>
              <a:t>A partire dal </a:t>
            </a:r>
            <a:r>
              <a:rPr lang="it-IT" sz="1600" b="1" dirty="0">
                <a:solidFill>
                  <a:srgbClr val="3264AA"/>
                </a:solidFill>
              </a:rPr>
              <a:t>03/04/2023 sarà aggiornata la nuova modalità di accesso al Portale. Da questo momento l’unica modalità di accesso sarà tramite identità digitale </a:t>
            </a:r>
            <a:r>
              <a:rPr lang="it-IT" sz="1600" dirty="0"/>
              <a:t>e gli utenti che operano per conto di un’azienda dovranno essere abilitati per farlo dal proprio Amministratore aziendale.</a:t>
            </a:r>
          </a:p>
        </p:txBody>
      </p:sp>
      <p:sp>
        <p:nvSpPr>
          <p:cNvPr id="12" name="Segnaposto piè di pagina 4">
            <a:extLst>
              <a:ext uri="{FF2B5EF4-FFF2-40B4-BE49-F238E27FC236}">
                <a16:creationId xmlns:a16="http://schemas.microsoft.com/office/drawing/2014/main" id="{CAE7E32F-5BBF-2FF9-424A-A3D37A4257F0}"/>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Tree>
    <p:extLst>
      <p:ext uri="{BB962C8B-B14F-4D97-AF65-F5344CB8AC3E}">
        <p14:creationId xmlns:p14="http://schemas.microsoft.com/office/powerpoint/2010/main" val="3197844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Nuova profilatura aziende</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18507"/>
            <a:ext cx="11487149" cy="598261"/>
          </a:xfrm>
        </p:spPr>
        <p:txBody>
          <a:bodyPr>
            <a:normAutofit/>
          </a:bodyPr>
          <a:lstStyle/>
          <a:p>
            <a:pPr marL="0" indent="0" algn="just">
              <a:lnSpc>
                <a:spcPct val="150000"/>
              </a:lnSpc>
              <a:spcBef>
                <a:spcPts val="300"/>
              </a:spcBef>
              <a:spcAft>
                <a:spcPts val="300"/>
              </a:spcAft>
              <a:buNone/>
            </a:pPr>
            <a:r>
              <a:rPr lang="it-IT" sz="1600" dirty="0"/>
              <a:t>Sulla base della conclusione della fase transitoria si possono </a:t>
            </a:r>
            <a:r>
              <a:rPr lang="it-IT" sz="1600" b="1" dirty="0">
                <a:solidFill>
                  <a:srgbClr val="3264AA"/>
                </a:solidFill>
              </a:rPr>
              <a:t>delineare due scenari </a:t>
            </a:r>
            <a:r>
              <a:rPr lang="it-IT" sz="1600" dirty="0"/>
              <a:t>per le aziende che utilizzano il portale Lavoro per Te.</a:t>
            </a:r>
          </a:p>
          <a:p>
            <a:pPr marL="0" indent="0" algn="just">
              <a:lnSpc>
                <a:spcPct val="150000"/>
              </a:lnSpc>
              <a:spcBef>
                <a:spcPts val="300"/>
              </a:spcBef>
              <a:spcAft>
                <a:spcPts val="300"/>
              </a:spcAft>
              <a:buNone/>
            </a:pPr>
            <a:endParaRPr lang="it-IT" sz="1600" dirty="0"/>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5</a:t>
            </a:fld>
            <a:endParaRPr lang="it-IT" dirty="0">
              <a:solidFill>
                <a:schemeClr val="bg1"/>
              </a:solidFill>
            </a:endParaRPr>
          </a:p>
        </p:txBody>
      </p:sp>
      <p:sp>
        <p:nvSpPr>
          <p:cNvPr id="5" name="Segnaposto piè di pagina 4">
            <a:extLst>
              <a:ext uri="{FF2B5EF4-FFF2-40B4-BE49-F238E27FC236}">
                <a16:creationId xmlns:a16="http://schemas.microsoft.com/office/drawing/2014/main" id="{0720399E-E849-2E4E-82AD-46A614970D9C}"/>
              </a:ext>
            </a:extLst>
          </p:cNvPr>
          <p:cNvSpPr>
            <a:spLocks noGrp="1"/>
          </p:cNvSpPr>
          <p:nvPr>
            <p:ph type="ftr" sz="quarter" idx="11"/>
          </p:nvPr>
        </p:nvSpPr>
        <p:spPr/>
        <p:txBody>
          <a:bodyPr/>
          <a:lstStyle/>
          <a:p>
            <a:pPr algn="r"/>
            <a:r>
              <a:rPr lang="it-IT" dirty="0">
                <a:solidFill>
                  <a:schemeClr val="bg1"/>
                </a:solidFill>
              </a:rPr>
              <a:t>Lavoro per Te – Accesso aziende tramite Identità Digitale</a:t>
            </a:r>
          </a:p>
        </p:txBody>
      </p:sp>
      <p:grpSp>
        <p:nvGrpSpPr>
          <p:cNvPr id="21" name="Gruppo 20">
            <a:extLst>
              <a:ext uri="{FF2B5EF4-FFF2-40B4-BE49-F238E27FC236}">
                <a16:creationId xmlns:a16="http://schemas.microsoft.com/office/drawing/2014/main" id="{EE36461E-CECE-9C0A-1393-00E1671D823A}"/>
              </a:ext>
            </a:extLst>
          </p:cNvPr>
          <p:cNvGrpSpPr/>
          <p:nvPr/>
        </p:nvGrpSpPr>
        <p:grpSpPr>
          <a:xfrm>
            <a:off x="367393" y="2311577"/>
            <a:ext cx="5150735" cy="3715802"/>
            <a:chOff x="367393" y="2311577"/>
            <a:chExt cx="5150735" cy="3715802"/>
          </a:xfrm>
        </p:grpSpPr>
        <p:grpSp>
          <p:nvGrpSpPr>
            <p:cNvPr id="11" name="Gruppo 10">
              <a:extLst>
                <a:ext uri="{FF2B5EF4-FFF2-40B4-BE49-F238E27FC236}">
                  <a16:creationId xmlns:a16="http://schemas.microsoft.com/office/drawing/2014/main" id="{B9E05667-9D64-2F5F-4853-1E2D4217661B}"/>
                </a:ext>
              </a:extLst>
            </p:cNvPr>
            <p:cNvGrpSpPr/>
            <p:nvPr/>
          </p:nvGrpSpPr>
          <p:grpSpPr>
            <a:xfrm>
              <a:off x="1461246" y="2311577"/>
              <a:ext cx="2963028" cy="648000"/>
              <a:chOff x="960699" y="2789498"/>
              <a:chExt cx="2963028" cy="648000"/>
            </a:xfrm>
          </p:grpSpPr>
          <p:sp>
            <p:nvSpPr>
              <p:cNvPr id="8" name="Rettangolo con angoli arrotondati 7">
                <a:extLst>
                  <a:ext uri="{FF2B5EF4-FFF2-40B4-BE49-F238E27FC236}">
                    <a16:creationId xmlns:a16="http://schemas.microsoft.com/office/drawing/2014/main" id="{A8ABE742-3961-2466-8B23-82406BD43005}"/>
                  </a:ext>
                </a:extLst>
              </p:cNvPr>
              <p:cNvSpPr/>
              <p:nvPr/>
            </p:nvSpPr>
            <p:spPr>
              <a:xfrm>
                <a:off x="1284699" y="2858377"/>
                <a:ext cx="2639028" cy="510241"/>
              </a:xfrm>
              <a:prstGeom prst="roundRect">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EFFETTUATA</a:t>
                </a:r>
              </a:p>
            </p:txBody>
          </p:sp>
          <p:sp>
            <p:nvSpPr>
              <p:cNvPr id="7" name="Ovale 6">
                <a:extLst>
                  <a:ext uri="{FF2B5EF4-FFF2-40B4-BE49-F238E27FC236}">
                    <a16:creationId xmlns:a16="http://schemas.microsoft.com/office/drawing/2014/main" id="{04856093-87B5-A940-FC3B-0672E0DC799B}"/>
                  </a:ext>
                </a:extLst>
              </p:cNvPr>
              <p:cNvSpPr/>
              <p:nvPr/>
            </p:nvSpPr>
            <p:spPr>
              <a:xfrm>
                <a:off x="960699" y="2789498"/>
                <a:ext cx="648000" cy="648000"/>
              </a:xfrm>
              <a:prstGeom prst="ellipse">
                <a:avLst/>
              </a:prstGeom>
              <a:solidFill>
                <a:schemeClr val="bg1"/>
              </a:solidFill>
              <a:ln w="57150">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Elemento grafico 9" descr="Segno di spunta con riempimento a tinta unita">
                <a:extLst>
                  <a:ext uri="{FF2B5EF4-FFF2-40B4-BE49-F238E27FC236}">
                    <a16:creationId xmlns:a16="http://schemas.microsoft.com/office/drawing/2014/main" id="{4720A80D-7967-1241-5E2E-FE0A511665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0699" y="2879497"/>
                <a:ext cx="468000" cy="468000"/>
              </a:xfrm>
              <a:prstGeom prst="rect">
                <a:avLst/>
              </a:prstGeom>
            </p:spPr>
          </p:pic>
        </p:grpSp>
        <p:sp>
          <p:nvSpPr>
            <p:cNvPr id="17" name="CasellaDiTesto 16">
              <a:extLst>
                <a:ext uri="{FF2B5EF4-FFF2-40B4-BE49-F238E27FC236}">
                  <a16:creationId xmlns:a16="http://schemas.microsoft.com/office/drawing/2014/main" id="{93FF68DA-FB30-5EC9-BB4D-0E048477F849}"/>
                </a:ext>
              </a:extLst>
            </p:cNvPr>
            <p:cNvSpPr txBox="1"/>
            <p:nvPr/>
          </p:nvSpPr>
          <p:spPr>
            <a:xfrm>
              <a:off x="367393" y="3018607"/>
              <a:ext cx="5150735" cy="3008772"/>
            </a:xfrm>
            <a:prstGeom prst="rect">
              <a:avLst/>
            </a:prstGeom>
            <a:noFill/>
          </p:spPr>
          <p:txBody>
            <a:bodyPr wrap="square" rtlCol="0">
              <a:spAutoFit/>
            </a:bodyPr>
            <a:lstStyle/>
            <a:p>
              <a:pPr algn="just">
                <a:lnSpc>
                  <a:spcPct val="150000"/>
                </a:lnSpc>
              </a:pPr>
              <a:r>
                <a:rPr lang="it-IT" sz="1600" dirty="0"/>
                <a:t>In questo caso l’azienda ha già svolto la </a:t>
              </a:r>
              <a:r>
                <a:rPr lang="it-IT" sz="1600" b="1" dirty="0">
                  <a:solidFill>
                    <a:srgbClr val="3264AA"/>
                  </a:solidFill>
                </a:rPr>
                <a:t>nomina dell’amministratore e questo ha effettuato l’accesso </a:t>
              </a:r>
              <a:r>
                <a:rPr lang="it-IT" sz="1600" dirty="0"/>
                <a:t>tramite identità digitale. </a:t>
              </a:r>
            </a:p>
            <a:p>
              <a:pPr algn="just">
                <a:lnSpc>
                  <a:spcPct val="150000"/>
                </a:lnSpc>
              </a:pPr>
              <a:r>
                <a:rPr lang="it-IT" sz="1600" dirty="0"/>
                <a:t>All’avvio in produzione della nuova profilatura, </a:t>
              </a:r>
              <a:r>
                <a:rPr lang="it-IT" sz="1600" b="1" dirty="0">
                  <a:solidFill>
                    <a:srgbClr val="3264AA"/>
                  </a:solidFill>
                </a:rPr>
                <a:t>l’operatività non verrà bloccata</a:t>
              </a:r>
              <a:r>
                <a:rPr lang="it-IT" sz="1600" dirty="0">
                  <a:solidFill>
                    <a:srgbClr val="3264AA"/>
                  </a:solidFill>
                </a:rPr>
                <a:t> </a:t>
              </a:r>
              <a:r>
                <a:rPr lang="it-IT" sz="1600" dirty="0"/>
                <a:t>in quanto sarà sin da subito possibile accedere tramite identità digitale.</a:t>
              </a:r>
            </a:p>
            <a:p>
              <a:pPr algn="just">
                <a:lnSpc>
                  <a:spcPct val="150000"/>
                </a:lnSpc>
              </a:pPr>
              <a:r>
                <a:rPr lang="it-IT" sz="1600" dirty="0"/>
                <a:t>Le </a:t>
              </a:r>
              <a:r>
                <a:rPr lang="it-IT" sz="1600" b="1" dirty="0">
                  <a:solidFill>
                    <a:srgbClr val="3264AA"/>
                  </a:solidFill>
                </a:rPr>
                <a:t>informazioni e i dati presenti negli account </a:t>
              </a:r>
              <a:r>
                <a:rPr lang="it-IT" sz="1600" dirty="0"/>
                <a:t>precedentemente utilizzati </a:t>
              </a:r>
              <a:r>
                <a:rPr lang="it-IT" sz="1600" b="1" dirty="0">
                  <a:solidFill>
                    <a:srgbClr val="3264AA"/>
                  </a:solidFill>
                </a:rPr>
                <a:t>verranno importati</a:t>
              </a:r>
              <a:r>
                <a:rPr lang="it-IT" sz="1600" dirty="0"/>
                <a:t>.</a:t>
              </a:r>
            </a:p>
          </p:txBody>
        </p:sp>
      </p:grpSp>
      <p:grpSp>
        <p:nvGrpSpPr>
          <p:cNvPr id="23" name="Gruppo 22">
            <a:extLst>
              <a:ext uri="{FF2B5EF4-FFF2-40B4-BE49-F238E27FC236}">
                <a16:creationId xmlns:a16="http://schemas.microsoft.com/office/drawing/2014/main" id="{FEC256DD-8267-B7CF-69E8-9B9E78E23DC0}"/>
              </a:ext>
            </a:extLst>
          </p:cNvPr>
          <p:cNvGrpSpPr/>
          <p:nvPr/>
        </p:nvGrpSpPr>
        <p:grpSpPr>
          <a:xfrm>
            <a:off x="6716339" y="2311577"/>
            <a:ext cx="5150735" cy="3715802"/>
            <a:chOff x="6716339" y="2311577"/>
            <a:chExt cx="5150735" cy="3715802"/>
          </a:xfrm>
        </p:grpSpPr>
        <p:sp>
          <p:nvSpPr>
            <p:cNvPr id="18" name="CasellaDiTesto 17">
              <a:extLst>
                <a:ext uri="{FF2B5EF4-FFF2-40B4-BE49-F238E27FC236}">
                  <a16:creationId xmlns:a16="http://schemas.microsoft.com/office/drawing/2014/main" id="{4C9B0A94-0AAB-03C9-D235-B11F4A829A1A}"/>
                </a:ext>
              </a:extLst>
            </p:cNvPr>
            <p:cNvSpPr txBox="1"/>
            <p:nvPr/>
          </p:nvSpPr>
          <p:spPr>
            <a:xfrm>
              <a:off x="6716339" y="3018607"/>
              <a:ext cx="5150735" cy="3008772"/>
            </a:xfrm>
            <a:prstGeom prst="rect">
              <a:avLst/>
            </a:prstGeom>
            <a:noFill/>
          </p:spPr>
          <p:txBody>
            <a:bodyPr wrap="square" rtlCol="0">
              <a:spAutoFit/>
            </a:bodyPr>
            <a:lstStyle/>
            <a:p>
              <a:pPr algn="just">
                <a:lnSpc>
                  <a:spcPct val="150000"/>
                </a:lnSpc>
              </a:pPr>
              <a:r>
                <a:rPr lang="it-IT" sz="1600" dirty="0"/>
                <a:t>In questo caso </a:t>
              </a:r>
              <a:r>
                <a:rPr lang="it-IT" sz="1600" b="1" dirty="0">
                  <a:solidFill>
                    <a:srgbClr val="3264AA"/>
                  </a:solidFill>
                </a:rPr>
                <a:t>non è stata svolta del tutto o in parte la fase transitoria.</a:t>
              </a:r>
              <a:endParaRPr lang="it-IT" sz="1600" dirty="0">
                <a:solidFill>
                  <a:srgbClr val="3264AA"/>
                </a:solidFill>
              </a:endParaRPr>
            </a:p>
            <a:p>
              <a:pPr algn="just">
                <a:lnSpc>
                  <a:spcPct val="150000"/>
                </a:lnSpc>
              </a:pPr>
              <a:r>
                <a:rPr lang="it-IT" sz="1600" dirty="0"/>
                <a:t>All’avvio in produzione sarà necessario </a:t>
              </a:r>
              <a:r>
                <a:rPr lang="it-IT" sz="1600" b="1" dirty="0">
                  <a:solidFill>
                    <a:srgbClr val="3264AA"/>
                  </a:solidFill>
                </a:rPr>
                <a:t>procedere a una nuova registrazione </a:t>
              </a:r>
              <a:r>
                <a:rPr lang="it-IT" sz="1600" dirty="0"/>
                <a:t>dell’azienda all’interno del portale e contestualmente </a:t>
              </a:r>
              <a:r>
                <a:rPr lang="it-IT" sz="1600" b="1" dirty="0">
                  <a:solidFill>
                    <a:srgbClr val="3264AA"/>
                  </a:solidFill>
                </a:rPr>
                <a:t>nominare l’amministratore</a:t>
              </a:r>
              <a:r>
                <a:rPr lang="it-IT" sz="1600" dirty="0"/>
                <a:t>.</a:t>
              </a:r>
            </a:p>
            <a:p>
              <a:pPr algn="just">
                <a:lnSpc>
                  <a:spcPct val="150000"/>
                </a:lnSpc>
              </a:pPr>
              <a:r>
                <a:rPr lang="it-IT" sz="1600" dirty="0"/>
                <a:t>I dati e le informazioni presenti nei precedenti account </a:t>
              </a:r>
              <a:r>
                <a:rPr lang="it-IT" sz="1600" b="1" dirty="0">
                  <a:solidFill>
                    <a:srgbClr val="3264AA"/>
                  </a:solidFill>
                </a:rPr>
                <a:t>verranno solo in parte mantenute </a:t>
              </a:r>
              <a:r>
                <a:rPr lang="it-IT" sz="1600" dirty="0"/>
                <a:t>(Comunicazioni Obbligatorie) e saranno recuperabili tramite appositi ruoli.</a:t>
              </a:r>
            </a:p>
          </p:txBody>
        </p:sp>
        <p:grpSp>
          <p:nvGrpSpPr>
            <p:cNvPr id="22" name="Gruppo 21">
              <a:extLst>
                <a:ext uri="{FF2B5EF4-FFF2-40B4-BE49-F238E27FC236}">
                  <a16:creationId xmlns:a16="http://schemas.microsoft.com/office/drawing/2014/main" id="{7B18618E-93BF-EA29-2D68-D81872332E16}"/>
                </a:ext>
              </a:extLst>
            </p:cNvPr>
            <p:cNvGrpSpPr/>
            <p:nvPr/>
          </p:nvGrpSpPr>
          <p:grpSpPr>
            <a:xfrm>
              <a:off x="7810192" y="2311577"/>
              <a:ext cx="2963028" cy="648000"/>
              <a:chOff x="7810192" y="2311577"/>
              <a:chExt cx="2963028" cy="648000"/>
            </a:xfrm>
          </p:grpSpPr>
          <p:grpSp>
            <p:nvGrpSpPr>
              <p:cNvPr id="12" name="Gruppo 11">
                <a:extLst>
                  <a:ext uri="{FF2B5EF4-FFF2-40B4-BE49-F238E27FC236}">
                    <a16:creationId xmlns:a16="http://schemas.microsoft.com/office/drawing/2014/main" id="{7E9BF138-1685-A9E6-281D-FC327BA24AAC}"/>
                  </a:ext>
                </a:extLst>
              </p:cNvPr>
              <p:cNvGrpSpPr/>
              <p:nvPr/>
            </p:nvGrpSpPr>
            <p:grpSpPr>
              <a:xfrm>
                <a:off x="7810192" y="2311577"/>
                <a:ext cx="2963028" cy="648000"/>
                <a:chOff x="960699" y="2789498"/>
                <a:chExt cx="2963028" cy="648000"/>
              </a:xfrm>
            </p:grpSpPr>
            <p:sp>
              <p:nvSpPr>
                <p:cNvPr id="13" name="Rettangolo con angoli arrotondati 12">
                  <a:extLst>
                    <a:ext uri="{FF2B5EF4-FFF2-40B4-BE49-F238E27FC236}">
                      <a16:creationId xmlns:a16="http://schemas.microsoft.com/office/drawing/2014/main" id="{6BE90FAE-C475-D37E-CC48-7CE5BB58F9C5}"/>
                    </a:ext>
                  </a:extLst>
                </p:cNvPr>
                <p:cNvSpPr/>
                <p:nvPr/>
              </p:nvSpPr>
              <p:spPr>
                <a:xfrm>
                  <a:off x="1284699" y="2858377"/>
                  <a:ext cx="2639028" cy="510241"/>
                </a:xfrm>
                <a:prstGeom prst="roundRect">
                  <a:avLst/>
                </a:prstGeom>
                <a:solidFill>
                  <a:srgbClr val="CE295E"/>
                </a:solidFill>
                <a:ln>
                  <a:solidFill>
                    <a:srgbClr val="CE2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NON EFFETTUATA</a:t>
                  </a:r>
                </a:p>
              </p:txBody>
            </p:sp>
            <p:sp>
              <p:nvSpPr>
                <p:cNvPr id="14" name="Ovale 13">
                  <a:extLst>
                    <a:ext uri="{FF2B5EF4-FFF2-40B4-BE49-F238E27FC236}">
                      <a16:creationId xmlns:a16="http://schemas.microsoft.com/office/drawing/2014/main" id="{EF0F7896-1ECB-0B10-F4B9-D0A1C963D995}"/>
                    </a:ext>
                  </a:extLst>
                </p:cNvPr>
                <p:cNvSpPr/>
                <p:nvPr/>
              </p:nvSpPr>
              <p:spPr>
                <a:xfrm>
                  <a:off x="960699" y="2789498"/>
                  <a:ext cx="648000" cy="648000"/>
                </a:xfrm>
                <a:prstGeom prst="ellipse">
                  <a:avLst/>
                </a:prstGeom>
                <a:solidFill>
                  <a:schemeClr val="bg1"/>
                </a:solidFill>
                <a:ln w="57150">
                  <a:solidFill>
                    <a:srgbClr val="CE2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0" name="Elemento grafico 19" descr="Chiudi con riempimento a tinta unita">
                <a:extLst>
                  <a:ext uri="{FF2B5EF4-FFF2-40B4-BE49-F238E27FC236}">
                    <a16:creationId xmlns:a16="http://schemas.microsoft.com/office/drawing/2014/main" id="{0197DCF5-231E-024B-EAF4-254E58FACD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00192" y="2401576"/>
                <a:ext cx="468000" cy="468000"/>
              </a:xfrm>
              <a:prstGeom prst="rect">
                <a:avLst/>
              </a:prstGeom>
            </p:spPr>
          </p:pic>
        </p:grpSp>
      </p:grpSp>
      <p:cxnSp>
        <p:nvCxnSpPr>
          <p:cNvPr id="24" name="Connettore diritto 23">
            <a:extLst>
              <a:ext uri="{FF2B5EF4-FFF2-40B4-BE49-F238E27FC236}">
                <a16:creationId xmlns:a16="http://schemas.microsoft.com/office/drawing/2014/main" id="{28468488-DC6A-92BE-4EA5-55AA7BB4FC88}"/>
              </a:ext>
            </a:extLst>
          </p:cNvPr>
          <p:cNvCxnSpPr>
            <a:cxnSpLocks/>
          </p:cNvCxnSpPr>
          <p:nvPr/>
        </p:nvCxnSpPr>
        <p:spPr>
          <a:xfrm>
            <a:off x="6096000" y="2401576"/>
            <a:ext cx="0" cy="3715802"/>
          </a:xfrm>
          <a:prstGeom prst="line">
            <a:avLst/>
          </a:prstGeom>
          <a:ln w="76200" cap="rnd">
            <a:solidFill>
              <a:schemeClr val="bg2">
                <a:lumMod val="9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Connettore a gomito 26">
            <a:extLst>
              <a:ext uri="{FF2B5EF4-FFF2-40B4-BE49-F238E27FC236}">
                <a16:creationId xmlns:a16="http://schemas.microsoft.com/office/drawing/2014/main" id="{0636DC12-7F03-2B5F-C2EF-F66F98111478}"/>
              </a:ext>
            </a:extLst>
          </p:cNvPr>
          <p:cNvCxnSpPr>
            <a:cxnSpLocks/>
            <a:stCxn id="6" idx="3"/>
            <a:endCxn id="13" idx="0"/>
          </p:cNvCxnSpPr>
          <p:nvPr/>
        </p:nvCxnSpPr>
        <p:spPr>
          <a:xfrm>
            <a:off x="7348966" y="2043714"/>
            <a:ext cx="2104740" cy="336742"/>
          </a:xfrm>
          <a:prstGeom prst="bentConnector2">
            <a:avLst/>
          </a:prstGeom>
          <a:ln w="508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a gomito 29">
            <a:extLst>
              <a:ext uri="{FF2B5EF4-FFF2-40B4-BE49-F238E27FC236}">
                <a16:creationId xmlns:a16="http://schemas.microsoft.com/office/drawing/2014/main" id="{3B491E39-651C-C1C1-DF0B-7D76565BF926}"/>
              </a:ext>
            </a:extLst>
          </p:cNvPr>
          <p:cNvCxnSpPr>
            <a:cxnSpLocks/>
            <a:stCxn id="6" idx="1"/>
            <a:endCxn id="8" idx="0"/>
          </p:cNvCxnSpPr>
          <p:nvPr/>
        </p:nvCxnSpPr>
        <p:spPr>
          <a:xfrm rot="10800000" flipV="1">
            <a:off x="3104761" y="2043714"/>
            <a:ext cx="1738273" cy="336742"/>
          </a:xfrm>
          <a:prstGeom prst="bentConnector2">
            <a:avLst/>
          </a:prstGeom>
          <a:ln w="508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Rettangolo con angoli arrotondati 5">
            <a:extLst>
              <a:ext uri="{FF2B5EF4-FFF2-40B4-BE49-F238E27FC236}">
                <a16:creationId xmlns:a16="http://schemas.microsoft.com/office/drawing/2014/main" id="{2C6FBDAC-BA7C-2970-3DC2-070765C24B82}"/>
              </a:ext>
            </a:extLst>
          </p:cNvPr>
          <p:cNvSpPr/>
          <p:nvPr/>
        </p:nvSpPr>
        <p:spPr>
          <a:xfrm>
            <a:off x="4843033" y="1788593"/>
            <a:ext cx="2505933" cy="510241"/>
          </a:xfrm>
          <a:prstGeom prst="roundRect">
            <a:avLst/>
          </a:prstGeom>
          <a:solidFill>
            <a:srgbClr val="3264AA"/>
          </a:solidFill>
          <a:ln>
            <a:solidFill>
              <a:srgbClr val="326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FASE TRANSITORIA</a:t>
            </a:r>
          </a:p>
        </p:txBody>
      </p:sp>
    </p:spTree>
    <p:extLst>
      <p:ext uri="{BB962C8B-B14F-4D97-AF65-F5344CB8AC3E}">
        <p14:creationId xmlns:p14="http://schemas.microsoft.com/office/powerpoint/2010/main" val="299616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6</a:t>
            </a:fld>
            <a:endParaRPr lang="it-IT" dirty="0">
              <a:solidFill>
                <a:schemeClr val="bg1"/>
              </a:solidFill>
            </a:endParaRPr>
          </a:p>
        </p:txBody>
      </p:sp>
      <p:sp>
        <p:nvSpPr>
          <p:cNvPr id="9" name="Titolo 8">
            <a:extLst>
              <a:ext uri="{FF2B5EF4-FFF2-40B4-BE49-F238E27FC236}">
                <a16:creationId xmlns:a16="http://schemas.microsoft.com/office/drawing/2014/main" id="{A3108F48-F22E-26FA-C5E4-C16F18953BAE}"/>
              </a:ext>
            </a:extLst>
          </p:cNvPr>
          <p:cNvSpPr>
            <a:spLocks noGrp="1"/>
          </p:cNvSpPr>
          <p:nvPr>
            <p:ph type="title"/>
          </p:nvPr>
        </p:nvSpPr>
        <p:spPr/>
        <p:txBody>
          <a:bodyPr/>
          <a:lstStyle/>
          <a:p>
            <a:endParaRPr lang="it-IT"/>
          </a:p>
        </p:txBody>
      </p:sp>
      <p:sp>
        <p:nvSpPr>
          <p:cNvPr id="10" name="Rettangolo 9">
            <a:extLst>
              <a:ext uri="{FF2B5EF4-FFF2-40B4-BE49-F238E27FC236}">
                <a16:creationId xmlns:a16="http://schemas.microsoft.com/office/drawing/2014/main" id="{CC4E3D87-644C-AB5D-A82D-9FE36AC2A0D9}"/>
              </a:ext>
            </a:extLst>
          </p:cNvPr>
          <p:cNvSpPr/>
          <p:nvPr/>
        </p:nvSpPr>
        <p:spPr>
          <a:xfrm>
            <a:off x="0" y="0"/>
            <a:ext cx="12192000" cy="6858000"/>
          </a:xfrm>
          <a:prstGeom prst="rect">
            <a:avLst/>
          </a:prstGeom>
          <a:solidFill>
            <a:srgbClr val="326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12" name="CasellaDiTesto 11">
            <a:extLst>
              <a:ext uri="{FF2B5EF4-FFF2-40B4-BE49-F238E27FC236}">
                <a16:creationId xmlns:a16="http://schemas.microsoft.com/office/drawing/2014/main" id="{E504DEE3-7EA4-F5A4-420A-A7FC8C4B6D4A}"/>
              </a:ext>
            </a:extLst>
          </p:cNvPr>
          <p:cNvSpPr txBox="1"/>
          <p:nvPr/>
        </p:nvSpPr>
        <p:spPr>
          <a:xfrm>
            <a:off x="1356360" y="2274838"/>
            <a:ext cx="9479280" cy="2308324"/>
          </a:xfrm>
          <a:prstGeom prst="rect">
            <a:avLst/>
          </a:prstGeom>
          <a:noFill/>
        </p:spPr>
        <p:txBody>
          <a:bodyPr wrap="square" rtlCol="0">
            <a:spAutoFit/>
          </a:bodyPr>
          <a:lstStyle/>
          <a:p>
            <a:pPr algn="ctr"/>
            <a:r>
              <a:rPr lang="it-IT" sz="7200" b="1" dirty="0">
                <a:solidFill>
                  <a:schemeClr val="bg1"/>
                </a:solidFill>
              </a:rPr>
              <a:t>PRINCIPALI NOVITÀ INTRODOTTE</a:t>
            </a:r>
          </a:p>
        </p:txBody>
      </p:sp>
    </p:spTree>
    <p:extLst>
      <p:ext uri="{BB962C8B-B14F-4D97-AF65-F5344CB8AC3E}">
        <p14:creationId xmlns:p14="http://schemas.microsoft.com/office/powerpoint/2010/main" val="186988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Nuove logiche introdotte - 1</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8"/>
            <a:ext cx="11487149" cy="1800934"/>
          </a:xfrm>
        </p:spPr>
        <p:txBody>
          <a:bodyPr>
            <a:normAutofit/>
          </a:bodyPr>
          <a:lstStyle/>
          <a:p>
            <a:pPr marL="0" indent="0" algn="just">
              <a:lnSpc>
                <a:spcPct val="150000"/>
              </a:lnSpc>
              <a:spcBef>
                <a:spcPts val="600"/>
              </a:spcBef>
              <a:buNone/>
            </a:pPr>
            <a:r>
              <a:rPr lang="it-IT" sz="1600" dirty="0"/>
              <a:t>La nuova profilatura aziende del portale Lavoro per Te introduce </a:t>
            </a:r>
            <a:r>
              <a:rPr lang="it-IT" sz="1600" b="1" dirty="0">
                <a:solidFill>
                  <a:srgbClr val="3264AA"/>
                </a:solidFill>
              </a:rPr>
              <a:t>alcuni nuovi concetti e logiche </a:t>
            </a:r>
            <a:r>
              <a:rPr lang="it-IT" sz="1600" dirty="0"/>
              <a:t>che impattano in termini di visibilità e funzionalità a disposizione delle utenze delle aziende. </a:t>
            </a:r>
          </a:p>
          <a:p>
            <a:pPr marL="0" indent="0" algn="just">
              <a:lnSpc>
                <a:spcPct val="150000"/>
              </a:lnSpc>
              <a:spcBef>
                <a:spcPts val="600"/>
              </a:spcBef>
              <a:buNone/>
            </a:pPr>
            <a:r>
              <a:rPr lang="it-IT" sz="1600" dirty="0"/>
              <a:t>I due concetti fondamentali introdotti dalla nuova profilatura sono la VISIBILITÀ con il </a:t>
            </a:r>
            <a:r>
              <a:rPr lang="it-IT" sz="1600" b="1" dirty="0">
                <a:solidFill>
                  <a:srgbClr val="3264AA"/>
                </a:solidFill>
              </a:rPr>
              <a:t>GRUPPO/SOTTOGRUPPO </a:t>
            </a:r>
            <a:r>
              <a:rPr lang="it-IT" sz="1600" dirty="0"/>
              <a:t>e L’OPERATIVITÀ con il </a:t>
            </a:r>
            <a:r>
              <a:rPr lang="it-IT" sz="1600" b="1" dirty="0">
                <a:solidFill>
                  <a:srgbClr val="3264AA"/>
                </a:solidFill>
              </a:rPr>
              <a:t>RUOLO</a:t>
            </a:r>
            <a:r>
              <a:rPr lang="it-IT" sz="1600" dirty="0"/>
              <a:t>.</a:t>
            </a:r>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7</a:t>
            </a:fld>
            <a:endParaRPr lang="it-IT" dirty="0">
              <a:solidFill>
                <a:schemeClr val="bg1"/>
              </a:solidFill>
            </a:endParaRPr>
          </a:p>
        </p:txBody>
      </p:sp>
      <p:grpSp>
        <p:nvGrpSpPr>
          <p:cNvPr id="32" name="Gruppo 31">
            <a:extLst>
              <a:ext uri="{FF2B5EF4-FFF2-40B4-BE49-F238E27FC236}">
                <a16:creationId xmlns:a16="http://schemas.microsoft.com/office/drawing/2014/main" id="{B02FB076-366C-D0D0-1220-2924A2854708}"/>
              </a:ext>
            </a:extLst>
          </p:cNvPr>
          <p:cNvGrpSpPr/>
          <p:nvPr/>
        </p:nvGrpSpPr>
        <p:grpSpPr>
          <a:xfrm>
            <a:off x="367393" y="2770826"/>
            <a:ext cx="11487149" cy="1999648"/>
            <a:chOff x="367393" y="1942624"/>
            <a:chExt cx="11487149" cy="1999648"/>
          </a:xfrm>
        </p:grpSpPr>
        <p:grpSp>
          <p:nvGrpSpPr>
            <p:cNvPr id="17" name="Gruppo 16">
              <a:extLst>
                <a:ext uri="{FF2B5EF4-FFF2-40B4-BE49-F238E27FC236}">
                  <a16:creationId xmlns:a16="http://schemas.microsoft.com/office/drawing/2014/main" id="{A1DCAFCA-BE63-53B8-0D8C-B26BB0183EBE}"/>
                </a:ext>
              </a:extLst>
            </p:cNvPr>
            <p:cNvGrpSpPr/>
            <p:nvPr/>
          </p:nvGrpSpPr>
          <p:grpSpPr>
            <a:xfrm>
              <a:off x="367393" y="2585238"/>
              <a:ext cx="1169232" cy="648000"/>
              <a:chOff x="367393" y="1993026"/>
              <a:chExt cx="1169232" cy="648000"/>
            </a:xfrm>
          </p:grpSpPr>
          <p:grpSp>
            <p:nvGrpSpPr>
              <p:cNvPr id="16" name="Gruppo 15">
                <a:extLst>
                  <a:ext uri="{FF2B5EF4-FFF2-40B4-BE49-F238E27FC236}">
                    <a16:creationId xmlns:a16="http://schemas.microsoft.com/office/drawing/2014/main" id="{7F358693-B1BF-C1A0-B64E-1912918D62CA}"/>
                  </a:ext>
                </a:extLst>
              </p:cNvPr>
              <p:cNvGrpSpPr/>
              <p:nvPr/>
            </p:nvGrpSpPr>
            <p:grpSpPr>
              <a:xfrm>
                <a:off x="367393" y="1993026"/>
                <a:ext cx="648000" cy="648000"/>
                <a:chOff x="367393" y="1993026"/>
                <a:chExt cx="648000" cy="648000"/>
              </a:xfrm>
            </p:grpSpPr>
            <p:sp>
              <p:nvSpPr>
                <p:cNvPr id="10" name="Ovale 9">
                  <a:extLst>
                    <a:ext uri="{FF2B5EF4-FFF2-40B4-BE49-F238E27FC236}">
                      <a16:creationId xmlns:a16="http://schemas.microsoft.com/office/drawing/2014/main" id="{711D5B50-A97B-1273-8F19-DAAE26706F8C}"/>
                    </a:ext>
                  </a:extLst>
                </p:cNvPr>
                <p:cNvSpPr/>
                <p:nvPr/>
              </p:nvSpPr>
              <p:spPr>
                <a:xfrm>
                  <a:off x="367393" y="1993026"/>
                  <a:ext cx="648000" cy="648000"/>
                </a:xfrm>
                <a:prstGeom prst="ellipse">
                  <a:avLst/>
                </a:prstGeom>
                <a:solidFill>
                  <a:srgbClr val="2D6888"/>
                </a:solidFill>
                <a:ln>
                  <a:solidFill>
                    <a:srgbClr val="2D6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Elemento grafico 8" descr="Social network con riempimento a tinta unita">
                  <a:extLst>
                    <a:ext uri="{FF2B5EF4-FFF2-40B4-BE49-F238E27FC236}">
                      <a16:creationId xmlns:a16="http://schemas.microsoft.com/office/drawing/2014/main" id="{67049288-A217-94DC-8A7C-BD1BE75CFE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1393" y="2047026"/>
                  <a:ext cx="540000" cy="540000"/>
                </a:xfrm>
                <a:prstGeom prst="rect">
                  <a:avLst/>
                </a:prstGeom>
              </p:spPr>
            </p:pic>
          </p:grpSp>
          <p:cxnSp>
            <p:nvCxnSpPr>
              <p:cNvPr id="12" name="Connettore diritto 11">
                <a:extLst>
                  <a:ext uri="{FF2B5EF4-FFF2-40B4-BE49-F238E27FC236}">
                    <a16:creationId xmlns:a16="http://schemas.microsoft.com/office/drawing/2014/main" id="{462E5E00-8B17-902B-E9BD-14065116F6F0}"/>
                  </a:ext>
                </a:extLst>
              </p:cNvPr>
              <p:cNvCxnSpPr>
                <a:stCxn id="10" idx="6"/>
              </p:cNvCxnSpPr>
              <p:nvPr/>
            </p:nvCxnSpPr>
            <p:spPr>
              <a:xfrm>
                <a:off x="1015393" y="2317026"/>
                <a:ext cx="521232" cy="0"/>
              </a:xfrm>
              <a:prstGeom prst="line">
                <a:avLst/>
              </a:prstGeom>
              <a:ln w="57150">
                <a:solidFill>
                  <a:srgbClr val="2D6888"/>
                </a:solidFill>
              </a:ln>
            </p:spPr>
            <p:style>
              <a:lnRef idx="1">
                <a:schemeClr val="accent1"/>
              </a:lnRef>
              <a:fillRef idx="0">
                <a:schemeClr val="accent1"/>
              </a:fillRef>
              <a:effectRef idx="0">
                <a:schemeClr val="accent1"/>
              </a:effectRef>
              <a:fontRef idx="minor">
                <a:schemeClr val="tx1"/>
              </a:fontRef>
            </p:style>
          </p:cxnSp>
        </p:grpSp>
        <p:cxnSp>
          <p:nvCxnSpPr>
            <p:cNvPr id="14" name="Connettore diritto 13">
              <a:extLst>
                <a:ext uri="{FF2B5EF4-FFF2-40B4-BE49-F238E27FC236}">
                  <a16:creationId xmlns:a16="http://schemas.microsoft.com/office/drawing/2014/main" id="{4E813AF0-2EA3-BA23-5668-C151FB6C6756}"/>
                </a:ext>
              </a:extLst>
            </p:cNvPr>
            <p:cNvCxnSpPr>
              <a:cxnSpLocks/>
            </p:cNvCxnSpPr>
            <p:nvPr/>
          </p:nvCxnSpPr>
          <p:spPr>
            <a:xfrm>
              <a:off x="1536625" y="2082583"/>
              <a:ext cx="0" cy="1726655"/>
            </a:xfrm>
            <a:prstGeom prst="line">
              <a:avLst/>
            </a:prstGeom>
            <a:ln w="57150" cap="rnd">
              <a:solidFill>
                <a:srgbClr val="2D6888"/>
              </a:solidFill>
              <a:round/>
            </a:ln>
          </p:spPr>
          <p:style>
            <a:lnRef idx="1">
              <a:schemeClr val="accent1"/>
            </a:lnRef>
            <a:fillRef idx="0">
              <a:schemeClr val="accent1"/>
            </a:fillRef>
            <a:effectRef idx="0">
              <a:schemeClr val="accent1"/>
            </a:effectRef>
            <a:fontRef idx="minor">
              <a:schemeClr val="tx1"/>
            </a:fontRef>
          </p:style>
        </p:cxnSp>
        <p:sp>
          <p:nvSpPr>
            <p:cNvPr id="15" name="Segnaposto contenuto 2">
              <a:extLst>
                <a:ext uri="{FF2B5EF4-FFF2-40B4-BE49-F238E27FC236}">
                  <a16:creationId xmlns:a16="http://schemas.microsoft.com/office/drawing/2014/main" id="{06B54A9F-0565-5FC8-0487-05E349BF9173}"/>
                </a:ext>
              </a:extLst>
            </p:cNvPr>
            <p:cNvSpPr txBox="1">
              <a:spLocks/>
            </p:cNvSpPr>
            <p:nvPr/>
          </p:nvSpPr>
          <p:spPr>
            <a:xfrm>
              <a:off x="1590625" y="1942624"/>
              <a:ext cx="10263917" cy="1999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600"/>
                </a:spcBef>
                <a:buClr>
                  <a:srgbClr val="2D6888"/>
                </a:buClr>
                <a:buFont typeface="Avenir Next LT Pro" panose="020B0504020202020204" pitchFamily="34" charset="0"/>
                <a:buChar char="&gt;"/>
              </a:pPr>
              <a:r>
                <a:rPr lang="it-IT" sz="1600" b="1" dirty="0">
                  <a:solidFill>
                    <a:srgbClr val="2D6888"/>
                  </a:solidFill>
                </a:rPr>
                <a:t>Gruppo</a:t>
              </a:r>
              <a:r>
                <a:rPr lang="it-IT" sz="1600" dirty="0"/>
                <a:t>: è il livello di visibilità che consente di visualizzare le informazioni relative a tutta l’azienda. Accedendo al livello Gruppo si visualizza la somma delle informazioni delle Unità Operative relative al Gruppo azienda. </a:t>
              </a:r>
            </a:p>
            <a:p>
              <a:pPr algn="just">
                <a:lnSpc>
                  <a:spcPct val="150000"/>
                </a:lnSpc>
                <a:spcBef>
                  <a:spcPts val="600"/>
                </a:spcBef>
                <a:buClr>
                  <a:srgbClr val="2D6888"/>
                </a:buClr>
                <a:buFont typeface="Avenir Next LT Pro" panose="020B0504020202020204" pitchFamily="34" charset="0"/>
                <a:buChar char="&gt;"/>
              </a:pPr>
              <a:r>
                <a:rPr lang="it-IT" sz="1600" b="1" dirty="0">
                  <a:solidFill>
                    <a:srgbClr val="2D6888"/>
                  </a:solidFill>
                </a:rPr>
                <a:t>Sottogruppo</a:t>
              </a:r>
              <a:r>
                <a:rPr lang="it-IT" sz="1600" dirty="0"/>
                <a:t>: è invece il livello di visibilità che consente di visualizzare le informazioni relative ad una specifica Unità Operativa. Accedendo al livello Sottogruppo si visualizzano solo le informazioni della singola Unità Operativa appartenente al Gruppo azienda.</a:t>
              </a:r>
            </a:p>
          </p:txBody>
        </p:sp>
      </p:grpSp>
      <p:grpSp>
        <p:nvGrpSpPr>
          <p:cNvPr id="31" name="Gruppo 30">
            <a:extLst>
              <a:ext uri="{FF2B5EF4-FFF2-40B4-BE49-F238E27FC236}">
                <a16:creationId xmlns:a16="http://schemas.microsoft.com/office/drawing/2014/main" id="{FA0F137A-FD14-98EE-9F03-BAAC750B3884}"/>
              </a:ext>
            </a:extLst>
          </p:cNvPr>
          <p:cNvGrpSpPr/>
          <p:nvPr/>
        </p:nvGrpSpPr>
        <p:grpSpPr>
          <a:xfrm>
            <a:off x="367392" y="4966427"/>
            <a:ext cx="11487149" cy="1265582"/>
            <a:chOff x="367392" y="3815376"/>
            <a:chExt cx="11487149" cy="1265582"/>
          </a:xfrm>
        </p:grpSpPr>
        <p:grpSp>
          <p:nvGrpSpPr>
            <p:cNvPr id="20" name="Gruppo 19">
              <a:extLst>
                <a:ext uri="{FF2B5EF4-FFF2-40B4-BE49-F238E27FC236}">
                  <a16:creationId xmlns:a16="http://schemas.microsoft.com/office/drawing/2014/main" id="{9E81B4C2-5B70-9DD2-43A8-D90BAB3783E9}"/>
                </a:ext>
              </a:extLst>
            </p:cNvPr>
            <p:cNvGrpSpPr/>
            <p:nvPr/>
          </p:nvGrpSpPr>
          <p:grpSpPr>
            <a:xfrm>
              <a:off x="367392" y="4107641"/>
              <a:ext cx="1169232" cy="648000"/>
              <a:chOff x="367393" y="1993026"/>
              <a:chExt cx="1169232" cy="648000"/>
            </a:xfrm>
          </p:grpSpPr>
          <p:sp>
            <p:nvSpPr>
              <p:cNvPr id="25" name="Ovale 24">
                <a:extLst>
                  <a:ext uri="{FF2B5EF4-FFF2-40B4-BE49-F238E27FC236}">
                    <a16:creationId xmlns:a16="http://schemas.microsoft.com/office/drawing/2014/main" id="{825CB727-1901-0FA9-50A5-6E737EBBA709}"/>
                  </a:ext>
                </a:extLst>
              </p:cNvPr>
              <p:cNvSpPr/>
              <p:nvPr/>
            </p:nvSpPr>
            <p:spPr>
              <a:xfrm>
                <a:off x="367393" y="1993026"/>
                <a:ext cx="648000" cy="648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4" name="Connettore diritto 23">
                <a:extLst>
                  <a:ext uri="{FF2B5EF4-FFF2-40B4-BE49-F238E27FC236}">
                    <a16:creationId xmlns:a16="http://schemas.microsoft.com/office/drawing/2014/main" id="{81DEEE18-3216-1B1B-F7F1-3978156D23DE}"/>
                  </a:ext>
                </a:extLst>
              </p:cNvPr>
              <p:cNvCxnSpPr>
                <a:stCxn id="25" idx="6"/>
              </p:cNvCxnSpPr>
              <p:nvPr/>
            </p:nvCxnSpPr>
            <p:spPr>
              <a:xfrm>
                <a:off x="1015393" y="2317026"/>
                <a:ext cx="521232" cy="0"/>
              </a:xfrm>
              <a:prstGeom prst="line">
                <a:avLst/>
              </a:prstGeom>
              <a:ln w="57150">
                <a:solidFill>
                  <a:srgbClr val="018F99"/>
                </a:solidFill>
              </a:ln>
            </p:spPr>
            <p:style>
              <a:lnRef idx="1">
                <a:schemeClr val="accent1"/>
              </a:lnRef>
              <a:fillRef idx="0">
                <a:schemeClr val="accent1"/>
              </a:fillRef>
              <a:effectRef idx="0">
                <a:schemeClr val="accent1"/>
              </a:effectRef>
              <a:fontRef idx="minor">
                <a:schemeClr val="tx1"/>
              </a:fontRef>
            </p:style>
          </p:cxnSp>
        </p:grpSp>
        <p:cxnSp>
          <p:nvCxnSpPr>
            <p:cNvPr id="21" name="Connettore diritto 20">
              <a:extLst>
                <a:ext uri="{FF2B5EF4-FFF2-40B4-BE49-F238E27FC236}">
                  <a16:creationId xmlns:a16="http://schemas.microsoft.com/office/drawing/2014/main" id="{1A0C8BD0-4375-6A42-8754-F1FCB031D0D9}"/>
                </a:ext>
              </a:extLst>
            </p:cNvPr>
            <p:cNvCxnSpPr>
              <a:cxnSpLocks/>
            </p:cNvCxnSpPr>
            <p:nvPr/>
          </p:nvCxnSpPr>
          <p:spPr>
            <a:xfrm>
              <a:off x="1536624" y="3981641"/>
              <a:ext cx="1" cy="900000"/>
            </a:xfrm>
            <a:prstGeom prst="line">
              <a:avLst/>
            </a:prstGeom>
            <a:ln w="57150" cap="rnd">
              <a:solidFill>
                <a:srgbClr val="018F99"/>
              </a:solidFill>
              <a:round/>
            </a:ln>
          </p:spPr>
          <p:style>
            <a:lnRef idx="1">
              <a:schemeClr val="accent1"/>
            </a:lnRef>
            <a:fillRef idx="0">
              <a:schemeClr val="accent1"/>
            </a:fillRef>
            <a:effectRef idx="0">
              <a:schemeClr val="accent1"/>
            </a:effectRef>
            <a:fontRef idx="minor">
              <a:schemeClr val="tx1"/>
            </a:fontRef>
          </p:style>
        </p:cxnSp>
        <p:sp>
          <p:nvSpPr>
            <p:cNvPr id="22" name="Segnaposto contenuto 2">
              <a:extLst>
                <a:ext uri="{FF2B5EF4-FFF2-40B4-BE49-F238E27FC236}">
                  <a16:creationId xmlns:a16="http://schemas.microsoft.com/office/drawing/2014/main" id="{BAB4EF84-CC0F-08D1-F3B5-47B00171B049}"/>
                </a:ext>
              </a:extLst>
            </p:cNvPr>
            <p:cNvSpPr txBox="1">
              <a:spLocks/>
            </p:cNvSpPr>
            <p:nvPr/>
          </p:nvSpPr>
          <p:spPr>
            <a:xfrm>
              <a:off x="1590624" y="3815376"/>
              <a:ext cx="10263917" cy="1265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600"/>
                </a:spcBef>
                <a:buClr>
                  <a:srgbClr val="2D6888"/>
                </a:buClr>
                <a:buFont typeface="Avenir Next LT Pro" panose="020B0504020202020204" pitchFamily="34" charset="0"/>
                <a:buChar char="&gt;"/>
              </a:pPr>
              <a:r>
                <a:rPr lang="it-IT" sz="1600" b="1" dirty="0">
                  <a:solidFill>
                    <a:srgbClr val="018F99"/>
                  </a:solidFill>
                </a:rPr>
                <a:t>Ruolo</a:t>
              </a:r>
              <a:r>
                <a:rPr lang="it-IT" sz="1600" dirty="0"/>
                <a:t>: La nuova struttura del Portale Lavoro per Te dedicata ai servizi per le aziende prevede la possibilità di assegnare ai collaboratori degli specifici ruoli con cui operare per conto dell’azienda. Tali ruoli consentono all’Amministratore aziendale di determinare le funzionalità con cui operano i collaboratori.</a:t>
              </a:r>
            </a:p>
            <a:p>
              <a:pPr marL="0" indent="0" algn="just">
                <a:lnSpc>
                  <a:spcPct val="150000"/>
                </a:lnSpc>
                <a:spcBef>
                  <a:spcPts val="600"/>
                </a:spcBef>
                <a:buFont typeface="Arial" panose="020B0604020202020204" pitchFamily="34" charset="0"/>
                <a:buNone/>
              </a:pPr>
              <a:endParaRPr lang="it-IT" sz="1600" dirty="0"/>
            </a:p>
          </p:txBody>
        </p:sp>
        <p:pic>
          <p:nvPicPr>
            <p:cNvPr id="28" name="Elemento grafico 27" descr="Badge dipendente con riempimento a tinta unita">
              <a:extLst>
                <a:ext uri="{FF2B5EF4-FFF2-40B4-BE49-F238E27FC236}">
                  <a16:creationId xmlns:a16="http://schemas.microsoft.com/office/drawing/2014/main" id="{7B113A1E-7F72-1BF4-09E7-E8F6510CF0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393" y="4164577"/>
              <a:ext cx="540000" cy="540000"/>
            </a:xfrm>
            <a:prstGeom prst="rect">
              <a:avLst/>
            </a:prstGeom>
          </p:spPr>
        </p:pic>
      </p:grpSp>
      <p:cxnSp>
        <p:nvCxnSpPr>
          <p:cNvPr id="34" name="Connettore diritto 33">
            <a:extLst>
              <a:ext uri="{FF2B5EF4-FFF2-40B4-BE49-F238E27FC236}">
                <a16:creationId xmlns:a16="http://schemas.microsoft.com/office/drawing/2014/main" id="{49616EBE-A1CB-8CA8-2308-803F193113AB}"/>
              </a:ext>
            </a:extLst>
          </p:cNvPr>
          <p:cNvCxnSpPr/>
          <p:nvPr/>
        </p:nvCxnSpPr>
        <p:spPr>
          <a:xfrm>
            <a:off x="367393" y="4868450"/>
            <a:ext cx="11487148" cy="0"/>
          </a:xfrm>
          <a:prstGeom prst="line">
            <a:avLst/>
          </a:prstGeom>
          <a:ln w="38100" cap="rnd">
            <a:solidFill>
              <a:schemeClr val="bg2">
                <a:lumMod val="9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 name="Segnaposto piè di pagina 4">
            <a:extLst>
              <a:ext uri="{FF2B5EF4-FFF2-40B4-BE49-F238E27FC236}">
                <a16:creationId xmlns:a16="http://schemas.microsoft.com/office/drawing/2014/main" id="{4533DE2A-23B3-90D2-F9D5-8834D9B6A360}"/>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Tree>
    <p:extLst>
      <p:ext uri="{BB962C8B-B14F-4D97-AF65-F5344CB8AC3E}">
        <p14:creationId xmlns:p14="http://schemas.microsoft.com/office/powerpoint/2010/main" val="400340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Connettore a gomito 84">
            <a:extLst>
              <a:ext uri="{FF2B5EF4-FFF2-40B4-BE49-F238E27FC236}">
                <a16:creationId xmlns:a16="http://schemas.microsoft.com/office/drawing/2014/main" id="{778F23A1-B5F7-8136-D20F-BB13C42E44F4}"/>
              </a:ext>
            </a:extLst>
          </p:cNvPr>
          <p:cNvCxnSpPr>
            <a:cxnSpLocks/>
            <a:stCxn id="62" idx="3"/>
            <a:endCxn id="56" idx="1"/>
          </p:cNvCxnSpPr>
          <p:nvPr/>
        </p:nvCxnSpPr>
        <p:spPr>
          <a:xfrm flipV="1">
            <a:off x="8983502" y="4735478"/>
            <a:ext cx="289074" cy="521821"/>
          </a:xfrm>
          <a:prstGeom prst="bentConnector3">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a gomito 86">
            <a:extLst>
              <a:ext uri="{FF2B5EF4-FFF2-40B4-BE49-F238E27FC236}">
                <a16:creationId xmlns:a16="http://schemas.microsoft.com/office/drawing/2014/main" id="{C2DC0C83-858D-3F8D-8564-B6409BA4BECE}"/>
              </a:ext>
            </a:extLst>
          </p:cNvPr>
          <p:cNvCxnSpPr>
            <a:cxnSpLocks/>
            <a:stCxn id="62" idx="3"/>
            <a:endCxn id="43" idx="2"/>
          </p:cNvCxnSpPr>
          <p:nvPr/>
        </p:nvCxnSpPr>
        <p:spPr>
          <a:xfrm>
            <a:off x="8983502" y="5257299"/>
            <a:ext cx="265311" cy="474271"/>
          </a:xfrm>
          <a:prstGeom prst="bentConnector3">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ttore a gomito 80">
            <a:extLst>
              <a:ext uri="{FF2B5EF4-FFF2-40B4-BE49-F238E27FC236}">
                <a16:creationId xmlns:a16="http://schemas.microsoft.com/office/drawing/2014/main" id="{86E2E221-BFE3-D2A6-BF42-B01689A40B25}"/>
              </a:ext>
            </a:extLst>
          </p:cNvPr>
          <p:cNvCxnSpPr>
            <a:cxnSpLocks/>
            <a:stCxn id="61" idx="3"/>
            <a:endCxn id="51" idx="1"/>
          </p:cNvCxnSpPr>
          <p:nvPr/>
        </p:nvCxnSpPr>
        <p:spPr>
          <a:xfrm flipV="1">
            <a:off x="8985623" y="2743295"/>
            <a:ext cx="286953" cy="464870"/>
          </a:xfrm>
          <a:prstGeom prst="bentConnector3">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ttore a gomito 82">
            <a:extLst>
              <a:ext uri="{FF2B5EF4-FFF2-40B4-BE49-F238E27FC236}">
                <a16:creationId xmlns:a16="http://schemas.microsoft.com/office/drawing/2014/main" id="{A0FD3FA5-3586-BE0F-7547-9171D84298BA}"/>
              </a:ext>
            </a:extLst>
          </p:cNvPr>
          <p:cNvCxnSpPr>
            <a:cxnSpLocks/>
            <a:stCxn id="61" idx="3"/>
            <a:endCxn id="53" idx="1"/>
          </p:cNvCxnSpPr>
          <p:nvPr/>
        </p:nvCxnSpPr>
        <p:spPr>
          <a:xfrm>
            <a:off x="8985623" y="3208165"/>
            <a:ext cx="286953" cy="523527"/>
          </a:xfrm>
          <a:prstGeom prst="bentConnector3">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ttore a gomito 78">
            <a:extLst>
              <a:ext uri="{FF2B5EF4-FFF2-40B4-BE49-F238E27FC236}">
                <a16:creationId xmlns:a16="http://schemas.microsoft.com/office/drawing/2014/main" id="{C2FA1069-EA28-3A85-F028-6873BC5E19BA}"/>
              </a:ext>
            </a:extLst>
          </p:cNvPr>
          <p:cNvCxnSpPr>
            <a:cxnSpLocks/>
            <a:stCxn id="35" idx="4"/>
            <a:endCxn id="62" idx="1"/>
          </p:cNvCxnSpPr>
          <p:nvPr/>
        </p:nvCxnSpPr>
        <p:spPr>
          <a:xfrm rot="16200000" flipH="1">
            <a:off x="7093867" y="4856857"/>
            <a:ext cx="636314" cy="164570"/>
          </a:xfrm>
          <a:prstGeom prst="bentConnector2">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ttore a gomito 76">
            <a:extLst>
              <a:ext uri="{FF2B5EF4-FFF2-40B4-BE49-F238E27FC236}">
                <a16:creationId xmlns:a16="http://schemas.microsoft.com/office/drawing/2014/main" id="{58811FE1-29CD-6002-AAC9-3C873E0D9E7C}"/>
              </a:ext>
            </a:extLst>
          </p:cNvPr>
          <p:cNvCxnSpPr>
            <a:cxnSpLocks/>
            <a:stCxn id="35" idx="0"/>
            <a:endCxn id="61" idx="1"/>
          </p:cNvCxnSpPr>
          <p:nvPr/>
        </p:nvCxnSpPr>
        <p:spPr>
          <a:xfrm rot="5400000" flipH="1" flipV="1">
            <a:off x="7066674" y="3471230"/>
            <a:ext cx="692820" cy="166691"/>
          </a:xfrm>
          <a:prstGeom prst="bentConnector2">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ttore 2 73">
            <a:extLst>
              <a:ext uri="{FF2B5EF4-FFF2-40B4-BE49-F238E27FC236}">
                <a16:creationId xmlns:a16="http://schemas.microsoft.com/office/drawing/2014/main" id="{8E927AB8-7E9C-384E-8F56-3DCE6FCDC1D7}"/>
              </a:ext>
            </a:extLst>
          </p:cNvPr>
          <p:cNvCxnSpPr>
            <a:cxnSpLocks/>
            <a:stCxn id="33" idx="3"/>
            <a:endCxn id="35" idx="2"/>
          </p:cNvCxnSpPr>
          <p:nvPr/>
        </p:nvCxnSpPr>
        <p:spPr>
          <a:xfrm>
            <a:off x="6704429" y="4258166"/>
            <a:ext cx="265310" cy="2819"/>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Nuove logiche introdotte - 2</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9"/>
            <a:ext cx="11487149" cy="1111936"/>
          </a:xfrm>
        </p:spPr>
        <p:txBody>
          <a:bodyPr>
            <a:normAutofit fontScale="92500"/>
          </a:bodyPr>
          <a:lstStyle/>
          <a:p>
            <a:pPr marL="0" indent="0" algn="just">
              <a:lnSpc>
                <a:spcPct val="150000"/>
              </a:lnSpc>
              <a:spcBef>
                <a:spcPts val="600"/>
              </a:spcBef>
              <a:buNone/>
            </a:pPr>
            <a:r>
              <a:rPr lang="it-IT" sz="1700" dirty="0"/>
              <a:t>Il passaggio al concetto di gruppi e ruoli comporterà una </a:t>
            </a:r>
            <a:r>
              <a:rPr lang="it-IT" sz="1700" b="1" dirty="0">
                <a:solidFill>
                  <a:srgbClr val="3264AA"/>
                </a:solidFill>
              </a:rPr>
              <a:t>semplificazione nella gestione delle utenze da parte delle aziende </a:t>
            </a:r>
            <a:r>
              <a:rPr lang="it-IT" sz="1700" dirty="0"/>
              <a:t>(di seguito un esempio) che accederanno al portale tramite la sola identità digitale per poi essere abilitati a specifiche unità operative e funzionalità.</a:t>
            </a:r>
          </a:p>
          <a:p>
            <a:pPr marL="0" indent="0" algn="just">
              <a:lnSpc>
                <a:spcPct val="150000"/>
              </a:lnSpc>
              <a:spcBef>
                <a:spcPts val="600"/>
              </a:spcBef>
              <a:buNone/>
            </a:pPr>
            <a:endParaRPr lang="it-IT" sz="1600" dirty="0"/>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p:txBody>
          <a:bodyPr/>
          <a:lstStyle/>
          <a:p>
            <a:fld id="{8BF82156-9445-CA41-89E8-99C6AA80F868}" type="slidenum">
              <a:rPr lang="it-IT" smtClean="0">
                <a:solidFill>
                  <a:schemeClr val="bg1"/>
                </a:solidFill>
              </a:rPr>
              <a:t>8</a:t>
            </a:fld>
            <a:endParaRPr lang="it-IT" dirty="0">
              <a:solidFill>
                <a:schemeClr val="bg1"/>
              </a:solidFill>
            </a:endParaRPr>
          </a:p>
        </p:txBody>
      </p:sp>
      <p:grpSp>
        <p:nvGrpSpPr>
          <p:cNvPr id="63" name="Gruppo 62">
            <a:extLst>
              <a:ext uri="{FF2B5EF4-FFF2-40B4-BE49-F238E27FC236}">
                <a16:creationId xmlns:a16="http://schemas.microsoft.com/office/drawing/2014/main" id="{33039686-64F9-1C68-0554-6EC477DDF11A}"/>
              </a:ext>
            </a:extLst>
          </p:cNvPr>
          <p:cNvGrpSpPr/>
          <p:nvPr/>
        </p:nvGrpSpPr>
        <p:grpSpPr>
          <a:xfrm>
            <a:off x="373561" y="2369999"/>
            <a:ext cx="4418321" cy="3777069"/>
            <a:chOff x="367393" y="2290350"/>
            <a:chExt cx="4418321" cy="3777069"/>
          </a:xfrm>
        </p:grpSpPr>
        <p:grpSp>
          <p:nvGrpSpPr>
            <p:cNvPr id="19" name="Gruppo 18">
              <a:extLst>
                <a:ext uri="{FF2B5EF4-FFF2-40B4-BE49-F238E27FC236}">
                  <a16:creationId xmlns:a16="http://schemas.microsoft.com/office/drawing/2014/main" id="{699DFD2C-2182-0081-2151-8328D23F7A3B}"/>
                </a:ext>
              </a:extLst>
            </p:cNvPr>
            <p:cNvGrpSpPr/>
            <p:nvPr/>
          </p:nvGrpSpPr>
          <p:grpSpPr>
            <a:xfrm>
              <a:off x="1984009" y="2290350"/>
              <a:ext cx="2801705" cy="3777069"/>
              <a:chOff x="2281960" y="2290350"/>
              <a:chExt cx="2801705" cy="3777069"/>
            </a:xfrm>
          </p:grpSpPr>
          <p:grpSp>
            <p:nvGrpSpPr>
              <p:cNvPr id="15" name="Gruppo 14">
                <a:extLst>
                  <a:ext uri="{FF2B5EF4-FFF2-40B4-BE49-F238E27FC236}">
                    <a16:creationId xmlns:a16="http://schemas.microsoft.com/office/drawing/2014/main" id="{DFE58BBE-3924-4451-3E24-4FB46E7B8FA2}"/>
                  </a:ext>
                </a:extLst>
              </p:cNvPr>
              <p:cNvGrpSpPr/>
              <p:nvPr/>
            </p:nvGrpSpPr>
            <p:grpSpPr>
              <a:xfrm>
                <a:off x="2281960" y="2290350"/>
                <a:ext cx="2801705" cy="830997"/>
                <a:chOff x="2281960" y="2290350"/>
                <a:chExt cx="2801705" cy="830997"/>
              </a:xfrm>
            </p:grpSpPr>
            <p:sp>
              <p:nvSpPr>
                <p:cNvPr id="7" name="Ovale 6">
                  <a:extLst>
                    <a:ext uri="{FF2B5EF4-FFF2-40B4-BE49-F238E27FC236}">
                      <a16:creationId xmlns:a16="http://schemas.microsoft.com/office/drawing/2014/main" id="{08CB9241-B0CC-5D3A-3539-DB87BF366752}"/>
                    </a:ext>
                  </a:extLst>
                </p:cNvPr>
                <p:cNvSpPr/>
                <p:nvPr/>
              </p:nvSpPr>
              <p:spPr>
                <a:xfrm>
                  <a:off x="2281960" y="2321645"/>
                  <a:ext cx="684000" cy="684000"/>
                </a:xfrm>
                <a:prstGeom prst="ellipse">
                  <a:avLst/>
                </a:prstGeom>
                <a:solidFill>
                  <a:srgbClr val="00638E"/>
                </a:solidFill>
                <a:ln>
                  <a:solidFill>
                    <a:srgbClr val="006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a:t>USER </a:t>
                  </a:r>
                </a:p>
                <a:p>
                  <a:pPr algn="ctr"/>
                  <a:r>
                    <a:rPr lang="it-IT" sz="1050" b="1" dirty="0"/>
                    <a:t>1</a:t>
                  </a:r>
                </a:p>
              </p:txBody>
            </p:sp>
            <p:sp>
              <p:nvSpPr>
                <p:cNvPr id="11" name="CasellaDiTesto 10">
                  <a:extLst>
                    <a:ext uri="{FF2B5EF4-FFF2-40B4-BE49-F238E27FC236}">
                      <a16:creationId xmlns:a16="http://schemas.microsoft.com/office/drawing/2014/main" id="{FD0706EF-D4AA-6199-B894-6B3910B4A9DF}"/>
                    </a:ext>
                  </a:extLst>
                </p:cNvPr>
                <p:cNvSpPr txBox="1"/>
                <p:nvPr/>
              </p:nvSpPr>
              <p:spPr>
                <a:xfrm>
                  <a:off x="3067665" y="2290350"/>
                  <a:ext cx="2016000" cy="830997"/>
                </a:xfrm>
                <a:prstGeom prst="rect">
                  <a:avLst/>
                </a:prstGeom>
                <a:noFill/>
              </p:spPr>
              <p:txBody>
                <a:bodyPr wrap="square" rtlCol="0">
                  <a:spAutoFit/>
                </a:bodyPr>
                <a:lstStyle/>
                <a:p>
                  <a:r>
                    <a:rPr lang="it-IT" sz="1600" b="1" dirty="0">
                      <a:solidFill>
                        <a:srgbClr val="00638E"/>
                      </a:solidFill>
                    </a:rPr>
                    <a:t>DATORE DI LAVORO PRIVATO - SEDE BOLOGNA</a:t>
                  </a:r>
                  <a:endParaRPr lang="it-IT" b="1" dirty="0">
                    <a:solidFill>
                      <a:srgbClr val="00638E"/>
                    </a:solidFill>
                  </a:endParaRPr>
                </a:p>
              </p:txBody>
            </p:sp>
          </p:grpSp>
          <p:grpSp>
            <p:nvGrpSpPr>
              <p:cNvPr id="16" name="Gruppo 15">
                <a:extLst>
                  <a:ext uri="{FF2B5EF4-FFF2-40B4-BE49-F238E27FC236}">
                    <a16:creationId xmlns:a16="http://schemas.microsoft.com/office/drawing/2014/main" id="{C5EF278A-7DCC-938E-0D6A-82EDA512C6B1}"/>
                  </a:ext>
                </a:extLst>
              </p:cNvPr>
              <p:cNvGrpSpPr/>
              <p:nvPr/>
            </p:nvGrpSpPr>
            <p:grpSpPr>
              <a:xfrm>
                <a:off x="2281960" y="3236544"/>
                <a:ext cx="2801705" cy="765193"/>
                <a:chOff x="2281960" y="3236544"/>
                <a:chExt cx="2801705" cy="765193"/>
              </a:xfrm>
            </p:grpSpPr>
            <p:sp>
              <p:nvSpPr>
                <p:cNvPr id="8" name="Ovale 7">
                  <a:extLst>
                    <a:ext uri="{FF2B5EF4-FFF2-40B4-BE49-F238E27FC236}">
                      <a16:creationId xmlns:a16="http://schemas.microsoft.com/office/drawing/2014/main" id="{648C5EBA-36CA-84EC-C0C3-56D494F760AB}"/>
                    </a:ext>
                  </a:extLst>
                </p:cNvPr>
                <p:cNvSpPr/>
                <p:nvPr/>
              </p:nvSpPr>
              <p:spPr>
                <a:xfrm>
                  <a:off x="2281960" y="3317737"/>
                  <a:ext cx="684000" cy="684000"/>
                </a:xfrm>
                <a:prstGeom prst="ellipse">
                  <a:avLst/>
                </a:prstGeom>
                <a:solidFill>
                  <a:srgbClr val="FF8C00"/>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a:t>USER 2</a:t>
                  </a:r>
                </a:p>
              </p:txBody>
            </p:sp>
            <p:sp>
              <p:nvSpPr>
                <p:cNvPr id="12" name="CasellaDiTesto 11">
                  <a:extLst>
                    <a:ext uri="{FF2B5EF4-FFF2-40B4-BE49-F238E27FC236}">
                      <a16:creationId xmlns:a16="http://schemas.microsoft.com/office/drawing/2014/main" id="{1FCB7B84-4223-91E4-7760-675BA857C522}"/>
                    </a:ext>
                  </a:extLst>
                </p:cNvPr>
                <p:cNvSpPr txBox="1"/>
                <p:nvPr/>
              </p:nvSpPr>
              <p:spPr>
                <a:xfrm>
                  <a:off x="3067665" y="3236544"/>
                  <a:ext cx="2016000" cy="584775"/>
                </a:xfrm>
                <a:prstGeom prst="rect">
                  <a:avLst/>
                </a:prstGeom>
                <a:noFill/>
              </p:spPr>
              <p:txBody>
                <a:bodyPr wrap="square" rtlCol="0">
                  <a:spAutoFit/>
                </a:bodyPr>
                <a:lstStyle/>
                <a:p>
                  <a:r>
                    <a:rPr lang="it-IT" sz="1600" b="1" dirty="0">
                      <a:solidFill>
                        <a:srgbClr val="FF8C00"/>
                      </a:solidFill>
                    </a:rPr>
                    <a:t>AGENZIA LAVORO – SEDE BOLOGNA</a:t>
                  </a:r>
                </a:p>
              </p:txBody>
            </p:sp>
          </p:grpSp>
          <p:grpSp>
            <p:nvGrpSpPr>
              <p:cNvPr id="17" name="Gruppo 16">
                <a:extLst>
                  <a:ext uri="{FF2B5EF4-FFF2-40B4-BE49-F238E27FC236}">
                    <a16:creationId xmlns:a16="http://schemas.microsoft.com/office/drawing/2014/main" id="{65820733-B68D-6809-B3BD-DFBB08833A9E}"/>
                  </a:ext>
                </a:extLst>
              </p:cNvPr>
              <p:cNvGrpSpPr/>
              <p:nvPr/>
            </p:nvGrpSpPr>
            <p:grpSpPr>
              <a:xfrm>
                <a:off x="2281960" y="4236483"/>
                <a:ext cx="2762526" cy="761346"/>
                <a:chOff x="2281960" y="4236483"/>
                <a:chExt cx="2762526" cy="761346"/>
              </a:xfrm>
            </p:grpSpPr>
            <p:sp>
              <p:nvSpPr>
                <p:cNvPr id="9" name="Ovale 8">
                  <a:extLst>
                    <a:ext uri="{FF2B5EF4-FFF2-40B4-BE49-F238E27FC236}">
                      <a16:creationId xmlns:a16="http://schemas.microsoft.com/office/drawing/2014/main" id="{CBE0FAF7-0E71-BC44-CCF6-2A5AC11B5058}"/>
                    </a:ext>
                  </a:extLst>
                </p:cNvPr>
                <p:cNvSpPr/>
                <p:nvPr/>
              </p:nvSpPr>
              <p:spPr>
                <a:xfrm>
                  <a:off x="2281960" y="4313829"/>
                  <a:ext cx="684000" cy="684000"/>
                </a:xfrm>
                <a:prstGeom prst="ellipse">
                  <a:avLst/>
                </a:prstGeom>
                <a:solidFill>
                  <a:srgbClr val="3C7E6C"/>
                </a:solidFill>
                <a:ln>
                  <a:solidFill>
                    <a:srgbClr val="3C7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a:t>USER 3</a:t>
                  </a:r>
                </a:p>
              </p:txBody>
            </p:sp>
            <p:sp>
              <p:nvSpPr>
                <p:cNvPr id="13" name="CasellaDiTesto 12">
                  <a:extLst>
                    <a:ext uri="{FF2B5EF4-FFF2-40B4-BE49-F238E27FC236}">
                      <a16:creationId xmlns:a16="http://schemas.microsoft.com/office/drawing/2014/main" id="{E3E549AE-8440-3562-104E-A295341E01A1}"/>
                    </a:ext>
                  </a:extLst>
                </p:cNvPr>
                <p:cNvSpPr txBox="1"/>
                <p:nvPr/>
              </p:nvSpPr>
              <p:spPr>
                <a:xfrm>
                  <a:off x="3028486" y="4236483"/>
                  <a:ext cx="2016000" cy="584775"/>
                </a:xfrm>
                <a:prstGeom prst="rect">
                  <a:avLst/>
                </a:prstGeom>
                <a:noFill/>
              </p:spPr>
              <p:txBody>
                <a:bodyPr wrap="square" rtlCol="0">
                  <a:spAutoFit/>
                </a:bodyPr>
                <a:lstStyle/>
                <a:p>
                  <a:r>
                    <a:rPr lang="it-IT" sz="1600" b="1" dirty="0">
                      <a:solidFill>
                        <a:srgbClr val="3C7E6C"/>
                      </a:solidFill>
                    </a:rPr>
                    <a:t>AGENZIA LAVORO – SEDE MODENA</a:t>
                  </a:r>
                </a:p>
              </p:txBody>
            </p:sp>
          </p:grpSp>
          <p:grpSp>
            <p:nvGrpSpPr>
              <p:cNvPr id="18" name="Gruppo 17">
                <a:extLst>
                  <a:ext uri="{FF2B5EF4-FFF2-40B4-BE49-F238E27FC236}">
                    <a16:creationId xmlns:a16="http://schemas.microsoft.com/office/drawing/2014/main" id="{54361774-3000-D8E7-E5ED-E860E226685F}"/>
                  </a:ext>
                </a:extLst>
              </p:cNvPr>
              <p:cNvGrpSpPr/>
              <p:nvPr/>
            </p:nvGrpSpPr>
            <p:grpSpPr>
              <a:xfrm>
                <a:off x="2281960" y="5236422"/>
                <a:ext cx="2801705" cy="830997"/>
                <a:chOff x="2281960" y="5236422"/>
                <a:chExt cx="2801705" cy="830997"/>
              </a:xfrm>
            </p:grpSpPr>
            <p:sp>
              <p:nvSpPr>
                <p:cNvPr id="10" name="Ovale 9">
                  <a:extLst>
                    <a:ext uri="{FF2B5EF4-FFF2-40B4-BE49-F238E27FC236}">
                      <a16:creationId xmlns:a16="http://schemas.microsoft.com/office/drawing/2014/main" id="{7B1ED7A8-1D86-6F3D-0D19-4D03B51C03C0}"/>
                    </a:ext>
                  </a:extLst>
                </p:cNvPr>
                <p:cNvSpPr/>
                <p:nvPr/>
              </p:nvSpPr>
              <p:spPr>
                <a:xfrm>
                  <a:off x="2281960" y="5309921"/>
                  <a:ext cx="684000" cy="684000"/>
                </a:xfrm>
                <a:prstGeom prst="ellipse">
                  <a:avLst/>
                </a:prstGeom>
                <a:solidFill>
                  <a:srgbClr val="C73E17"/>
                </a:solidFill>
                <a:ln>
                  <a:solidFill>
                    <a:srgbClr val="C73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a:t>USER 4</a:t>
                  </a:r>
                </a:p>
              </p:txBody>
            </p:sp>
            <p:sp>
              <p:nvSpPr>
                <p:cNvPr id="14" name="CasellaDiTesto 13">
                  <a:extLst>
                    <a:ext uri="{FF2B5EF4-FFF2-40B4-BE49-F238E27FC236}">
                      <a16:creationId xmlns:a16="http://schemas.microsoft.com/office/drawing/2014/main" id="{589472D1-3317-0794-181C-9A669EF904AE}"/>
                    </a:ext>
                  </a:extLst>
                </p:cNvPr>
                <p:cNvSpPr txBox="1"/>
                <p:nvPr/>
              </p:nvSpPr>
              <p:spPr>
                <a:xfrm>
                  <a:off x="3067665" y="5236422"/>
                  <a:ext cx="2016000" cy="830997"/>
                </a:xfrm>
                <a:prstGeom prst="rect">
                  <a:avLst/>
                </a:prstGeom>
                <a:noFill/>
              </p:spPr>
              <p:txBody>
                <a:bodyPr wrap="square" rtlCol="0">
                  <a:spAutoFit/>
                </a:bodyPr>
                <a:lstStyle/>
                <a:p>
                  <a:r>
                    <a:rPr lang="it-IT" sz="1600" b="1" dirty="0">
                      <a:solidFill>
                        <a:srgbClr val="C73E17"/>
                      </a:solidFill>
                    </a:rPr>
                    <a:t>DATORE DI LAVORO PRIVATO - SEDE MODENA</a:t>
                  </a:r>
                </a:p>
              </p:txBody>
            </p:sp>
          </p:grpSp>
        </p:grpSp>
        <p:cxnSp>
          <p:nvCxnSpPr>
            <p:cNvPr id="23" name="Connettore a gomito 22">
              <a:extLst>
                <a:ext uri="{FF2B5EF4-FFF2-40B4-BE49-F238E27FC236}">
                  <a16:creationId xmlns:a16="http://schemas.microsoft.com/office/drawing/2014/main" id="{8D774841-458E-8382-8A80-56B1ED065192}"/>
                </a:ext>
              </a:extLst>
            </p:cNvPr>
            <p:cNvCxnSpPr>
              <a:cxnSpLocks/>
              <a:stCxn id="5" idx="3"/>
              <a:endCxn id="7" idx="2"/>
            </p:cNvCxnSpPr>
            <p:nvPr/>
          </p:nvCxnSpPr>
          <p:spPr>
            <a:xfrm flipV="1">
              <a:off x="1584251" y="2663645"/>
              <a:ext cx="399758" cy="1511905"/>
            </a:xfrm>
            <a:prstGeom prst="bentConnector3">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a gomito 25">
              <a:extLst>
                <a:ext uri="{FF2B5EF4-FFF2-40B4-BE49-F238E27FC236}">
                  <a16:creationId xmlns:a16="http://schemas.microsoft.com/office/drawing/2014/main" id="{AD93D591-5120-F3E9-4E51-8E4A9F3312D7}"/>
                </a:ext>
              </a:extLst>
            </p:cNvPr>
            <p:cNvCxnSpPr>
              <a:stCxn id="5" idx="3"/>
              <a:endCxn id="8" idx="2"/>
            </p:cNvCxnSpPr>
            <p:nvPr/>
          </p:nvCxnSpPr>
          <p:spPr>
            <a:xfrm flipV="1">
              <a:off x="1584251" y="3659737"/>
              <a:ext cx="399758" cy="515813"/>
            </a:xfrm>
            <a:prstGeom prst="bentConnector3">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a gomito 27">
              <a:extLst>
                <a:ext uri="{FF2B5EF4-FFF2-40B4-BE49-F238E27FC236}">
                  <a16:creationId xmlns:a16="http://schemas.microsoft.com/office/drawing/2014/main" id="{B1DCD544-CFE9-E9DC-882B-86A51E699BFD}"/>
                </a:ext>
              </a:extLst>
            </p:cNvPr>
            <p:cNvCxnSpPr>
              <a:cxnSpLocks/>
            </p:cNvCxnSpPr>
            <p:nvPr/>
          </p:nvCxnSpPr>
          <p:spPr>
            <a:xfrm>
              <a:off x="1584251" y="4175550"/>
              <a:ext cx="399758" cy="480279"/>
            </a:xfrm>
            <a:prstGeom prst="bentConnector3">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a gomito 29">
              <a:extLst>
                <a:ext uri="{FF2B5EF4-FFF2-40B4-BE49-F238E27FC236}">
                  <a16:creationId xmlns:a16="http://schemas.microsoft.com/office/drawing/2014/main" id="{3D257B37-01A3-BE3B-162F-4C4231B7A17C}"/>
                </a:ext>
              </a:extLst>
            </p:cNvPr>
            <p:cNvCxnSpPr>
              <a:stCxn id="5" idx="3"/>
              <a:endCxn id="10" idx="2"/>
            </p:cNvCxnSpPr>
            <p:nvPr/>
          </p:nvCxnSpPr>
          <p:spPr>
            <a:xfrm>
              <a:off x="1584251" y="4175550"/>
              <a:ext cx="399758" cy="1476371"/>
            </a:xfrm>
            <a:prstGeom prst="bentConnector3">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ttangolo con angoli arrotondati 4">
              <a:extLst>
                <a:ext uri="{FF2B5EF4-FFF2-40B4-BE49-F238E27FC236}">
                  <a16:creationId xmlns:a16="http://schemas.microsoft.com/office/drawing/2014/main" id="{C44B8E95-513D-B23E-89B6-26BF95C9C56F}"/>
                </a:ext>
              </a:extLst>
            </p:cNvPr>
            <p:cNvSpPr/>
            <p:nvPr/>
          </p:nvSpPr>
          <p:spPr>
            <a:xfrm>
              <a:off x="367393" y="3864547"/>
              <a:ext cx="1216858" cy="622005"/>
            </a:xfrm>
            <a:prstGeom prst="roundRect">
              <a:avLst/>
            </a:prstGeom>
            <a:solidFill>
              <a:srgbClr val="3264AA"/>
            </a:solidFill>
            <a:ln>
              <a:solidFill>
                <a:srgbClr val="326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UTENTE</a:t>
              </a:r>
            </a:p>
          </p:txBody>
        </p:sp>
      </p:grpSp>
      <p:cxnSp>
        <p:nvCxnSpPr>
          <p:cNvPr id="32" name="Connettore diritto 31">
            <a:extLst>
              <a:ext uri="{FF2B5EF4-FFF2-40B4-BE49-F238E27FC236}">
                <a16:creationId xmlns:a16="http://schemas.microsoft.com/office/drawing/2014/main" id="{A05AC2F8-E3BB-F601-D478-02DBD9FB55E4}"/>
              </a:ext>
            </a:extLst>
          </p:cNvPr>
          <p:cNvCxnSpPr>
            <a:cxnSpLocks/>
          </p:cNvCxnSpPr>
          <p:nvPr/>
        </p:nvCxnSpPr>
        <p:spPr>
          <a:xfrm>
            <a:off x="4989624" y="2385322"/>
            <a:ext cx="22620" cy="3704420"/>
          </a:xfrm>
          <a:prstGeom prst="line">
            <a:avLst/>
          </a:prstGeom>
          <a:ln w="76200" cap="rnd">
            <a:solidFill>
              <a:schemeClr val="bg2">
                <a:lumMod val="9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72" name="Gruppo 71">
            <a:extLst>
              <a:ext uri="{FF2B5EF4-FFF2-40B4-BE49-F238E27FC236}">
                <a16:creationId xmlns:a16="http://schemas.microsoft.com/office/drawing/2014/main" id="{9E4753D6-FD81-3237-AFF0-6E4EA20952A5}"/>
              </a:ext>
            </a:extLst>
          </p:cNvPr>
          <p:cNvGrpSpPr/>
          <p:nvPr/>
        </p:nvGrpSpPr>
        <p:grpSpPr>
          <a:xfrm>
            <a:off x="5487571" y="2401294"/>
            <a:ext cx="6562947" cy="3672276"/>
            <a:chOff x="5487571" y="2323991"/>
            <a:chExt cx="6562947" cy="3672276"/>
          </a:xfrm>
        </p:grpSpPr>
        <p:grpSp>
          <p:nvGrpSpPr>
            <p:cNvPr id="37" name="Gruppo 36">
              <a:extLst>
                <a:ext uri="{FF2B5EF4-FFF2-40B4-BE49-F238E27FC236}">
                  <a16:creationId xmlns:a16="http://schemas.microsoft.com/office/drawing/2014/main" id="{C7F9E1BB-8D4B-3619-42E4-ED7D437965F0}"/>
                </a:ext>
              </a:extLst>
            </p:cNvPr>
            <p:cNvGrpSpPr/>
            <p:nvPr/>
          </p:nvGrpSpPr>
          <p:grpSpPr>
            <a:xfrm>
              <a:off x="6969739" y="3823682"/>
              <a:ext cx="720000" cy="720000"/>
              <a:chOff x="7159755" y="3779909"/>
              <a:chExt cx="720000" cy="720000"/>
            </a:xfrm>
          </p:grpSpPr>
          <p:sp>
            <p:nvSpPr>
              <p:cNvPr id="35" name="Ovale 34">
                <a:extLst>
                  <a:ext uri="{FF2B5EF4-FFF2-40B4-BE49-F238E27FC236}">
                    <a16:creationId xmlns:a16="http://schemas.microsoft.com/office/drawing/2014/main" id="{96F9B9DA-38D8-5985-8CA6-39F1AF88D9A8}"/>
                  </a:ext>
                </a:extLst>
              </p:cNvPr>
              <p:cNvSpPr/>
              <p:nvPr/>
            </p:nvSpPr>
            <p:spPr>
              <a:xfrm>
                <a:off x="7159755" y="3779909"/>
                <a:ext cx="720000" cy="72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p:txBody>
          </p:sp>
          <p:sp>
            <p:nvSpPr>
              <p:cNvPr id="36" name="CasellaDiTesto 35">
                <a:extLst>
                  <a:ext uri="{FF2B5EF4-FFF2-40B4-BE49-F238E27FC236}">
                    <a16:creationId xmlns:a16="http://schemas.microsoft.com/office/drawing/2014/main" id="{D012A8D1-A98D-3180-4F08-BB9525DF322D}"/>
                  </a:ext>
                </a:extLst>
              </p:cNvPr>
              <p:cNvSpPr txBox="1"/>
              <p:nvPr/>
            </p:nvSpPr>
            <p:spPr>
              <a:xfrm>
                <a:off x="7201518" y="3955243"/>
                <a:ext cx="636474" cy="369332"/>
              </a:xfrm>
              <a:prstGeom prst="rect">
                <a:avLst/>
              </a:prstGeom>
              <a:noFill/>
            </p:spPr>
            <p:txBody>
              <a:bodyPr wrap="square" rtlCol="0">
                <a:spAutoFit/>
              </a:bodyPr>
              <a:lstStyle/>
              <a:p>
                <a:pPr algn="ctr"/>
                <a:r>
                  <a:rPr lang="it-IT" b="1" dirty="0">
                    <a:solidFill>
                      <a:schemeClr val="bg1"/>
                    </a:solidFill>
                  </a:rPr>
                  <a:t>SPID</a:t>
                </a:r>
              </a:p>
            </p:txBody>
          </p:sp>
        </p:grpSp>
        <p:grpSp>
          <p:nvGrpSpPr>
            <p:cNvPr id="67" name="Gruppo 66">
              <a:extLst>
                <a:ext uri="{FF2B5EF4-FFF2-40B4-BE49-F238E27FC236}">
                  <a16:creationId xmlns:a16="http://schemas.microsoft.com/office/drawing/2014/main" id="{87213463-B749-7E44-2363-0F2C3E64B83F}"/>
                </a:ext>
              </a:extLst>
            </p:cNvPr>
            <p:cNvGrpSpPr/>
            <p:nvPr/>
          </p:nvGrpSpPr>
          <p:grpSpPr>
            <a:xfrm>
              <a:off x="9248813" y="2323991"/>
              <a:ext cx="2801705" cy="3672276"/>
              <a:chOff x="9248813" y="2323991"/>
              <a:chExt cx="2801705" cy="3672276"/>
            </a:xfrm>
          </p:grpSpPr>
          <p:grpSp>
            <p:nvGrpSpPr>
              <p:cNvPr id="66" name="Gruppo 65">
                <a:extLst>
                  <a:ext uri="{FF2B5EF4-FFF2-40B4-BE49-F238E27FC236}">
                    <a16:creationId xmlns:a16="http://schemas.microsoft.com/office/drawing/2014/main" id="{37E28BDC-9116-B0BE-3449-E5731C7C2A6B}"/>
                  </a:ext>
                </a:extLst>
              </p:cNvPr>
              <p:cNvGrpSpPr/>
              <p:nvPr/>
            </p:nvGrpSpPr>
            <p:grpSpPr>
              <a:xfrm>
                <a:off x="9248813" y="2323991"/>
                <a:ext cx="2801705" cy="1680092"/>
                <a:chOff x="9248813" y="2323991"/>
                <a:chExt cx="2801705" cy="1680092"/>
              </a:xfrm>
            </p:grpSpPr>
            <p:grpSp>
              <p:nvGrpSpPr>
                <p:cNvPr id="52" name="Gruppo 51">
                  <a:extLst>
                    <a:ext uri="{FF2B5EF4-FFF2-40B4-BE49-F238E27FC236}">
                      <a16:creationId xmlns:a16="http://schemas.microsoft.com/office/drawing/2014/main" id="{732D0CAC-14FB-CC9A-359A-A95AE580EAA8}"/>
                    </a:ext>
                  </a:extLst>
                </p:cNvPr>
                <p:cNvGrpSpPr/>
                <p:nvPr/>
              </p:nvGrpSpPr>
              <p:grpSpPr>
                <a:xfrm>
                  <a:off x="9248813" y="2323991"/>
                  <a:ext cx="2801705" cy="684000"/>
                  <a:chOff x="8318799" y="2339412"/>
                  <a:chExt cx="2801705" cy="684000"/>
                </a:xfrm>
              </p:grpSpPr>
              <p:sp>
                <p:nvSpPr>
                  <p:cNvPr id="49" name="Ovale 48">
                    <a:extLst>
                      <a:ext uri="{FF2B5EF4-FFF2-40B4-BE49-F238E27FC236}">
                        <a16:creationId xmlns:a16="http://schemas.microsoft.com/office/drawing/2014/main" id="{4A3CFCA5-BE6C-85AD-F92E-2701582A90B5}"/>
                      </a:ext>
                    </a:extLst>
                  </p:cNvPr>
                  <p:cNvSpPr/>
                  <p:nvPr/>
                </p:nvSpPr>
                <p:spPr>
                  <a:xfrm>
                    <a:off x="8318799" y="2339412"/>
                    <a:ext cx="684000" cy="684000"/>
                  </a:xfrm>
                  <a:prstGeom prst="ellipse">
                    <a:avLst/>
                  </a:prstGeom>
                  <a:solidFill>
                    <a:srgbClr val="2D6888"/>
                  </a:solidFill>
                  <a:ln>
                    <a:solidFill>
                      <a:srgbClr val="006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00" b="1" dirty="0"/>
                  </a:p>
                </p:txBody>
              </p:sp>
              <p:sp>
                <p:nvSpPr>
                  <p:cNvPr id="50" name="CasellaDiTesto 49">
                    <a:extLst>
                      <a:ext uri="{FF2B5EF4-FFF2-40B4-BE49-F238E27FC236}">
                        <a16:creationId xmlns:a16="http://schemas.microsoft.com/office/drawing/2014/main" id="{6F9B1890-778A-3CDC-14B6-93ED9436D862}"/>
                      </a:ext>
                    </a:extLst>
                  </p:cNvPr>
                  <p:cNvSpPr txBox="1"/>
                  <p:nvPr/>
                </p:nvSpPr>
                <p:spPr>
                  <a:xfrm>
                    <a:off x="9104504" y="2512135"/>
                    <a:ext cx="2016000" cy="338554"/>
                  </a:xfrm>
                  <a:prstGeom prst="rect">
                    <a:avLst/>
                  </a:prstGeom>
                  <a:noFill/>
                </p:spPr>
                <p:txBody>
                  <a:bodyPr wrap="square" rtlCol="0">
                    <a:spAutoFit/>
                  </a:bodyPr>
                  <a:lstStyle/>
                  <a:p>
                    <a:r>
                      <a:rPr lang="it-IT" sz="1600" b="1" dirty="0">
                        <a:solidFill>
                          <a:srgbClr val="084D6C"/>
                        </a:solidFill>
                      </a:rPr>
                      <a:t>OPERATORE TIROCINI</a:t>
                    </a:r>
                    <a:endParaRPr lang="it-IT" b="1" dirty="0">
                      <a:solidFill>
                        <a:srgbClr val="084D6C"/>
                      </a:solidFill>
                    </a:endParaRPr>
                  </a:p>
                </p:txBody>
              </p:sp>
              <p:sp>
                <p:nvSpPr>
                  <p:cNvPr id="51" name="CasellaDiTesto 50">
                    <a:extLst>
                      <a:ext uri="{FF2B5EF4-FFF2-40B4-BE49-F238E27FC236}">
                        <a16:creationId xmlns:a16="http://schemas.microsoft.com/office/drawing/2014/main" id="{47203D7D-897D-8E54-41AF-5CD06C28C33E}"/>
                      </a:ext>
                    </a:extLst>
                  </p:cNvPr>
                  <p:cNvSpPr txBox="1"/>
                  <p:nvPr/>
                </p:nvSpPr>
                <p:spPr>
                  <a:xfrm>
                    <a:off x="8342562" y="2465969"/>
                    <a:ext cx="636474" cy="430887"/>
                  </a:xfrm>
                  <a:prstGeom prst="rect">
                    <a:avLst/>
                  </a:prstGeom>
                  <a:noFill/>
                </p:spPr>
                <p:txBody>
                  <a:bodyPr wrap="square" rtlCol="0">
                    <a:spAutoFit/>
                  </a:bodyPr>
                  <a:lstStyle/>
                  <a:p>
                    <a:pPr algn="ctr"/>
                    <a:r>
                      <a:rPr lang="it-IT" sz="1050" b="1" dirty="0">
                        <a:solidFill>
                          <a:schemeClr val="bg1"/>
                        </a:solidFill>
                      </a:rPr>
                      <a:t>RUOLO 1</a:t>
                    </a:r>
                    <a:endParaRPr lang="it-IT" b="1" dirty="0">
                      <a:solidFill>
                        <a:schemeClr val="bg1"/>
                      </a:solidFill>
                    </a:endParaRPr>
                  </a:p>
                </p:txBody>
              </p:sp>
            </p:grpSp>
            <p:grpSp>
              <p:nvGrpSpPr>
                <p:cNvPr id="55" name="Gruppo 54">
                  <a:extLst>
                    <a:ext uri="{FF2B5EF4-FFF2-40B4-BE49-F238E27FC236}">
                      <a16:creationId xmlns:a16="http://schemas.microsoft.com/office/drawing/2014/main" id="{D34DD41C-3D04-D6BA-1DAB-FAA500C71257}"/>
                    </a:ext>
                  </a:extLst>
                </p:cNvPr>
                <p:cNvGrpSpPr/>
                <p:nvPr/>
              </p:nvGrpSpPr>
              <p:grpSpPr>
                <a:xfrm>
                  <a:off x="9248813" y="3320083"/>
                  <a:ext cx="2801705" cy="684000"/>
                  <a:chOff x="8318799" y="3335504"/>
                  <a:chExt cx="2801705" cy="684000"/>
                </a:xfrm>
              </p:grpSpPr>
              <p:sp>
                <p:nvSpPr>
                  <p:cNvPr id="47" name="Ovale 46">
                    <a:extLst>
                      <a:ext uri="{FF2B5EF4-FFF2-40B4-BE49-F238E27FC236}">
                        <a16:creationId xmlns:a16="http://schemas.microsoft.com/office/drawing/2014/main" id="{F07A7E94-CD6A-8562-5B77-66FE3E2CFFCA}"/>
                      </a:ext>
                    </a:extLst>
                  </p:cNvPr>
                  <p:cNvSpPr/>
                  <p:nvPr/>
                </p:nvSpPr>
                <p:spPr>
                  <a:xfrm>
                    <a:off x="8318799" y="3335504"/>
                    <a:ext cx="684000" cy="684000"/>
                  </a:xfrm>
                  <a:prstGeom prst="ellipse">
                    <a:avLst/>
                  </a:prstGeom>
                  <a:solidFill>
                    <a:srgbClr val="2D6888"/>
                  </a:solidFill>
                  <a:ln>
                    <a:solidFill>
                      <a:srgbClr val="2D6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b="1" dirty="0"/>
                  </a:p>
                </p:txBody>
              </p:sp>
              <p:sp>
                <p:nvSpPr>
                  <p:cNvPr id="48" name="CasellaDiTesto 47">
                    <a:extLst>
                      <a:ext uri="{FF2B5EF4-FFF2-40B4-BE49-F238E27FC236}">
                        <a16:creationId xmlns:a16="http://schemas.microsoft.com/office/drawing/2014/main" id="{F6A0209D-4F92-5C56-7C3A-847585670739}"/>
                      </a:ext>
                    </a:extLst>
                  </p:cNvPr>
                  <p:cNvSpPr txBox="1"/>
                  <p:nvPr/>
                </p:nvSpPr>
                <p:spPr>
                  <a:xfrm>
                    <a:off x="9104504" y="3508227"/>
                    <a:ext cx="2016000" cy="338554"/>
                  </a:xfrm>
                  <a:prstGeom prst="rect">
                    <a:avLst/>
                  </a:prstGeom>
                  <a:noFill/>
                </p:spPr>
                <p:txBody>
                  <a:bodyPr wrap="square" rtlCol="0">
                    <a:spAutoFit/>
                  </a:bodyPr>
                  <a:lstStyle/>
                  <a:p>
                    <a:r>
                      <a:rPr lang="it-IT" sz="1600" b="1" dirty="0">
                        <a:solidFill>
                          <a:srgbClr val="084D6C"/>
                        </a:solidFill>
                      </a:rPr>
                      <a:t>OPERATORE CO</a:t>
                    </a:r>
                  </a:p>
                </p:txBody>
              </p:sp>
              <p:sp>
                <p:nvSpPr>
                  <p:cNvPr id="53" name="CasellaDiTesto 52">
                    <a:extLst>
                      <a:ext uri="{FF2B5EF4-FFF2-40B4-BE49-F238E27FC236}">
                        <a16:creationId xmlns:a16="http://schemas.microsoft.com/office/drawing/2014/main" id="{483112F8-76DC-923A-3770-E003793982A0}"/>
                      </a:ext>
                    </a:extLst>
                  </p:cNvPr>
                  <p:cNvSpPr txBox="1"/>
                  <p:nvPr/>
                </p:nvSpPr>
                <p:spPr>
                  <a:xfrm>
                    <a:off x="8342562" y="3462061"/>
                    <a:ext cx="636474" cy="415498"/>
                  </a:xfrm>
                  <a:prstGeom prst="rect">
                    <a:avLst/>
                  </a:prstGeom>
                  <a:noFill/>
                </p:spPr>
                <p:txBody>
                  <a:bodyPr wrap="square" rtlCol="0">
                    <a:spAutoFit/>
                  </a:bodyPr>
                  <a:lstStyle/>
                  <a:p>
                    <a:pPr algn="ctr"/>
                    <a:r>
                      <a:rPr lang="it-IT" sz="1050" b="1" dirty="0">
                        <a:solidFill>
                          <a:schemeClr val="bg1"/>
                        </a:solidFill>
                      </a:rPr>
                      <a:t>RUOLO 2</a:t>
                    </a:r>
                    <a:endParaRPr lang="it-IT" b="1" dirty="0">
                      <a:solidFill>
                        <a:schemeClr val="bg1"/>
                      </a:solidFill>
                    </a:endParaRPr>
                  </a:p>
                </p:txBody>
              </p:sp>
            </p:grpSp>
          </p:grpSp>
          <p:grpSp>
            <p:nvGrpSpPr>
              <p:cNvPr id="65" name="Gruppo 64">
                <a:extLst>
                  <a:ext uri="{FF2B5EF4-FFF2-40B4-BE49-F238E27FC236}">
                    <a16:creationId xmlns:a16="http://schemas.microsoft.com/office/drawing/2014/main" id="{45FB2702-D5F7-4114-FC80-20C79CD34D1A}"/>
                  </a:ext>
                </a:extLst>
              </p:cNvPr>
              <p:cNvGrpSpPr/>
              <p:nvPr/>
            </p:nvGrpSpPr>
            <p:grpSpPr>
              <a:xfrm>
                <a:off x="9248813" y="4316175"/>
                <a:ext cx="2801705" cy="1680092"/>
                <a:chOff x="9248813" y="4316175"/>
                <a:chExt cx="2801705" cy="1680092"/>
              </a:xfrm>
            </p:grpSpPr>
            <p:grpSp>
              <p:nvGrpSpPr>
                <p:cNvPr id="57" name="Gruppo 56">
                  <a:extLst>
                    <a:ext uri="{FF2B5EF4-FFF2-40B4-BE49-F238E27FC236}">
                      <a16:creationId xmlns:a16="http://schemas.microsoft.com/office/drawing/2014/main" id="{17D759D9-2D01-6883-F0B7-BE76319BFFE8}"/>
                    </a:ext>
                  </a:extLst>
                </p:cNvPr>
                <p:cNvGrpSpPr/>
                <p:nvPr/>
              </p:nvGrpSpPr>
              <p:grpSpPr>
                <a:xfrm>
                  <a:off x="9248813" y="4316175"/>
                  <a:ext cx="2801705" cy="684000"/>
                  <a:chOff x="8318799" y="4331596"/>
                  <a:chExt cx="2801705" cy="684000"/>
                </a:xfrm>
              </p:grpSpPr>
              <p:sp>
                <p:nvSpPr>
                  <p:cNvPr id="45" name="Ovale 44">
                    <a:extLst>
                      <a:ext uri="{FF2B5EF4-FFF2-40B4-BE49-F238E27FC236}">
                        <a16:creationId xmlns:a16="http://schemas.microsoft.com/office/drawing/2014/main" id="{221DA8E9-B9DD-F223-C169-EA1BC8EC1D16}"/>
                      </a:ext>
                    </a:extLst>
                  </p:cNvPr>
                  <p:cNvSpPr/>
                  <p:nvPr/>
                </p:nvSpPr>
                <p:spPr>
                  <a:xfrm>
                    <a:off x="8318799" y="4331596"/>
                    <a:ext cx="684000" cy="684000"/>
                  </a:xfrm>
                  <a:prstGeom prst="ellipse">
                    <a:avLst/>
                  </a:prstGeom>
                  <a:solidFill>
                    <a:srgbClr val="084D6C"/>
                  </a:solidFill>
                  <a:ln>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b="1" dirty="0"/>
                  </a:p>
                </p:txBody>
              </p:sp>
              <p:sp>
                <p:nvSpPr>
                  <p:cNvPr id="46" name="CasellaDiTesto 45">
                    <a:extLst>
                      <a:ext uri="{FF2B5EF4-FFF2-40B4-BE49-F238E27FC236}">
                        <a16:creationId xmlns:a16="http://schemas.microsoft.com/office/drawing/2014/main" id="{1638C6A5-4278-9312-5555-A804E7FC297A}"/>
                      </a:ext>
                    </a:extLst>
                  </p:cNvPr>
                  <p:cNvSpPr txBox="1"/>
                  <p:nvPr/>
                </p:nvSpPr>
                <p:spPr>
                  <a:xfrm>
                    <a:off x="9104504" y="4504319"/>
                    <a:ext cx="2016000" cy="338554"/>
                  </a:xfrm>
                  <a:prstGeom prst="rect">
                    <a:avLst/>
                  </a:prstGeom>
                  <a:noFill/>
                </p:spPr>
                <p:txBody>
                  <a:bodyPr wrap="square" rtlCol="0">
                    <a:spAutoFit/>
                  </a:bodyPr>
                  <a:lstStyle/>
                  <a:p>
                    <a:r>
                      <a:rPr lang="it-IT" sz="1600" b="1" dirty="0">
                        <a:solidFill>
                          <a:srgbClr val="084D6C"/>
                        </a:solidFill>
                      </a:rPr>
                      <a:t>AMMINISTRATORE</a:t>
                    </a:r>
                  </a:p>
                </p:txBody>
              </p:sp>
              <p:sp>
                <p:nvSpPr>
                  <p:cNvPr id="56" name="CasellaDiTesto 55">
                    <a:extLst>
                      <a:ext uri="{FF2B5EF4-FFF2-40B4-BE49-F238E27FC236}">
                        <a16:creationId xmlns:a16="http://schemas.microsoft.com/office/drawing/2014/main" id="{B4E67381-97CC-FD84-87FB-0D4612649630}"/>
                      </a:ext>
                    </a:extLst>
                  </p:cNvPr>
                  <p:cNvSpPr txBox="1"/>
                  <p:nvPr/>
                </p:nvSpPr>
                <p:spPr>
                  <a:xfrm>
                    <a:off x="8342562" y="4465847"/>
                    <a:ext cx="636474" cy="415498"/>
                  </a:xfrm>
                  <a:prstGeom prst="rect">
                    <a:avLst/>
                  </a:prstGeom>
                  <a:noFill/>
                </p:spPr>
                <p:txBody>
                  <a:bodyPr wrap="square" rtlCol="0">
                    <a:spAutoFit/>
                  </a:bodyPr>
                  <a:lstStyle/>
                  <a:p>
                    <a:pPr algn="ctr"/>
                    <a:r>
                      <a:rPr lang="it-IT" sz="1050" b="1" dirty="0">
                        <a:solidFill>
                          <a:schemeClr val="bg1"/>
                        </a:solidFill>
                      </a:rPr>
                      <a:t>RUOLO 3</a:t>
                    </a:r>
                    <a:endParaRPr lang="it-IT" b="1" dirty="0">
                      <a:solidFill>
                        <a:schemeClr val="bg1"/>
                      </a:solidFill>
                    </a:endParaRPr>
                  </a:p>
                </p:txBody>
              </p:sp>
            </p:grpSp>
            <p:grpSp>
              <p:nvGrpSpPr>
                <p:cNvPr id="59" name="Gruppo 58">
                  <a:extLst>
                    <a:ext uri="{FF2B5EF4-FFF2-40B4-BE49-F238E27FC236}">
                      <a16:creationId xmlns:a16="http://schemas.microsoft.com/office/drawing/2014/main" id="{EB307C48-DD96-E375-7DE8-BCA5858EA405}"/>
                    </a:ext>
                  </a:extLst>
                </p:cNvPr>
                <p:cNvGrpSpPr/>
                <p:nvPr/>
              </p:nvGrpSpPr>
              <p:grpSpPr>
                <a:xfrm>
                  <a:off x="9248813" y="5312267"/>
                  <a:ext cx="2801705" cy="684000"/>
                  <a:chOff x="8318799" y="5327688"/>
                  <a:chExt cx="2801705" cy="684000"/>
                </a:xfrm>
              </p:grpSpPr>
              <p:sp>
                <p:nvSpPr>
                  <p:cNvPr id="43" name="Ovale 42">
                    <a:extLst>
                      <a:ext uri="{FF2B5EF4-FFF2-40B4-BE49-F238E27FC236}">
                        <a16:creationId xmlns:a16="http://schemas.microsoft.com/office/drawing/2014/main" id="{C968AE5A-1A89-54CC-98F5-22AD9612BE65}"/>
                      </a:ext>
                    </a:extLst>
                  </p:cNvPr>
                  <p:cNvSpPr/>
                  <p:nvPr/>
                </p:nvSpPr>
                <p:spPr>
                  <a:xfrm>
                    <a:off x="8318799" y="5327688"/>
                    <a:ext cx="684000" cy="684000"/>
                  </a:xfrm>
                  <a:prstGeom prst="ellipse">
                    <a:avLst/>
                  </a:prstGeom>
                  <a:solidFill>
                    <a:srgbClr val="084D6C"/>
                  </a:solidFill>
                  <a:ln>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b="1" dirty="0"/>
                  </a:p>
                </p:txBody>
              </p:sp>
              <p:sp>
                <p:nvSpPr>
                  <p:cNvPr id="44" name="CasellaDiTesto 43">
                    <a:extLst>
                      <a:ext uri="{FF2B5EF4-FFF2-40B4-BE49-F238E27FC236}">
                        <a16:creationId xmlns:a16="http://schemas.microsoft.com/office/drawing/2014/main" id="{F2373F88-7F1C-C963-C3C4-4897DD209677}"/>
                      </a:ext>
                    </a:extLst>
                  </p:cNvPr>
                  <p:cNvSpPr txBox="1"/>
                  <p:nvPr/>
                </p:nvSpPr>
                <p:spPr>
                  <a:xfrm>
                    <a:off x="9104504" y="5347088"/>
                    <a:ext cx="2016000" cy="584775"/>
                  </a:xfrm>
                  <a:prstGeom prst="rect">
                    <a:avLst/>
                  </a:prstGeom>
                  <a:noFill/>
                </p:spPr>
                <p:txBody>
                  <a:bodyPr wrap="square" rtlCol="0">
                    <a:spAutoFit/>
                  </a:bodyPr>
                  <a:lstStyle/>
                  <a:p>
                    <a:r>
                      <a:rPr lang="it-IT" sz="1600" b="1" dirty="0">
                        <a:solidFill>
                          <a:srgbClr val="084D6C"/>
                        </a:solidFill>
                      </a:rPr>
                      <a:t>OPERATORE ACCREDITAMENTO</a:t>
                    </a:r>
                  </a:p>
                </p:txBody>
              </p:sp>
              <p:sp>
                <p:nvSpPr>
                  <p:cNvPr id="58" name="CasellaDiTesto 57">
                    <a:extLst>
                      <a:ext uri="{FF2B5EF4-FFF2-40B4-BE49-F238E27FC236}">
                        <a16:creationId xmlns:a16="http://schemas.microsoft.com/office/drawing/2014/main" id="{1306F2D4-17E5-A942-FDA1-CF01EE556F0E}"/>
                      </a:ext>
                    </a:extLst>
                  </p:cNvPr>
                  <p:cNvSpPr txBox="1"/>
                  <p:nvPr/>
                </p:nvSpPr>
                <p:spPr>
                  <a:xfrm>
                    <a:off x="8342562" y="5461939"/>
                    <a:ext cx="636474" cy="415498"/>
                  </a:xfrm>
                  <a:prstGeom prst="rect">
                    <a:avLst/>
                  </a:prstGeom>
                  <a:noFill/>
                </p:spPr>
                <p:txBody>
                  <a:bodyPr wrap="square" rtlCol="0">
                    <a:spAutoFit/>
                  </a:bodyPr>
                  <a:lstStyle/>
                  <a:p>
                    <a:pPr algn="ctr"/>
                    <a:r>
                      <a:rPr lang="it-IT" sz="1050" b="1" dirty="0">
                        <a:solidFill>
                          <a:schemeClr val="bg1"/>
                        </a:solidFill>
                      </a:rPr>
                      <a:t>RUOLO 4</a:t>
                    </a:r>
                    <a:endParaRPr lang="it-IT" b="1" dirty="0">
                      <a:solidFill>
                        <a:schemeClr val="bg1"/>
                      </a:solidFill>
                    </a:endParaRPr>
                  </a:p>
                </p:txBody>
              </p:sp>
            </p:grpSp>
          </p:grpSp>
        </p:grpSp>
        <p:grpSp>
          <p:nvGrpSpPr>
            <p:cNvPr id="71" name="Gruppo 70">
              <a:extLst>
                <a:ext uri="{FF2B5EF4-FFF2-40B4-BE49-F238E27FC236}">
                  <a16:creationId xmlns:a16="http://schemas.microsoft.com/office/drawing/2014/main" id="{BCC924C3-D4BA-0FE8-6F96-9B190D8D3BCD}"/>
                </a:ext>
              </a:extLst>
            </p:cNvPr>
            <p:cNvGrpSpPr/>
            <p:nvPr/>
          </p:nvGrpSpPr>
          <p:grpSpPr>
            <a:xfrm>
              <a:off x="7494309" y="2609042"/>
              <a:ext cx="1491314" cy="3092774"/>
              <a:chOff x="7510966" y="2609042"/>
              <a:chExt cx="1491314" cy="3092774"/>
            </a:xfrm>
          </p:grpSpPr>
          <p:sp>
            <p:nvSpPr>
              <p:cNvPr id="61" name="Rettangolo con angoli arrotondati 60">
                <a:extLst>
                  <a:ext uri="{FF2B5EF4-FFF2-40B4-BE49-F238E27FC236}">
                    <a16:creationId xmlns:a16="http://schemas.microsoft.com/office/drawing/2014/main" id="{3878BD5C-34A6-CDA2-F203-A58304B3A270}"/>
                  </a:ext>
                </a:extLst>
              </p:cNvPr>
              <p:cNvSpPr/>
              <p:nvPr/>
            </p:nvSpPr>
            <p:spPr>
              <a:xfrm>
                <a:off x="7513087" y="2609042"/>
                <a:ext cx="1489193" cy="1043640"/>
              </a:xfrm>
              <a:prstGeom prst="roundRect">
                <a:avLst/>
              </a:prstGeom>
              <a:solidFill>
                <a:srgbClr val="2D6888"/>
              </a:solidFill>
              <a:ln>
                <a:solidFill>
                  <a:srgbClr val="2D6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DATORE DI LAVORO - SEDE BOLOGNA</a:t>
                </a:r>
              </a:p>
            </p:txBody>
          </p:sp>
          <p:sp>
            <p:nvSpPr>
              <p:cNvPr id="62" name="Rettangolo con angoli arrotondati 61">
                <a:extLst>
                  <a:ext uri="{FF2B5EF4-FFF2-40B4-BE49-F238E27FC236}">
                    <a16:creationId xmlns:a16="http://schemas.microsoft.com/office/drawing/2014/main" id="{FED89F04-650D-5676-DDB6-12E651D220E3}"/>
                  </a:ext>
                </a:extLst>
              </p:cNvPr>
              <p:cNvSpPr/>
              <p:nvPr/>
            </p:nvSpPr>
            <p:spPr>
              <a:xfrm>
                <a:off x="7510966" y="4658175"/>
                <a:ext cx="1489193" cy="1043641"/>
              </a:xfrm>
              <a:prstGeom prst="roundRect">
                <a:avLst/>
              </a:prstGeom>
              <a:solidFill>
                <a:srgbClr val="084D6C"/>
              </a:solidFill>
              <a:ln>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SOGGETTO ABILITATO – SEDE MODENA</a:t>
                </a:r>
              </a:p>
            </p:txBody>
          </p:sp>
        </p:grpSp>
        <p:sp>
          <p:nvSpPr>
            <p:cNvPr id="33" name="Rettangolo con angoli arrotondati 32">
              <a:extLst>
                <a:ext uri="{FF2B5EF4-FFF2-40B4-BE49-F238E27FC236}">
                  <a16:creationId xmlns:a16="http://schemas.microsoft.com/office/drawing/2014/main" id="{C187A505-E9B8-F133-3990-297FE7E3B27A}"/>
                </a:ext>
              </a:extLst>
            </p:cNvPr>
            <p:cNvSpPr/>
            <p:nvPr/>
          </p:nvSpPr>
          <p:spPr>
            <a:xfrm>
              <a:off x="5487571" y="3869860"/>
              <a:ext cx="1216858" cy="622005"/>
            </a:xfrm>
            <a:prstGeom prst="roundRect">
              <a:avLst/>
            </a:prstGeom>
            <a:solidFill>
              <a:srgbClr val="3264AA"/>
            </a:solidFill>
            <a:ln>
              <a:solidFill>
                <a:srgbClr val="326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UTENTE</a:t>
              </a:r>
            </a:p>
          </p:txBody>
        </p:sp>
      </p:grpSp>
      <p:sp>
        <p:nvSpPr>
          <p:cNvPr id="88" name="Freccia a destra 87">
            <a:extLst>
              <a:ext uri="{FF2B5EF4-FFF2-40B4-BE49-F238E27FC236}">
                <a16:creationId xmlns:a16="http://schemas.microsoft.com/office/drawing/2014/main" id="{3B213A35-0EF8-4DAB-F551-88D05B918295}"/>
              </a:ext>
            </a:extLst>
          </p:cNvPr>
          <p:cNvSpPr/>
          <p:nvPr/>
        </p:nvSpPr>
        <p:spPr>
          <a:xfrm>
            <a:off x="4500329" y="4027786"/>
            <a:ext cx="857832" cy="46639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Rettangolo 88">
            <a:extLst>
              <a:ext uri="{FF2B5EF4-FFF2-40B4-BE49-F238E27FC236}">
                <a16:creationId xmlns:a16="http://schemas.microsoft.com/office/drawing/2014/main" id="{77ACBAB4-EB9A-1D0A-D261-2EE5A337880C}"/>
              </a:ext>
            </a:extLst>
          </p:cNvPr>
          <p:cNvSpPr/>
          <p:nvPr/>
        </p:nvSpPr>
        <p:spPr>
          <a:xfrm>
            <a:off x="841007" y="2032016"/>
            <a:ext cx="3483428" cy="272942"/>
          </a:xfrm>
          <a:prstGeom prst="rect">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AS- IS</a:t>
            </a:r>
          </a:p>
        </p:txBody>
      </p:sp>
      <p:sp>
        <p:nvSpPr>
          <p:cNvPr id="90" name="Rettangolo 89">
            <a:extLst>
              <a:ext uri="{FF2B5EF4-FFF2-40B4-BE49-F238E27FC236}">
                <a16:creationId xmlns:a16="http://schemas.microsoft.com/office/drawing/2014/main" id="{591C0BB1-B72B-4C74-3CE5-0E31E07ECD5E}"/>
              </a:ext>
            </a:extLst>
          </p:cNvPr>
          <p:cNvSpPr/>
          <p:nvPr/>
        </p:nvSpPr>
        <p:spPr>
          <a:xfrm>
            <a:off x="7027330" y="2029805"/>
            <a:ext cx="3483428" cy="272942"/>
          </a:xfrm>
          <a:prstGeom prst="rect">
            <a:avLst/>
          </a:prstGeom>
          <a:solidFill>
            <a:srgbClr val="F9AE00"/>
          </a:solidFill>
          <a:ln>
            <a:solidFill>
              <a:srgbClr val="F9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TO-BE</a:t>
            </a:r>
          </a:p>
        </p:txBody>
      </p:sp>
      <p:sp>
        <p:nvSpPr>
          <p:cNvPr id="20" name="Segnaposto piè di pagina 4">
            <a:extLst>
              <a:ext uri="{FF2B5EF4-FFF2-40B4-BE49-F238E27FC236}">
                <a16:creationId xmlns:a16="http://schemas.microsoft.com/office/drawing/2014/main" id="{9C2B8E94-A37E-BDF1-0946-0768382EBC0E}"/>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spTree>
    <p:extLst>
      <p:ext uri="{BB962C8B-B14F-4D97-AF65-F5344CB8AC3E}">
        <p14:creationId xmlns:p14="http://schemas.microsoft.com/office/powerpoint/2010/main" val="52272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BF243-A5A3-DC45-BCCE-47CC6A3E3130}"/>
              </a:ext>
            </a:extLst>
          </p:cNvPr>
          <p:cNvSpPr>
            <a:spLocks noGrp="1"/>
          </p:cNvSpPr>
          <p:nvPr>
            <p:ph type="title"/>
          </p:nvPr>
        </p:nvSpPr>
        <p:spPr/>
        <p:txBody>
          <a:bodyPr/>
          <a:lstStyle/>
          <a:p>
            <a:r>
              <a:rPr lang="it-IT" dirty="0"/>
              <a:t>Nuove logiche introdotte - 3</a:t>
            </a:r>
          </a:p>
        </p:txBody>
      </p:sp>
      <p:sp>
        <p:nvSpPr>
          <p:cNvPr id="3" name="Segnaposto contenuto 2">
            <a:extLst>
              <a:ext uri="{FF2B5EF4-FFF2-40B4-BE49-F238E27FC236}">
                <a16:creationId xmlns:a16="http://schemas.microsoft.com/office/drawing/2014/main" id="{492829BD-2C12-E046-B42D-B4175A8E151C}"/>
              </a:ext>
            </a:extLst>
          </p:cNvPr>
          <p:cNvSpPr>
            <a:spLocks noGrp="1"/>
          </p:cNvSpPr>
          <p:nvPr>
            <p:ph idx="1"/>
          </p:nvPr>
        </p:nvSpPr>
        <p:spPr>
          <a:xfrm>
            <a:off x="367393" y="1122589"/>
            <a:ext cx="11487149" cy="3722788"/>
          </a:xfrm>
        </p:spPr>
        <p:txBody>
          <a:bodyPr>
            <a:normAutofit/>
          </a:bodyPr>
          <a:lstStyle/>
          <a:p>
            <a:pPr marL="0" indent="0" algn="just">
              <a:lnSpc>
                <a:spcPct val="150000"/>
              </a:lnSpc>
              <a:spcBef>
                <a:spcPts val="600"/>
              </a:spcBef>
              <a:buNone/>
            </a:pPr>
            <a:r>
              <a:rPr lang="it-IT" sz="1600" dirty="0"/>
              <a:t>Quando l’Amministratore aziendale abilita dei collaboratori ad operare per conto dell’azienda deve assegnargli almeno un ruolo. Per assegnare un ruolo, l’Amministratore deve determinare sia il </a:t>
            </a:r>
            <a:r>
              <a:rPr lang="it-IT" sz="1600" b="1" dirty="0">
                <a:solidFill>
                  <a:srgbClr val="3264AA"/>
                </a:solidFill>
              </a:rPr>
              <a:t>livello di visibilità</a:t>
            </a:r>
            <a:r>
              <a:rPr lang="it-IT" sz="1600" dirty="0"/>
              <a:t>, scegliendo fra Gruppo – Azienda – o Sottogruppo – specifica Unità Operativa – sia il </a:t>
            </a:r>
            <a:r>
              <a:rPr lang="it-IT" sz="1600" b="1" dirty="0">
                <a:solidFill>
                  <a:srgbClr val="3264AA"/>
                </a:solidFill>
              </a:rPr>
              <a:t>ruolo operativo </a:t>
            </a:r>
            <a:r>
              <a:rPr lang="it-IT" sz="1600" dirty="0"/>
              <a:t>che il collaboratore potrà ricoprire accedendo con la sua identità digitale.</a:t>
            </a:r>
          </a:p>
          <a:p>
            <a:pPr marL="0" indent="0" algn="just">
              <a:lnSpc>
                <a:spcPct val="150000"/>
              </a:lnSpc>
              <a:spcBef>
                <a:spcPts val="600"/>
              </a:spcBef>
              <a:buNone/>
            </a:pPr>
            <a:endParaRPr lang="it-IT" sz="1600" dirty="0"/>
          </a:p>
        </p:txBody>
      </p:sp>
      <p:sp>
        <p:nvSpPr>
          <p:cNvPr id="4" name="Segnaposto numero diapositiva 3">
            <a:extLst>
              <a:ext uri="{FF2B5EF4-FFF2-40B4-BE49-F238E27FC236}">
                <a16:creationId xmlns:a16="http://schemas.microsoft.com/office/drawing/2014/main" id="{B40FE44F-BBE3-EB4A-96C7-879154CDEC27}"/>
              </a:ext>
            </a:extLst>
          </p:cNvPr>
          <p:cNvSpPr>
            <a:spLocks noGrp="1"/>
          </p:cNvSpPr>
          <p:nvPr>
            <p:ph type="sldNum" sz="quarter" idx="12"/>
          </p:nvPr>
        </p:nvSpPr>
        <p:spPr>
          <a:xfrm>
            <a:off x="10729031" y="6215289"/>
            <a:ext cx="1101748" cy="365125"/>
          </a:xfrm>
        </p:spPr>
        <p:txBody>
          <a:bodyPr/>
          <a:lstStyle/>
          <a:p>
            <a:fld id="{8BF82156-9445-CA41-89E8-99C6AA80F868}" type="slidenum">
              <a:rPr lang="it-IT" smtClean="0">
                <a:solidFill>
                  <a:schemeClr val="bg1"/>
                </a:solidFill>
              </a:rPr>
              <a:t>9</a:t>
            </a:fld>
            <a:endParaRPr lang="it-IT" dirty="0">
              <a:solidFill>
                <a:schemeClr val="bg1"/>
              </a:solidFill>
            </a:endParaRPr>
          </a:p>
        </p:txBody>
      </p:sp>
      <p:sp>
        <p:nvSpPr>
          <p:cNvPr id="5" name="Segnaposto piè di pagina 4">
            <a:extLst>
              <a:ext uri="{FF2B5EF4-FFF2-40B4-BE49-F238E27FC236}">
                <a16:creationId xmlns:a16="http://schemas.microsoft.com/office/drawing/2014/main" id="{F6D2D1A5-6E80-AC59-30EC-A957FC58E35E}"/>
              </a:ext>
            </a:extLst>
          </p:cNvPr>
          <p:cNvSpPr>
            <a:spLocks noGrp="1"/>
          </p:cNvSpPr>
          <p:nvPr>
            <p:ph type="ftr" sz="quarter" idx="11"/>
          </p:nvPr>
        </p:nvSpPr>
        <p:spPr>
          <a:xfrm>
            <a:off x="4120242" y="6208371"/>
            <a:ext cx="6529424" cy="365125"/>
          </a:xfrm>
        </p:spPr>
        <p:txBody>
          <a:bodyPr/>
          <a:lstStyle/>
          <a:p>
            <a:pPr algn="r"/>
            <a:r>
              <a:rPr lang="it-IT" dirty="0">
                <a:solidFill>
                  <a:schemeClr val="bg1"/>
                </a:solidFill>
              </a:rPr>
              <a:t>Lavoro per Te – Accesso aziende tramite Identità Digitale</a:t>
            </a:r>
          </a:p>
        </p:txBody>
      </p:sp>
      <p:grpSp>
        <p:nvGrpSpPr>
          <p:cNvPr id="6" name="Gruppo 5">
            <a:extLst>
              <a:ext uri="{FF2B5EF4-FFF2-40B4-BE49-F238E27FC236}">
                <a16:creationId xmlns:a16="http://schemas.microsoft.com/office/drawing/2014/main" id="{B474984C-4A57-0F98-3703-FEF004087E05}"/>
              </a:ext>
            </a:extLst>
          </p:cNvPr>
          <p:cNvGrpSpPr/>
          <p:nvPr/>
        </p:nvGrpSpPr>
        <p:grpSpPr>
          <a:xfrm>
            <a:off x="367393" y="2320699"/>
            <a:ext cx="11487149" cy="3908106"/>
            <a:chOff x="367393" y="2201533"/>
            <a:chExt cx="11487149" cy="3908106"/>
          </a:xfrm>
        </p:grpSpPr>
        <p:cxnSp>
          <p:nvCxnSpPr>
            <p:cNvPr id="7" name="Connettore 2 6">
              <a:extLst>
                <a:ext uri="{FF2B5EF4-FFF2-40B4-BE49-F238E27FC236}">
                  <a16:creationId xmlns:a16="http://schemas.microsoft.com/office/drawing/2014/main" id="{80F400E3-E06C-B618-0822-689064308FBC}"/>
                </a:ext>
              </a:extLst>
            </p:cNvPr>
            <p:cNvCxnSpPr>
              <a:cxnSpLocks/>
              <a:stCxn id="46" idx="3"/>
              <a:endCxn id="13" idx="1"/>
            </p:cNvCxnSpPr>
            <p:nvPr/>
          </p:nvCxnSpPr>
          <p:spPr>
            <a:xfrm>
              <a:off x="2527798" y="3791599"/>
              <a:ext cx="307073" cy="0"/>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a gomito 7">
              <a:extLst>
                <a:ext uri="{FF2B5EF4-FFF2-40B4-BE49-F238E27FC236}">
                  <a16:creationId xmlns:a16="http://schemas.microsoft.com/office/drawing/2014/main" id="{14F96261-7444-2A75-8C3D-85AAD05A5B03}"/>
                </a:ext>
              </a:extLst>
            </p:cNvPr>
            <p:cNvCxnSpPr>
              <a:cxnSpLocks/>
              <a:stCxn id="19" idx="3"/>
              <a:endCxn id="44" idx="1"/>
            </p:cNvCxnSpPr>
            <p:nvPr/>
          </p:nvCxnSpPr>
          <p:spPr>
            <a:xfrm flipV="1">
              <a:off x="6090989" y="3962862"/>
              <a:ext cx="519058" cy="339682"/>
            </a:xfrm>
            <a:prstGeom prst="bentConnector3">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a gomito 8">
              <a:extLst>
                <a:ext uri="{FF2B5EF4-FFF2-40B4-BE49-F238E27FC236}">
                  <a16:creationId xmlns:a16="http://schemas.microsoft.com/office/drawing/2014/main" id="{10776387-03F2-6E89-9450-99F46635C588}"/>
                </a:ext>
              </a:extLst>
            </p:cNvPr>
            <p:cNvCxnSpPr>
              <a:cxnSpLocks/>
              <a:stCxn id="19" idx="3"/>
              <a:endCxn id="41" idx="1"/>
            </p:cNvCxnSpPr>
            <p:nvPr/>
          </p:nvCxnSpPr>
          <p:spPr>
            <a:xfrm>
              <a:off x="6090989" y="4302544"/>
              <a:ext cx="519058" cy="567032"/>
            </a:xfrm>
            <a:prstGeom prst="bentConnector3">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7D0ED29D-7D9F-1ADA-5840-6DB6EB1E2867}"/>
                </a:ext>
              </a:extLst>
            </p:cNvPr>
            <p:cNvCxnSpPr>
              <a:cxnSpLocks/>
              <a:stCxn id="12" idx="3"/>
              <a:endCxn id="45" idx="2"/>
            </p:cNvCxnSpPr>
            <p:nvPr/>
          </p:nvCxnSpPr>
          <p:spPr>
            <a:xfrm>
              <a:off x="1584251" y="3788780"/>
              <a:ext cx="265310" cy="2819"/>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1" name="Gruppo 10">
              <a:extLst>
                <a:ext uri="{FF2B5EF4-FFF2-40B4-BE49-F238E27FC236}">
                  <a16:creationId xmlns:a16="http://schemas.microsoft.com/office/drawing/2014/main" id="{EFB9EF68-A82D-AEC4-1935-BE926ED2511D}"/>
                </a:ext>
              </a:extLst>
            </p:cNvPr>
            <p:cNvGrpSpPr/>
            <p:nvPr/>
          </p:nvGrpSpPr>
          <p:grpSpPr>
            <a:xfrm>
              <a:off x="1849561" y="3431599"/>
              <a:ext cx="720000" cy="720000"/>
              <a:chOff x="7159755" y="3779909"/>
              <a:chExt cx="720000" cy="720000"/>
            </a:xfrm>
          </p:grpSpPr>
          <p:sp>
            <p:nvSpPr>
              <p:cNvPr id="45" name="Ovale 44">
                <a:extLst>
                  <a:ext uri="{FF2B5EF4-FFF2-40B4-BE49-F238E27FC236}">
                    <a16:creationId xmlns:a16="http://schemas.microsoft.com/office/drawing/2014/main" id="{0764F9E7-7BBA-EA72-94BB-8B8B08F9835C}"/>
                  </a:ext>
                </a:extLst>
              </p:cNvPr>
              <p:cNvSpPr/>
              <p:nvPr/>
            </p:nvSpPr>
            <p:spPr>
              <a:xfrm>
                <a:off x="7159755" y="3779909"/>
                <a:ext cx="720000" cy="72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p:txBody>
          </p:sp>
          <p:sp>
            <p:nvSpPr>
              <p:cNvPr id="46" name="CasellaDiTesto 45">
                <a:extLst>
                  <a:ext uri="{FF2B5EF4-FFF2-40B4-BE49-F238E27FC236}">
                    <a16:creationId xmlns:a16="http://schemas.microsoft.com/office/drawing/2014/main" id="{E64C6A8F-A547-E49A-BEC6-0C343C3F66C5}"/>
                  </a:ext>
                </a:extLst>
              </p:cNvPr>
              <p:cNvSpPr txBox="1"/>
              <p:nvPr/>
            </p:nvSpPr>
            <p:spPr>
              <a:xfrm>
                <a:off x="7201518" y="3955243"/>
                <a:ext cx="636474" cy="369332"/>
              </a:xfrm>
              <a:prstGeom prst="rect">
                <a:avLst/>
              </a:prstGeom>
              <a:noFill/>
            </p:spPr>
            <p:txBody>
              <a:bodyPr wrap="square" rtlCol="0">
                <a:spAutoFit/>
              </a:bodyPr>
              <a:lstStyle/>
              <a:p>
                <a:pPr algn="ctr"/>
                <a:r>
                  <a:rPr lang="it-IT" b="1" dirty="0">
                    <a:solidFill>
                      <a:schemeClr val="bg1"/>
                    </a:solidFill>
                  </a:rPr>
                  <a:t>SPID</a:t>
                </a:r>
              </a:p>
            </p:txBody>
          </p:sp>
        </p:grpSp>
        <p:sp>
          <p:nvSpPr>
            <p:cNvPr id="12" name="Rettangolo con angoli arrotondati 11">
              <a:extLst>
                <a:ext uri="{FF2B5EF4-FFF2-40B4-BE49-F238E27FC236}">
                  <a16:creationId xmlns:a16="http://schemas.microsoft.com/office/drawing/2014/main" id="{E181DEAE-D59B-F493-AEA1-93E817FA6ED3}"/>
                </a:ext>
              </a:extLst>
            </p:cNvPr>
            <p:cNvSpPr/>
            <p:nvPr/>
          </p:nvSpPr>
          <p:spPr>
            <a:xfrm>
              <a:off x="367393" y="3477777"/>
              <a:ext cx="1216858" cy="622005"/>
            </a:xfrm>
            <a:prstGeom prst="roundRect">
              <a:avLst/>
            </a:prstGeom>
            <a:solidFill>
              <a:srgbClr val="3264AA"/>
            </a:solidFill>
            <a:ln>
              <a:solidFill>
                <a:srgbClr val="326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UTENTE</a:t>
              </a:r>
            </a:p>
          </p:txBody>
        </p:sp>
        <p:sp>
          <p:nvSpPr>
            <p:cNvPr id="13" name="Rettangolo con angoli arrotondati 12">
              <a:extLst>
                <a:ext uri="{FF2B5EF4-FFF2-40B4-BE49-F238E27FC236}">
                  <a16:creationId xmlns:a16="http://schemas.microsoft.com/office/drawing/2014/main" id="{44A767E3-7CED-E8FE-317A-415BB32D0779}"/>
                </a:ext>
              </a:extLst>
            </p:cNvPr>
            <p:cNvSpPr/>
            <p:nvPr/>
          </p:nvSpPr>
          <p:spPr>
            <a:xfrm>
              <a:off x="2834871" y="3462830"/>
              <a:ext cx="1392293" cy="657538"/>
            </a:xfrm>
            <a:prstGeom prst="roundRect">
              <a:avLst/>
            </a:prstGeom>
            <a:solidFill>
              <a:srgbClr val="3C7E6C"/>
            </a:solidFill>
            <a:ln>
              <a:solidFill>
                <a:srgbClr val="3C7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AZIENDA 1</a:t>
              </a:r>
            </a:p>
          </p:txBody>
        </p:sp>
        <p:cxnSp>
          <p:nvCxnSpPr>
            <p:cNvPr id="14" name="Connettore a gomito 13">
              <a:extLst>
                <a:ext uri="{FF2B5EF4-FFF2-40B4-BE49-F238E27FC236}">
                  <a16:creationId xmlns:a16="http://schemas.microsoft.com/office/drawing/2014/main" id="{B9499ABE-92C4-C77A-C6AD-FEDBD87279CF}"/>
                </a:ext>
              </a:extLst>
            </p:cNvPr>
            <p:cNvCxnSpPr>
              <a:cxnSpLocks/>
              <a:stCxn id="13" idx="3"/>
              <a:endCxn id="22" idx="1"/>
            </p:cNvCxnSpPr>
            <p:nvPr/>
          </p:nvCxnSpPr>
          <p:spPr>
            <a:xfrm flipV="1">
              <a:off x="4227164" y="2559779"/>
              <a:ext cx="471532" cy="1231820"/>
            </a:xfrm>
            <a:prstGeom prst="bentConnector3">
              <a:avLst>
                <a:gd name="adj1" fmla="val 50000"/>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a gomito 14">
              <a:extLst>
                <a:ext uri="{FF2B5EF4-FFF2-40B4-BE49-F238E27FC236}">
                  <a16:creationId xmlns:a16="http://schemas.microsoft.com/office/drawing/2014/main" id="{04CDBDB1-C0B6-CC42-380F-2AD691360A58}"/>
                </a:ext>
              </a:extLst>
            </p:cNvPr>
            <p:cNvCxnSpPr>
              <a:cxnSpLocks/>
              <a:stCxn id="13" idx="3"/>
              <a:endCxn id="25" idx="1"/>
            </p:cNvCxnSpPr>
            <p:nvPr/>
          </p:nvCxnSpPr>
          <p:spPr>
            <a:xfrm flipV="1">
              <a:off x="4227164" y="3255405"/>
              <a:ext cx="470875" cy="536194"/>
            </a:xfrm>
            <a:prstGeom prst="bentConnector3">
              <a:avLst>
                <a:gd name="adj1" fmla="val 50000"/>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a gomito 15">
              <a:extLst>
                <a:ext uri="{FF2B5EF4-FFF2-40B4-BE49-F238E27FC236}">
                  <a16:creationId xmlns:a16="http://schemas.microsoft.com/office/drawing/2014/main" id="{7A452F5E-A2A0-B784-710A-280163AD661A}"/>
                </a:ext>
              </a:extLst>
            </p:cNvPr>
            <p:cNvCxnSpPr>
              <a:cxnSpLocks/>
              <a:stCxn id="13" idx="3"/>
              <a:endCxn id="19" idx="1"/>
            </p:cNvCxnSpPr>
            <p:nvPr/>
          </p:nvCxnSpPr>
          <p:spPr>
            <a:xfrm>
              <a:off x="4227164" y="3791599"/>
              <a:ext cx="471532" cy="510945"/>
            </a:xfrm>
            <a:prstGeom prst="bentConnector3">
              <a:avLst>
                <a:gd name="adj1" fmla="val 50000"/>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a gomito 16">
              <a:extLst>
                <a:ext uri="{FF2B5EF4-FFF2-40B4-BE49-F238E27FC236}">
                  <a16:creationId xmlns:a16="http://schemas.microsoft.com/office/drawing/2014/main" id="{F1295CD2-CB62-7EBB-7569-897E4FF26FF5}"/>
                </a:ext>
              </a:extLst>
            </p:cNvPr>
            <p:cNvCxnSpPr>
              <a:cxnSpLocks/>
              <a:stCxn id="13" idx="3"/>
              <a:endCxn id="26" idx="1"/>
            </p:cNvCxnSpPr>
            <p:nvPr/>
          </p:nvCxnSpPr>
          <p:spPr>
            <a:xfrm>
              <a:off x="4227164" y="3791599"/>
              <a:ext cx="471532" cy="1840987"/>
            </a:xfrm>
            <a:prstGeom prst="bentConnector3">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uppo 17">
              <a:extLst>
                <a:ext uri="{FF2B5EF4-FFF2-40B4-BE49-F238E27FC236}">
                  <a16:creationId xmlns:a16="http://schemas.microsoft.com/office/drawing/2014/main" id="{FF16E572-6247-7656-7067-191E30C572BF}"/>
                </a:ext>
              </a:extLst>
            </p:cNvPr>
            <p:cNvGrpSpPr/>
            <p:nvPr/>
          </p:nvGrpSpPr>
          <p:grpSpPr>
            <a:xfrm>
              <a:off x="6586284" y="3595268"/>
              <a:ext cx="2801705" cy="1613990"/>
              <a:chOff x="13446239" y="2087569"/>
              <a:chExt cx="2801705" cy="1613990"/>
            </a:xfrm>
          </p:grpSpPr>
          <p:grpSp>
            <p:nvGrpSpPr>
              <p:cNvPr id="37" name="Gruppo 36">
                <a:extLst>
                  <a:ext uri="{FF2B5EF4-FFF2-40B4-BE49-F238E27FC236}">
                    <a16:creationId xmlns:a16="http://schemas.microsoft.com/office/drawing/2014/main" id="{B6391CEB-BA1E-84C2-598F-58392010FB35}"/>
                  </a:ext>
                </a:extLst>
              </p:cNvPr>
              <p:cNvGrpSpPr/>
              <p:nvPr/>
            </p:nvGrpSpPr>
            <p:grpSpPr>
              <a:xfrm>
                <a:off x="13446239" y="2087569"/>
                <a:ext cx="2801705" cy="684000"/>
                <a:chOff x="12516225" y="2102990"/>
                <a:chExt cx="2801705" cy="684000"/>
              </a:xfrm>
            </p:grpSpPr>
            <p:sp>
              <p:nvSpPr>
                <p:cNvPr id="42" name="Ovale 41">
                  <a:extLst>
                    <a:ext uri="{FF2B5EF4-FFF2-40B4-BE49-F238E27FC236}">
                      <a16:creationId xmlns:a16="http://schemas.microsoft.com/office/drawing/2014/main" id="{D5F1EF6B-7A6E-9202-1B05-64B2E3EFB806}"/>
                    </a:ext>
                  </a:extLst>
                </p:cNvPr>
                <p:cNvSpPr/>
                <p:nvPr/>
              </p:nvSpPr>
              <p:spPr>
                <a:xfrm>
                  <a:off x="12516225" y="2102990"/>
                  <a:ext cx="684000" cy="684000"/>
                </a:xfrm>
                <a:prstGeom prst="ellipse">
                  <a:avLst/>
                </a:prstGeom>
                <a:solidFill>
                  <a:srgbClr val="2D6888"/>
                </a:solidFill>
                <a:ln>
                  <a:solidFill>
                    <a:srgbClr val="006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00" b="1" dirty="0"/>
                </a:p>
              </p:txBody>
            </p:sp>
            <p:sp>
              <p:nvSpPr>
                <p:cNvPr id="43" name="CasellaDiTesto 42">
                  <a:extLst>
                    <a:ext uri="{FF2B5EF4-FFF2-40B4-BE49-F238E27FC236}">
                      <a16:creationId xmlns:a16="http://schemas.microsoft.com/office/drawing/2014/main" id="{E3FE912F-49B9-8670-B921-031F12013C6F}"/>
                    </a:ext>
                  </a:extLst>
                </p:cNvPr>
                <p:cNvSpPr txBox="1"/>
                <p:nvPr/>
              </p:nvSpPr>
              <p:spPr>
                <a:xfrm>
                  <a:off x="13301930" y="2285725"/>
                  <a:ext cx="2016000" cy="338554"/>
                </a:xfrm>
                <a:prstGeom prst="rect">
                  <a:avLst/>
                </a:prstGeom>
                <a:noFill/>
              </p:spPr>
              <p:txBody>
                <a:bodyPr wrap="square" rtlCol="0">
                  <a:spAutoFit/>
                </a:bodyPr>
                <a:lstStyle/>
                <a:p>
                  <a:r>
                    <a:rPr lang="it-IT" sz="1600" b="1" u="sng" dirty="0">
                      <a:solidFill>
                        <a:srgbClr val="2D6888"/>
                      </a:solidFill>
                    </a:rPr>
                    <a:t>AMMINISTRATORE</a:t>
                  </a:r>
                  <a:endParaRPr lang="it-IT" b="1" u="sng" dirty="0">
                    <a:solidFill>
                      <a:srgbClr val="2D6888"/>
                    </a:solidFill>
                  </a:endParaRPr>
                </a:p>
              </p:txBody>
            </p:sp>
            <p:sp>
              <p:nvSpPr>
                <p:cNvPr id="44" name="CasellaDiTesto 43">
                  <a:extLst>
                    <a:ext uri="{FF2B5EF4-FFF2-40B4-BE49-F238E27FC236}">
                      <a16:creationId xmlns:a16="http://schemas.microsoft.com/office/drawing/2014/main" id="{B72948E5-6FEE-DD28-9372-66CE6587A630}"/>
                    </a:ext>
                  </a:extLst>
                </p:cNvPr>
                <p:cNvSpPr txBox="1"/>
                <p:nvPr/>
              </p:nvSpPr>
              <p:spPr>
                <a:xfrm>
                  <a:off x="12539988" y="2255140"/>
                  <a:ext cx="636474" cy="430887"/>
                </a:xfrm>
                <a:prstGeom prst="rect">
                  <a:avLst/>
                </a:prstGeom>
                <a:noFill/>
              </p:spPr>
              <p:txBody>
                <a:bodyPr wrap="square" rtlCol="0">
                  <a:spAutoFit/>
                </a:bodyPr>
                <a:lstStyle/>
                <a:p>
                  <a:pPr algn="ctr"/>
                  <a:r>
                    <a:rPr lang="it-IT" sz="1050" b="1" dirty="0">
                      <a:solidFill>
                        <a:schemeClr val="bg1"/>
                      </a:solidFill>
                    </a:rPr>
                    <a:t>RUOLO 1</a:t>
                  </a:r>
                  <a:endParaRPr lang="it-IT" b="1" dirty="0">
                    <a:solidFill>
                      <a:schemeClr val="bg1"/>
                    </a:solidFill>
                  </a:endParaRPr>
                </a:p>
              </p:txBody>
            </p:sp>
          </p:grpSp>
          <p:grpSp>
            <p:nvGrpSpPr>
              <p:cNvPr id="38" name="Gruppo 37">
                <a:extLst>
                  <a:ext uri="{FF2B5EF4-FFF2-40B4-BE49-F238E27FC236}">
                    <a16:creationId xmlns:a16="http://schemas.microsoft.com/office/drawing/2014/main" id="{9AD005D4-23DC-F96A-DF2D-428F575A2B01}"/>
                  </a:ext>
                </a:extLst>
              </p:cNvPr>
              <p:cNvGrpSpPr/>
              <p:nvPr/>
            </p:nvGrpSpPr>
            <p:grpSpPr>
              <a:xfrm>
                <a:off x="13446239" y="3017559"/>
                <a:ext cx="2801705" cy="684000"/>
                <a:chOff x="12516225" y="3032980"/>
                <a:chExt cx="2801705" cy="684000"/>
              </a:xfrm>
            </p:grpSpPr>
            <p:sp>
              <p:nvSpPr>
                <p:cNvPr id="39" name="Ovale 38">
                  <a:extLst>
                    <a:ext uri="{FF2B5EF4-FFF2-40B4-BE49-F238E27FC236}">
                      <a16:creationId xmlns:a16="http://schemas.microsoft.com/office/drawing/2014/main" id="{20EC91EC-9C1A-FA5F-F569-4DC2AFB57297}"/>
                    </a:ext>
                  </a:extLst>
                </p:cNvPr>
                <p:cNvSpPr/>
                <p:nvPr/>
              </p:nvSpPr>
              <p:spPr>
                <a:xfrm>
                  <a:off x="12516225" y="3032980"/>
                  <a:ext cx="684000" cy="684000"/>
                </a:xfrm>
                <a:prstGeom prst="ellipse">
                  <a:avLst/>
                </a:prstGeom>
                <a:solidFill>
                  <a:srgbClr val="2D6888"/>
                </a:solidFill>
                <a:ln>
                  <a:solidFill>
                    <a:srgbClr val="2D6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b="1" dirty="0"/>
                </a:p>
              </p:txBody>
            </p:sp>
            <p:sp>
              <p:nvSpPr>
                <p:cNvPr id="40" name="CasellaDiTesto 39">
                  <a:extLst>
                    <a:ext uri="{FF2B5EF4-FFF2-40B4-BE49-F238E27FC236}">
                      <a16:creationId xmlns:a16="http://schemas.microsoft.com/office/drawing/2014/main" id="{89ECE802-EFBA-2458-68E4-8FA999AEB36D}"/>
                    </a:ext>
                  </a:extLst>
                </p:cNvPr>
                <p:cNvSpPr txBox="1"/>
                <p:nvPr/>
              </p:nvSpPr>
              <p:spPr>
                <a:xfrm>
                  <a:off x="13301930" y="3215715"/>
                  <a:ext cx="2016000" cy="338554"/>
                </a:xfrm>
                <a:prstGeom prst="rect">
                  <a:avLst/>
                </a:prstGeom>
                <a:noFill/>
              </p:spPr>
              <p:txBody>
                <a:bodyPr wrap="square" rtlCol="0">
                  <a:spAutoFit/>
                </a:bodyPr>
                <a:lstStyle/>
                <a:p>
                  <a:r>
                    <a:rPr lang="it-IT" sz="1600" b="1" dirty="0">
                      <a:solidFill>
                        <a:srgbClr val="2D6888"/>
                      </a:solidFill>
                    </a:rPr>
                    <a:t>OPERATORE CO</a:t>
                  </a:r>
                </a:p>
              </p:txBody>
            </p:sp>
            <p:sp>
              <p:nvSpPr>
                <p:cNvPr id="41" name="CasellaDiTesto 40">
                  <a:extLst>
                    <a:ext uri="{FF2B5EF4-FFF2-40B4-BE49-F238E27FC236}">
                      <a16:creationId xmlns:a16="http://schemas.microsoft.com/office/drawing/2014/main" id="{693B1E0B-7535-E92E-EF06-8A3F05C2198A}"/>
                    </a:ext>
                  </a:extLst>
                </p:cNvPr>
                <p:cNvSpPr txBox="1"/>
                <p:nvPr/>
              </p:nvSpPr>
              <p:spPr>
                <a:xfrm>
                  <a:off x="12539988" y="3169549"/>
                  <a:ext cx="636474" cy="415498"/>
                </a:xfrm>
                <a:prstGeom prst="rect">
                  <a:avLst/>
                </a:prstGeom>
                <a:noFill/>
              </p:spPr>
              <p:txBody>
                <a:bodyPr wrap="square" rtlCol="0">
                  <a:spAutoFit/>
                </a:bodyPr>
                <a:lstStyle/>
                <a:p>
                  <a:pPr algn="ctr"/>
                  <a:r>
                    <a:rPr lang="it-IT" sz="1050" b="1" dirty="0">
                      <a:solidFill>
                        <a:schemeClr val="bg1"/>
                      </a:solidFill>
                    </a:rPr>
                    <a:t>RUOLO 2</a:t>
                  </a:r>
                  <a:endParaRPr lang="it-IT" b="1" dirty="0">
                    <a:solidFill>
                      <a:schemeClr val="bg1"/>
                    </a:solidFill>
                  </a:endParaRPr>
                </a:p>
              </p:txBody>
            </p:sp>
          </p:grpSp>
        </p:grpSp>
        <p:sp>
          <p:nvSpPr>
            <p:cNvPr id="19" name="Rettangolo con angoli arrotondati 18">
              <a:extLst>
                <a:ext uri="{FF2B5EF4-FFF2-40B4-BE49-F238E27FC236}">
                  <a16:creationId xmlns:a16="http://schemas.microsoft.com/office/drawing/2014/main" id="{0401BB26-19AA-1838-E451-6F32E28799C6}"/>
                </a:ext>
              </a:extLst>
            </p:cNvPr>
            <p:cNvSpPr/>
            <p:nvPr/>
          </p:nvSpPr>
          <p:spPr>
            <a:xfrm>
              <a:off x="4698696" y="3973775"/>
              <a:ext cx="1392293" cy="657538"/>
            </a:xfrm>
            <a:prstGeom prst="roundRect">
              <a:avLst/>
            </a:prstGeom>
            <a:solidFill>
              <a:srgbClr val="2D6888"/>
            </a:solidFill>
            <a:ln>
              <a:solidFill>
                <a:srgbClr val="2D6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UNITÀ OPERATIVA 1</a:t>
              </a:r>
            </a:p>
          </p:txBody>
        </p:sp>
        <p:sp>
          <p:nvSpPr>
            <p:cNvPr id="20" name="Ovale 19">
              <a:extLst>
                <a:ext uri="{FF2B5EF4-FFF2-40B4-BE49-F238E27FC236}">
                  <a16:creationId xmlns:a16="http://schemas.microsoft.com/office/drawing/2014/main" id="{97CEB1A3-E075-C165-E8F7-64245F60A2D1}"/>
                </a:ext>
              </a:extLst>
            </p:cNvPr>
            <p:cNvSpPr/>
            <p:nvPr/>
          </p:nvSpPr>
          <p:spPr>
            <a:xfrm>
              <a:off x="4698696" y="2201533"/>
              <a:ext cx="684000" cy="684000"/>
            </a:xfrm>
            <a:prstGeom prst="ellipse">
              <a:avLst/>
            </a:prstGeom>
            <a:solidFill>
              <a:srgbClr val="3C7E6C"/>
            </a:solidFill>
            <a:ln>
              <a:solidFill>
                <a:srgbClr val="3C7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00" b="1" dirty="0"/>
            </a:p>
          </p:txBody>
        </p:sp>
        <p:sp>
          <p:nvSpPr>
            <p:cNvPr id="21" name="CasellaDiTesto 20">
              <a:extLst>
                <a:ext uri="{FF2B5EF4-FFF2-40B4-BE49-F238E27FC236}">
                  <a16:creationId xmlns:a16="http://schemas.microsoft.com/office/drawing/2014/main" id="{24BC21F0-037C-30D4-374B-0F3FAD4BBAFE}"/>
                </a:ext>
              </a:extLst>
            </p:cNvPr>
            <p:cNvSpPr txBox="1"/>
            <p:nvPr/>
          </p:nvSpPr>
          <p:spPr>
            <a:xfrm>
              <a:off x="5436875" y="2390502"/>
              <a:ext cx="2016000" cy="338554"/>
            </a:xfrm>
            <a:prstGeom prst="rect">
              <a:avLst/>
            </a:prstGeom>
            <a:noFill/>
          </p:spPr>
          <p:txBody>
            <a:bodyPr wrap="square" rtlCol="0">
              <a:spAutoFit/>
            </a:bodyPr>
            <a:lstStyle/>
            <a:p>
              <a:r>
                <a:rPr lang="it-IT" sz="1600" b="1" dirty="0">
                  <a:solidFill>
                    <a:srgbClr val="3C7E6C"/>
                  </a:solidFill>
                </a:rPr>
                <a:t>AMMINISTRATORE</a:t>
              </a:r>
              <a:endParaRPr lang="it-IT" b="1" dirty="0">
                <a:solidFill>
                  <a:srgbClr val="3C7E6C"/>
                </a:solidFill>
              </a:endParaRPr>
            </a:p>
          </p:txBody>
        </p:sp>
        <p:sp>
          <p:nvSpPr>
            <p:cNvPr id="22" name="CasellaDiTesto 21">
              <a:extLst>
                <a:ext uri="{FF2B5EF4-FFF2-40B4-BE49-F238E27FC236}">
                  <a16:creationId xmlns:a16="http://schemas.microsoft.com/office/drawing/2014/main" id="{68223064-2CFE-E9C9-19B3-35577A1D7815}"/>
                </a:ext>
              </a:extLst>
            </p:cNvPr>
            <p:cNvSpPr txBox="1"/>
            <p:nvPr/>
          </p:nvSpPr>
          <p:spPr>
            <a:xfrm>
              <a:off x="4698696" y="2344335"/>
              <a:ext cx="636474" cy="430887"/>
            </a:xfrm>
            <a:prstGeom prst="rect">
              <a:avLst/>
            </a:prstGeom>
            <a:noFill/>
          </p:spPr>
          <p:txBody>
            <a:bodyPr wrap="square" rtlCol="0">
              <a:spAutoFit/>
            </a:bodyPr>
            <a:lstStyle/>
            <a:p>
              <a:pPr algn="ctr"/>
              <a:r>
                <a:rPr lang="it-IT" sz="1050" b="1" dirty="0">
                  <a:solidFill>
                    <a:schemeClr val="bg1"/>
                  </a:solidFill>
                </a:rPr>
                <a:t>RUOLO 1</a:t>
              </a:r>
              <a:endParaRPr lang="it-IT" b="1" dirty="0">
                <a:solidFill>
                  <a:schemeClr val="bg1"/>
                </a:solidFill>
              </a:endParaRPr>
            </a:p>
          </p:txBody>
        </p:sp>
        <p:sp>
          <p:nvSpPr>
            <p:cNvPr id="23" name="Ovale 22">
              <a:extLst>
                <a:ext uri="{FF2B5EF4-FFF2-40B4-BE49-F238E27FC236}">
                  <a16:creationId xmlns:a16="http://schemas.microsoft.com/office/drawing/2014/main" id="{F21534EE-640B-3A5B-A4E9-C8A3B3F34125}"/>
                </a:ext>
              </a:extLst>
            </p:cNvPr>
            <p:cNvSpPr/>
            <p:nvPr/>
          </p:nvSpPr>
          <p:spPr>
            <a:xfrm>
              <a:off x="4687742" y="2929651"/>
              <a:ext cx="684000" cy="684000"/>
            </a:xfrm>
            <a:prstGeom prst="ellipse">
              <a:avLst/>
            </a:prstGeom>
            <a:solidFill>
              <a:srgbClr val="3C7E6C"/>
            </a:solidFill>
            <a:ln>
              <a:solidFill>
                <a:srgbClr val="3C7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00" b="1" dirty="0"/>
            </a:p>
          </p:txBody>
        </p:sp>
        <p:sp>
          <p:nvSpPr>
            <p:cNvPr id="24" name="CasellaDiTesto 23">
              <a:extLst>
                <a:ext uri="{FF2B5EF4-FFF2-40B4-BE49-F238E27FC236}">
                  <a16:creationId xmlns:a16="http://schemas.microsoft.com/office/drawing/2014/main" id="{EB935802-40F9-7DBF-4FCB-57D6C43E0634}"/>
                </a:ext>
              </a:extLst>
            </p:cNvPr>
            <p:cNvSpPr txBox="1"/>
            <p:nvPr/>
          </p:nvSpPr>
          <p:spPr>
            <a:xfrm>
              <a:off x="5473447" y="3112386"/>
              <a:ext cx="2016000" cy="338554"/>
            </a:xfrm>
            <a:prstGeom prst="rect">
              <a:avLst/>
            </a:prstGeom>
            <a:noFill/>
          </p:spPr>
          <p:txBody>
            <a:bodyPr wrap="square" rtlCol="0">
              <a:spAutoFit/>
            </a:bodyPr>
            <a:lstStyle/>
            <a:p>
              <a:r>
                <a:rPr lang="it-IT" sz="1600" b="1" dirty="0">
                  <a:solidFill>
                    <a:srgbClr val="3C7E6C"/>
                  </a:solidFill>
                </a:rPr>
                <a:t>OPERATORE CO</a:t>
              </a:r>
              <a:endParaRPr lang="it-IT" b="1" dirty="0">
                <a:solidFill>
                  <a:srgbClr val="3C7E6C"/>
                </a:solidFill>
              </a:endParaRPr>
            </a:p>
          </p:txBody>
        </p:sp>
        <p:sp>
          <p:nvSpPr>
            <p:cNvPr id="25" name="CasellaDiTesto 24">
              <a:extLst>
                <a:ext uri="{FF2B5EF4-FFF2-40B4-BE49-F238E27FC236}">
                  <a16:creationId xmlns:a16="http://schemas.microsoft.com/office/drawing/2014/main" id="{5949E61C-58A9-581A-36F2-4FF522C22436}"/>
                </a:ext>
              </a:extLst>
            </p:cNvPr>
            <p:cNvSpPr txBox="1"/>
            <p:nvPr/>
          </p:nvSpPr>
          <p:spPr>
            <a:xfrm>
              <a:off x="4698039" y="3047656"/>
              <a:ext cx="636474" cy="415498"/>
            </a:xfrm>
            <a:prstGeom prst="rect">
              <a:avLst/>
            </a:prstGeom>
            <a:noFill/>
          </p:spPr>
          <p:txBody>
            <a:bodyPr wrap="square" rtlCol="0">
              <a:spAutoFit/>
            </a:bodyPr>
            <a:lstStyle/>
            <a:p>
              <a:pPr algn="ctr"/>
              <a:r>
                <a:rPr lang="it-IT" sz="1050" b="1" dirty="0">
                  <a:solidFill>
                    <a:schemeClr val="bg1"/>
                  </a:solidFill>
                </a:rPr>
                <a:t>RUOLO 2</a:t>
              </a:r>
              <a:endParaRPr lang="it-IT" b="1" dirty="0">
                <a:solidFill>
                  <a:schemeClr val="bg1"/>
                </a:solidFill>
              </a:endParaRPr>
            </a:p>
          </p:txBody>
        </p:sp>
        <p:sp>
          <p:nvSpPr>
            <p:cNvPr id="26" name="Rettangolo con angoli arrotondati 25">
              <a:extLst>
                <a:ext uri="{FF2B5EF4-FFF2-40B4-BE49-F238E27FC236}">
                  <a16:creationId xmlns:a16="http://schemas.microsoft.com/office/drawing/2014/main" id="{BEE81AD8-845C-5185-A22C-6FADFC587771}"/>
                </a:ext>
              </a:extLst>
            </p:cNvPr>
            <p:cNvSpPr/>
            <p:nvPr/>
          </p:nvSpPr>
          <p:spPr>
            <a:xfrm>
              <a:off x="4698696" y="5303817"/>
              <a:ext cx="1392293" cy="657538"/>
            </a:xfrm>
            <a:prstGeom prst="roundRect">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UNITÀ OPERATIVA 2</a:t>
              </a:r>
            </a:p>
          </p:txBody>
        </p:sp>
        <p:sp>
          <p:nvSpPr>
            <p:cNvPr id="27" name="Ovale 26">
              <a:extLst>
                <a:ext uri="{FF2B5EF4-FFF2-40B4-BE49-F238E27FC236}">
                  <a16:creationId xmlns:a16="http://schemas.microsoft.com/office/drawing/2014/main" id="{9D1E9B79-EB7C-5576-5C5A-C77ED273AF9B}"/>
                </a:ext>
              </a:extLst>
            </p:cNvPr>
            <p:cNvSpPr/>
            <p:nvPr/>
          </p:nvSpPr>
          <p:spPr>
            <a:xfrm>
              <a:off x="6610047" y="5314031"/>
              <a:ext cx="684000" cy="684000"/>
            </a:xfrm>
            <a:prstGeom prst="ellipse">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00" b="1" dirty="0"/>
            </a:p>
          </p:txBody>
        </p:sp>
        <p:sp>
          <p:nvSpPr>
            <p:cNvPr id="28" name="CasellaDiTesto 27">
              <a:extLst>
                <a:ext uri="{FF2B5EF4-FFF2-40B4-BE49-F238E27FC236}">
                  <a16:creationId xmlns:a16="http://schemas.microsoft.com/office/drawing/2014/main" id="{229BA20B-0063-4E06-2C4B-6F1C7A2802A6}"/>
                </a:ext>
              </a:extLst>
            </p:cNvPr>
            <p:cNvSpPr txBox="1"/>
            <p:nvPr/>
          </p:nvSpPr>
          <p:spPr>
            <a:xfrm>
              <a:off x="7395752" y="5496766"/>
              <a:ext cx="2016000" cy="338554"/>
            </a:xfrm>
            <a:prstGeom prst="rect">
              <a:avLst/>
            </a:prstGeom>
            <a:noFill/>
          </p:spPr>
          <p:txBody>
            <a:bodyPr wrap="square" rtlCol="0">
              <a:spAutoFit/>
            </a:bodyPr>
            <a:lstStyle/>
            <a:p>
              <a:r>
                <a:rPr lang="it-IT" sz="1600" b="1" dirty="0">
                  <a:solidFill>
                    <a:srgbClr val="018F99"/>
                  </a:solidFill>
                </a:rPr>
                <a:t>OPERATORE CO</a:t>
              </a:r>
              <a:endParaRPr lang="it-IT" b="1" dirty="0">
                <a:solidFill>
                  <a:srgbClr val="018F99"/>
                </a:solidFill>
              </a:endParaRPr>
            </a:p>
          </p:txBody>
        </p:sp>
        <p:sp>
          <p:nvSpPr>
            <p:cNvPr id="29" name="CasellaDiTesto 28">
              <a:extLst>
                <a:ext uri="{FF2B5EF4-FFF2-40B4-BE49-F238E27FC236}">
                  <a16:creationId xmlns:a16="http://schemas.microsoft.com/office/drawing/2014/main" id="{46E5878E-CF02-EAD3-10D7-F1D1FD7B3F53}"/>
                </a:ext>
              </a:extLst>
            </p:cNvPr>
            <p:cNvSpPr txBox="1"/>
            <p:nvPr/>
          </p:nvSpPr>
          <p:spPr>
            <a:xfrm>
              <a:off x="6620344" y="5432036"/>
              <a:ext cx="636474" cy="415498"/>
            </a:xfrm>
            <a:prstGeom prst="rect">
              <a:avLst/>
            </a:prstGeom>
            <a:noFill/>
          </p:spPr>
          <p:txBody>
            <a:bodyPr wrap="square" rtlCol="0">
              <a:spAutoFit/>
            </a:bodyPr>
            <a:lstStyle/>
            <a:p>
              <a:pPr algn="ctr"/>
              <a:r>
                <a:rPr lang="it-IT" sz="1050" b="1" dirty="0">
                  <a:solidFill>
                    <a:schemeClr val="bg1"/>
                  </a:solidFill>
                </a:rPr>
                <a:t>RUOLO 2</a:t>
              </a:r>
              <a:endParaRPr lang="it-IT" b="1" dirty="0">
                <a:solidFill>
                  <a:schemeClr val="bg1"/>
                </a:solidFill>
              </a:endParaRPr>
            </a:p>
          </p:txBody>
        </p:sp>
        <p:cxnSp>
          <p:nvCxnSpPr>
            <p:cNvPr id="30" name="Connettore 2 29">
              <a:extLst>
                <a:ext uri="{FF2B5EF4-FFF2-40B4-BE49-F238E27FC236}">
                  <a16:creationId xmlns:a16="http://schemas.microsoft.com/office/drawing/2014/main" id="{DA32C036-E44E-20C6-A7F9-5E943C2CAE08}"/>
                </a:ext>
              </a:extLst>
            </p:cNvPr>
            <p:cNvCxnSpPr>
              <a:cxnSpLocks/>
              <a:stCxn id="26" idx="3"/>
              <a:endCxn id="29" idx="1"/>
            </p:cNvCxnSpPr>
            <p:nvPr/>
          </p:nvCxnSpPr>
          <p:spPr>
            <a:xfrm>
              <a:off x="6090989" y="5632586"/>
              <a:ext cx="529355" cy="7199"/>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ettangolo 30">
              <a:extLst>
                <a:ext uri="{FF2B5EF4-FFF2-40B4-BE49-F238E27FC236}">
                  <a16:creationId xmlns:a16="http://schemas.microsoft.com/office/drawing/2014/main" id="{98CBE53B-9630-E689-1861-705C8F505F0C}"/>
                </a:ext>
              </a:extLst>
            </p:cNvPr>
            <p:cNvSpPr/>
            <p:nvPr/>
          </p:nvSpPr>
          <p:spPr>
            <a:xfrm>
              <a:off x="9173935" y="2593293"/>
              <a:ext cx="267752" cy="294242"/>
            </a:xfrm>
            <a:prstGeom prst="rect">
              <a:avLst/>
            </a:prstGeom>
            <a:solidFill>
              <a:srgbClr val="3C7E6C"/>
            </a:solidFill>
            <a:ln>
              <a:solidFill>
                <a:srgbClr val="3C7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id="{F2C78852-BA0F-14F7-463E-E5D414F9E23F}"/>
                </a:ext>
              </a:extLst>
            </p:cNvPr>
            <p:cNvSpPr txBox="1"/>
            <p:nvPr/>
          </p:nvSpPr>
          <p:spPr>
            <a:xfrm>
              <a:off x="9628742" y="2371082"/>
              <a:ext cx="2225800" cy="738664"/>
            </a:xfrm>
            <a:prstGeom prst="rect">
              <a:avLst/>
            </a:prstGeom>
            <a:noFill/>
          </p:spPr>
          <p:txBody>
            <a:bodyPr wrap="square" rtlCol="0">
              <a:spAutoFit/>
            </a:bodyPr>
            <a:lstStyle/>
            <a:p>
              <a:r>
                <a:rPr lang="it-IT" sz="1400" b="1" dirty="0">
                  <a:solidFill>
                    <a:srgbClr val="3C7E6C"/>
                  </a:solidFill>
                </a:rPr>
                <a:t>Livello Azienda: l’utente visualizza e opera per conto dell’intero Gruppo azienda</a:t>
              </a:r>
            </a:p>
          </p:txBody>
        </p:sp>
        <p:sp>
          <p:nvSpPr>
            <p:cNvPr id="33" name="Rettangolo 32">
              <a:extLst>
                <a:ext uri="{FF2B5EF4-FFF2-40B4-BE49-F238E27FC236}">
                  <a16:creationId xmlns:a16="http://schemas.microsoft.com/office/drawing/2014/main" id="{FA6703AF-0685-FA53-9C1B-FAC64A2EC9F4}"/>
                </a:ext>
              </a:extLst>
            </p:cNvPr>
            <p:cNvSpPr/>
            <p:nvPr/>
          </p:nvSpPr>
          <p:spPr>
            <a:xfrm>
              <a:off x="9173935" y="3969629"/>
              <a:ext cx="267752" cy="294242"/>
            </a:xfrm>
            <a:prstGeom prst="rect">
              <a:avLst/>
            </a:prstGeom>
            <a:solidFill>
              <a:srgbClr val="2D6888"/>
            </a:solidFill>
            <a:ln>
              <a:solidFill>
                <a:srgbClr val="006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66E540F6-5E38-B0A6-C2AD-0E9084363C43}"/>
                </a:ext>
              </a:extLst>
            </p:cNvPr>
            <p:cNvSpPr txBox="1"/>
            <p:nvPr/>
          </p:nvSpPr>
          <p:spPr>
            <a:xfrm>
              <a:off x="9628742" y="3747418"/>
              <a:ext cx="2225800" cy="954107"/>
            </a:xfrm>
            <a:prstGeom prst="rect">
              <a:avLst/>
            </a:prstGeom>
            <a:noFill/>
          </p:spPr>
          <p:txBody>
            <a:bodyPr wrap="square" rtlCol="0">
              <a:spAutoFit/>
            </a:bodyPr>
            <a:lstStyle/>
            <a:p>
              <a:r>
                <a:rPr lang="it-IT" sz="1400" b="1" dirty="0">
                  <a:solidFill>
                    <a:srgbClr val="2D6888"/>
                  </a:solidFill>
                </a:rPr>
                <a:t>Livello Unità Operativa 1: l’utente visualizza e opera solo per conto di Unità Operativa 1</a:t>
              </a:r>
            </a:p>
          </p:txBody>
        </p:sp>
        <p:sp>
          <p:nvSpPr>
            <p:cNvPr id="35" name="Rettangolo 34">
              <a:extLst>
                <a:ext uri="{FF2B5EF4-FFF2-40B4-BE49-F238E27FC236}">
                  <a16:creationId xmlns:a16="http://schemas.microsoft.com/office/drawing/2014/main" id="{CFC941CF-E2FE-9AA0-851A-30D93D9648F3}"/>
                </a:ext>
              </a:extLst>
            </p:cNvPr>
            <p:cNvSpPr/>
            <p:nvPr/>
          </p:nvSpPr>
          <p:spPr>
            <a:xfrm>
              <a:off x="9173935" y="5377743"/>
              <a:ext cx="267752" cy="294242"/>
            </a:xfrm>
            <a:prstGeom prst="rect">
              <a:avLst/>
            </a:prstGeom>
            <a:solidFill>
              <a:srgbClr val="018F99"/>
            </a:solidFill>
            <a:ln>
              <a:solidFill>
                <a:srgbClr val="018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a:extLst>
                <a:ext uri="{FF2B5EF4-FFF2-40B4-BE49-F238E27FC236}">
                  <a16:creationId xmlns:a16="http://schemas.microsoft.com/office/drawing/2014/main" id="{E0B7C9D9-21B3-5837-391F-287854AA8614}"/>
                </a:ext>
              </a:extLst>
            </p:cNvPr>
            <p:cNvSpPr txBox="1"/>
            <p:nvPr/>
          </p:nvSpPr>
          <p:spPr>
            <a:xfrm>
              <a:off x="9628742" y="5155532"/>
              <a:ext cx="2225800" cy="954107"/>
            </a:xfrm>
            <a:prstGeom prst="rect">
              <a:avLst/>
            </a:prstGeom>
            <a:noFill/>
          </p:spPr>
          <p:txBody>
            <a:bodyPr wrap="square" rtlCol="0">
              <a:spAutoFit/>
            </a:bodyPr>
            <a:lstStyle/>
            <a:p>
              <a:r>
                <a:rPr lang="it-IT" sz="1400" b="1" dirty="0">
                  <a:solidFill>
                    <a:srgbClr val="018F99"/>
                  </a:solidFill>
                </a:rPr>
                <a:t>Livello Unità Operativa 2: l’utente visualizza e opera solo per conto di Unità Operativa 2</a:t>
              </a:r>
            </a:p>
          </p:txBody>
        </p:sp>
      </p:grpSp>
    </p:spTree>
    <p:extLst>
      <p:ext uri="{BB962C8B-B14F-4D97-AF65-F5344CB8AC3E}">
        <p14:creationId xmlns:p14="http://schemas.microsoft.com/office/powerpoint/2010/main" val="56523017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e7f8295-20df-4751-82e8-0fe12548f23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3C453A0F1D06448EA783B100FD44F2" ma:contentTypeVersion="12" ma:contentTypeDescription="Create a new document." ma:contentTypeScope="" ma:versionID="3131d8d824dabc0c5277978acd01cabd">
  <xsd:schema xmlns:xsd="http://www.w3.org/2001/XMLSchema" xmlns:xs="http://www.w3.org/2001/XMLSchema" xmlns:p="http://schemas.microsoft.com/office/2006/metadata/properties" xmlns:ns3="e66dfbea-0430-400e-a92f-cc45776b1437" xmlns:ns4="8e7f8295-20df-4751-82e8-0fe12548f23b" targetNamespace="http://schemas.microsoft.com/office/2006/metadata/properties" ma:root="true" ma:fieldsID="736ab43b780aae2daa47f3f0da8e6964" ns3:_="" ns4:_="">
    <xsd:import namespace="e66dfbea-0430-400e-a92f-cc45776b1437"/>
    <xsd:import namespace="8e7f8295-20df-4751-82e8-0fe12548f2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6dfbea-0430-400e-a92f-cc45776b14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7f8295-20df-4751-82e8-0fe12548f2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4F082C-0C29-46EC-AA41-A765434DD2E5}">
  <ds:schemaRefs>
    <ds:schemaRef ds:uri="http://purl.org/dc/elements/1.1/"/>
    <ds:schemaRef ds:uri="http://schemas.microsoft.com/office/2006/metadata/properties"/>
    <ds:schemaRef ds:uri="http://schemas.openxmlformats.org/package/2006/metadata/core-properties"/>
    <ds:schemaRef ds:uri="e66dfbea-0430-400e-a92f-cc45776b1437"/>
    <ds:schemaRef ds:uri="http://purl.org/dc/terms/"/>
    <ds:schemaRef ds:uri="8e7f8295-20df-4751-82e8-0fe12548f23b"/>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83832E5-8B7F-4DD9-B5A6-84C38A4C7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6dfbea-0430-400e-a92f-cc45776b1437"/>
    <ds:schemaRef ds:uri="8e7f8295-20df-4751-82e8-0fe12548f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7A47BF-51E9-4855-849D-126D7D740B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25040</TotalTime>
  <Words>3344</Words>
  <Application>Microsoft Office PowerPoint</Application>
  <PresentationFormat>Widescreen</PresentationFormat>
  <Paragraphs>288</Paragraphs>
  <Slides>35</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Arial</vt:lpstr>
      <vt:lpstr>Avenir Next LT Pro</vt:lpstr>
      <vt:lpstr>Calibri</vt:lpstr>
      <vt:lpstr>Calibri Light</vt:lpstr>
      <vt:lpstr>Tema di Office</vt:lpstr>
      <vt:lpstr>Presentazione standard di PowerPoint</vt:lpstr>
      <vt:lpstr>Premessa</vt:lpstr>
      <vt:lpstr>Presentazione standard di PowerPoint</vt:lpstr>
      <vt:lpstr>Fine della fase «Transitoria»</vt:lpstr>
      <vt:lpstr>Nuova profilatura aziende</vt:lpstr>
      <vt:lpstr>Presentazione standard di PowerPoint</vt:lpstr>
      <vt:lpstr>Nuove logiche introdotte - 1</vt:lpstr>
      <vt:lpstr>Nuove logiche introdotte - 2</vt:lpstr>
      <vt:lpstr>Nuove logiche introdotte - 3</vt:lpstr>
      <vt:lpstr>Nuove logiche introdotte - 4</vt:lpstr>
      <vt:lpstr>Presentazione standard di PowerPoint</vt:lpstr>
      <vt:lpstr>Flusso di registrazione utenza aziendale</vt:lpstr>
      <vt:lpstr>Accesso utenza aziendale </vt:lpstr>
      <vt:lpstr>Anagrafica azienda – 1  </vt:lpstr>
      <vt:lpstr>Anagrafica azienda – 2  </vt:lpstr>
      <vt:lpstr>Unità Operative – 1 </vt:lpstr>
      <vt:lpstr>Anagrafica azienda – Unità Operative – 2 </vt:lpstr>
      <vt:lpstr>Assegnazione Ruoli </vt:lpstr>
      <vt:lpstr>Assegnazione ruolo - 1</vt:lpstr>
      <vt:lpstr>Assegnazione ruolo - 2</vt:lpstr>
      <vt:lpstr>Assegnazione ruolo - 3</vt:lpstr>
      <vt:lpstr>Assegnazione ruolo - 4</vt:lpstr>
      <vt:lpstr>Note operative - 1</vt:lpstr>
      <vt:lpstr>Note operative - 2</vt:lpstr>
      <vt:lpstr>Sintesi principali attività da svolgere</vt:lpstr>
      <vt:lpstr>Presentazione standard di PowerPoint</vt:lpstr>
      <vt:lpstr>Operatore Accreditamento</vt:lpstr>
      <vt:lpstr>Gestione esiti L.R. 14/2015</vt:lpstr>
      <vt:lpstr>Operatore Agenda</vt:lpstr>
      <vt:lpstr>Indicazioni operative – 1 </vt:lpstr>
      <vt:lpstr>Indicazioni operative – 2 </vt:lpstr>
      <vt:lpstr>Presentazione standard di PowerPoint</vt:lpstr>
      <vt:lpstr>Prossimi passaggi</vt:lpstr>
      <vt:lpstr>Presentazione standard di PowerPoint</vt:lpstr>
      <vt:lpstr>Canali di assistenza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Lorenzo Venturi</cp:lastModifiedBy>
  <cp:revision>156</cp:revision>
  <cp:lastPrinted>2022-01-27T10:56:45Z</cp:lastPrinted>
  <dcterms:created xsi:type="dcterms:W3CDTF">2022-01-24T15:19:12Z</dcterms:created>
  <dcterms:modified xsi:type="dcterms:W3CDTF">2023-03-20T13:09:44Z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0x0101002D3C453A0F1D06448EA783B100FD44F2</vt:lpwstr>
  </property>
</Properties>
</file>